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313" r:id="rId14"/>
    <p:sldId id="314" r:id="rId15"/>
    <p:sldId id="315" r:id="rId16"/>
    <p:sldId id="322" r:id="rId17"/>
    <p:sldId id="321" r:id="rId18"/>
    <p:sldId id="320" r:id="rId19"/>
    <p:sldId id="323" r:id="rId20"/>
    <p:sldId id="324" r:id="rId21"/>
    <p:sldId id="316" r:id="rId22"/>
    <p:sldId id="319" r:id="rId23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722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4337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EA989A74-ACF0-4F4D-9E8E-99F77D1B3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1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5D1637-8642-418E-947A-DCF2A71BF231}" type="slidenum">
              <a:rPr lang="en-US"/>
              <a:pPr/>
              <a:t>2</a:t>
            </a:fld>
            <a:endParaRPr 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B82841-5C0A-4AD3-9538-D8E52AC18AB4}" type="slidenum">
              <a:rPr lang="en-US"/>
              <a:pPr/>
              <a:t>14</a:t>
            </a:fld>
            <a:endParaRPr lang="en-US"/>
          </a:p>
        </p:txBody>
      </p:sp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6A15E1-879A-4DF8-BF70-99070936DCE6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349314-B24A-4935-B67C-922E5CD67572}" type="slidenum">
              <a:rPr lang="en-US"/>
              <a:pPr/>
              <a:t>21</a:t>
            </a:fld>
            <a:endParaRPr lang="en-US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3988" y="781050"/>
            <a:ext cx="4986337" cy="3740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78EB01-75CF-44B2-B392-8213029E4B89}" type="slidenum">
              <a:rPr lang="en-US"/>
              <a:pPr/>
              <a:t>22</a:t>
            </a:fld>
            <a:endParaRPr lang="en-US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0D68C-9EFD-4F0F-998D-1DBA972BD75E}" type="slidenum">
              <a:rPr lang="en-US"/>
              <a:pPr/>
              <a:t>3</a:t>
            </a:fld>
            <a:endParaRPr 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17920" cy="45262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509412" algn="l"/>
                <a:tab pos="1018824" algn="l"/>
                <a:tab pos="1528237" algn="l"/>
                <a:tab pos="2037649" algn="l"/>
                <a:tab pos="2547061" algn="l"/>
                <a:tab pos="3056473" algn="l"/>
                <a:tab pos="3565886" algn="l"/>
                <a:tab pos="4075298" algn="l"/>
                <a:tab pos="4584710" algn="l"/>
                <a:tab pos="5094122" algn="l"/>
                <a:tab pos="5603535" algn="l"/>
                <a:tab pos="6112947" algn="l"/>
                <a:tab pos="6622359" algn="l"/>
                <a:tab pos="7131771" algn="l"/>
                <a:tab pos="7641184" algn="l"/>
                <a:tab pos="8150596" algn="l"/>
                <a:tab pos="8660008" algn="l"/>
                <a:tab pos="9169420" algn="l"/>
                <a:tab pos="9678833" algn="l"/>
                <a:tab pos="10188245" algn="l"/>
              </a:tabLst>
            </a:pPr>
            <a:endParaRPr lang="en-US" dirty="0"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402561" y="9553734"/>
            <a:ext cx="3368040" cy="502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278" tIns="52145" rIns="100278" bIns="52145" anchor="b"/>
          <a:lstStyle/>
          <a:p>
            <a:pPr algn="r">
              <a:buClrTx/>
              <a:tabLst>
                <a:tab pos="0" algn="l"/>
                <a:tab pos="509412" algn="l"/>
                <a:tab pos="1018824" algn="l"/>
                <a:tab pos="1528237" algn="l"/>
                <a:tab pos="2037649" algn="l"/>
                <a:tab pos="2547061" algn="l"/>
                <a:tab pos="3056473" algn="l"/>
                <a:tab pos="3565886" algn="l"/>
                <a:tab pos="4075298" algn="l"/>
                <a:tab pos="4584710" algn="l"/>
                <a:tab pos="5094122" algn="l"/>
                <a:tab pos="5603535" algn="l"/>
                <a:tab pos="6112947" algn="l"/>
                <a:tab pos="6622359" algn="l"/>
                <a:tab pos="7131771" algn="l"/>
                <a:tab pos="7641184" algn="l"/>
                <a:tab pos="8150596" algn="l"/>
                <a:tab pos="8660008" algn="l"/>
                <a:tab pos="9169420" algn="l"/>
                <a:tab pos="9678833" algn="l"/>
                <a:tab pos="10188245" algn="l"/>
              </a:tabLst>
            </a:pPr>
            <a:fld id="{9644FE2E-F8AC-45A7-B3D7-441C15EDCE8B}" type="slidenum">
              <a:rPr lang="en-US" sz="13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tabLst>
                  <a:tab pos="0" algn="l"/>
                  <a:tab pos="509412" algn="l"/>
                  <a:tab pos="1018824" algn="l"/>
                  <a:tab pos="1528237" algn="l"/>
                  <a:tab pos="2037649" algn="l"/>
                  <a:tab pos="2547061" algn="l"/>
                  <a:tab pos="3056473" algn="l"/>
                  <a:tab pos="3565886" algn="l"/>
                  <a:tab pos="4075298" algn="l"/>
                  <a:tab pos="4584710" algn="l"/>
                  <a:tab pos="5094122" algn="l"/>
                  <a:tab pos="5603535" algn="l"/>
                  <a:tab pos="6112947" algn="l"/>
                  <a:tab pos="6622359" algn="l"/>
                  <a:tab pos="7131771" algn="l"/>
                  <a:tab pos="7641184" algn="l"/>
                  <a:tab pos="8150596" algn="l"/>
                  <a:tab pos="8660008" algn="l"/>
                  <a:tab pos="9169420" algn="l"/>
                  <a:tab pos="9678833" algn="l"/>
                  <a:tab pos="10188245" algn="l"/>
                </a:tabLst>
              </a:pPr>
              <a:t>3</a:t>
            </a:fld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980295-D74B-4F5A-9B70-D1FCD4792B5D}" type="slidenum">
              <a:rPr lang="en-US"/>
              <a:pPr/>
              <a:t>4</a:t>
            </a:fld>
            <a:endParaRPr 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82607B-5201-430E-9471-5C21B4374AC7}" type="slidenum">
              <a:rPr lang="en-US"/>
              <a:pPr/>
              <a:t>5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AA7A7C-8080-455C-9B55-20B6DFFAF4AC}" type="slidenum">
              <a:rPr lang="en-US"/>
              <a:pPr/>
              <a:t>6</a:t>
            </a:fld>
            <a:endParaRPr 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2CADB6-0713-44DA-80B9-AC838DF79E14}" type="slidenum">
              <a:rPr lang="en-US"/>
              <a:pPr/>
              <a:t>7</a:t>
            </a:fld>
            <a:endParaRPr 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D99AED-BDB8-4ED9-B131-C518EDE312C0}" type="slidenum">
              <a:rPr lang="en-US"/>
              <a:pPr/>
              <a:t>11</a:t>
            </a:fld>
            <a:endParaRPr 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EE4642-6EE3-470E-9769-D14BC40F661B}" type="slidenum">
              <a:rPr lang="en-US"/>
              <a:pPr/>
              <a:t>12</a:t>
            </a:fld>
            <a:endParaRPr 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3A1D21-CD82-4DF5-8B92-0D584D42FD25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7A9CB0-ECAF-4DC5-A74E-55A893666D8F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5CCCEB-32F9-49F3-AA30-95D4DD786377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3DDF6E-39FA-4651-A62B-C2698B1087F1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9EA0E3-19FE-4313-9BD6-E12B9718BD16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51824B-4F7B-49DE-B39C-916BA3E4D5DF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4E8AE8-56FF-46C4-BA37-84E0A84078FE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E5793D-C6B5-4D56-B79D-A615B017172E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D3C7CF-D53D-4EA1-BAEC-48C3DB8365BD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C3FF09-44ED-4202-8570-7CE3644B8AB1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4E10CB-7A9F-4840-AE01-A5504A8F28DB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81F8D5-018A-4F44-B447-2F9E0708F201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2A74F5BA-3E26-4D29-8E45-1F23C4EA0313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722437"/>
            <a:ext cx="8569325" cy="1620837"/>
          </a:xfrm>
        </p:spPr>
        <p:txBody>
          <a:bodyPr/>
          <a:lstStyle/>
          <a:p>
            <a:r>
              <a:rPr lang="en-US" dirty="0" smtClean="0"/>
              <a:t>Issues in Creativity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667249"/>
            <a:ext cx="7056437" cy="193198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Veljko</a:t>
            </a:r>
            <a:r>
              <a:rPr lang="en-US" dirty="0" smtClean="0"/>
              <a:t> </a:t>
            </a:r>
            <a:r>
              <a:rPr lang="en-US" dirty="0" err="1" smtClean="0"/>
              <a:t>Milutinovic</a:t>
            </a:r>
            <a:r>
              <a:rPr lang="en-US" dirty="0" smtClean="0"/>
              <a:t>, vm@etf.rs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:\Documents and Settings\nenadko\My Documents\My Pictures\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737" y="1"/>
            <a:ext cx="10261363" cy="75596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90789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10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04031" y="-70909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2600" b="1" dirty="0">
                <a:solidFill>
                  <a:srgbClr val="000000"/>
                </a:solidFill>
                <a:latin typeface="Calibri" pitchFamily="32" charset="0"/>
              </a:rPr>
              <a:t>Experiences with PhD Students</a:t>
            </a:r>
            <a:br>
              <a:rPr lang="en-US" sz="26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b="1" dirty="0">
                <a:solidFill>
                  <a:srgbClr val="000000"/>
                </a:solidFill>
                <a:latin typeface="Calibri" pitchFamily="32" charset="0"/>
              </a:rPr>
              <a:t> of the Authors of this Research</a:t>
            </a:r>
          </a:p>
        </p:txBody>
      </p:sp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981812" y="960437"/>
          <a:ext cx="8066250" cy="6444381"/>
        </p:xfrm>
        <a:graphic>
          <a:graphicData uri="http://schemas.openxmlformats.org/drawingml/2006/table">
            <a:tbl>
              <a:tblPr/>
              <a:tblGrid>
                <a:gridCol w="2614662"/>
                <a:gridCol w="4034000"/>
                <a:gridCol w="1417588"/>
              </a:tblGrid>
              <a:tr h="6492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Researcher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Research domain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Method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Drazen Draskovic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mutation algorithms 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for genetic search [Draskovic2012]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Bojan Furlan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opinion mining for social networks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[Furlan2011] 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Nemanja Kojic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data mining for wireless  sensor networks [Kojic2012] 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U1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Marko Misic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interconnection networks 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for multiprocessor systems [Misic2011] 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R2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Milos Cvetanovic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system software for wireless sensor networks [Cvetanovic2008]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4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Zaharije Radivojevic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application software for wireless sensor networks [Radivojevic2008]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4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Zarko Stanisavljevic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computing infrastructure for distant education [Stanisavljevic2011]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Zivojin Sustran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cache management for multiprocessor systems [Sustran2012]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T2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Djordje Djurdjevic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of computer graphics for mission applications [Djurdjevic2011]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Sasa Stojanovic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hybrid computing for supercomputer architecture [Stojanovic2012]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11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Classified References </a:t>
            </a:r>
            <a:br>
              <a:rPr lang="en-US" sz="3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Used in the Educational Process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M1: Mendeleyevization/Inductor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[Milutinovic86a]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Fortes, J., Jamieson, L.,A Multiprocessor Architecture for Real-Time Computation of a Class of DFT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Algorithm,IEEE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Acoustics, Speech, and signal Processing,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Aol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. ASSP-34, No. 5, October 1986, pp. 1301-1309.(impact factor 1.463/1992).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M2: Mendeleyevization/Catalyst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[Milutinovic87c]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V.,A Simulation Study of the Vertical-Migration Microprocessor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Architecture,IEEE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Software Engineering, Vol. SE-13, No. 12, December 1987, pp. 1265-1277.</a:t>
            </a:r>
            <a:br>
              <a:rPr lang="en-US" sz="900" i="1" dirty="0">
                <a:solidFill>
                  <a:srgbClr val="000000"/>
                </a:solidFill>
                <a:latin typeface="Calibri" pitchFamily="32" charset="0"/>
              </a:rPr>
            </a:b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H1: Hybridization/Symbiosis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[Milutinovic85]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V.,A Microprocessor-Oriented Algorithm for Adaptive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Equalization,IEEE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Communications,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Vol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COM-33, No 6, June 1985, pp. 522-526.(impact factor 1.512/2010). </a:t>
            </a:r>
            <a:br>
              <a:rPr lang="en-US" sz="900" i="1" dirty="0">
                <a:solidFill>
                  <a:srgbClr val="000000"/>
                </a:solidFill>
                <a:latin typeface="Calibri" pitchFamily="32" charset="0"/>
              </a:rPr>
            </a:b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H2: Hybridization/Synergy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[Milutinovic87b]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Lopez-Benitez, N., Hwang, K.,A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-Based Microprocessor Architecture for Real-Time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Applications,IEEE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Computer, VolC-36, No 6, June 1987, pp. 714-727.(impact factor 1.822/2010).</a:t>
            </a:r>
            <a:br>
              <a:rPr lang="en-US" sz="900" i="1" dirty="0">
                <a:solidFill>
                  <a:srgbClr val="000000"/>
                </a:solidFill>
                <a:latin typeface="Calibri" pitchFamily="32" charset="0"/>
              </a:rPr>
            </a:b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T1: Transdisciplinarization/Modification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[Milutinovic86b]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V.,GaAs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Microprocessor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Technology,IEEE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Computer,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Vol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19, No. 10, October 1986 (Invited, Guest Editor's Introduction), pp. 10-15.(impact factor 2.205/2010).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T2: Transdisciplinarization/Mutation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[Milutinovic87a]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D.,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Soucek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B.,The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Honeycomb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Architecture,IEEE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Computer, Vol. 20, No. 4, April 1987 (Open Channel), pp. 81-83.(impact factor 2.205/2010).</a:t>
            </a:r>
            <a:r>
              <a:rPr lang="en-US" sz="900" dirty="0">
                <a:solidFill>
                  <a:srgbClr val="000000"/>
                </a:solidFill>
                <a:latin typeface="Calibri" pitchFamily="32" charset="0"/>
              </a:rPr>
              <a:t> </a:t>
            </a:r>
            <a:br>
              <a:rPr lang="en-US" sz="9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9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R1: Remodeling/</a:t>
            </a:r>
            <a:r>
              <a:rPr lang="en-US" sz="900" b="1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[Milutinovic88]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</a:t>
            </a:r>
            <a:r>
              <a:rPr lang="en-US" sz="9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A Comparison of Suboptimal Detection Algorithms Applied to the Additive Mix of Orthogonal Sinusoidal Signals, IEEE Transactions on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Communicatiions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Vol. COM-36, No. 5, May 1988, pp. 538-543.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R2: Remodeling /Reparametrization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[Milutinovic89]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Bettinger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M.,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Helbig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W.,Multiplier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/Shifter Design Trade-offs in a 32-bit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Microprocessor,IEEE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Computers, Vol. 38, No. 6, June 1989, pp. 847-880.(impact factor 1.822/2010).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 </a:t>
            </a: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U1: Unorthodoxization/ViewFromAbove [Milutinovic2000]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Cvetkovic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D.,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Mirkovic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J., </a:t>
            </a:r>
            <a:br>
              <a:rPr lang="en-US" sz="900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“Genetic Search Based on Multiple Mutation Approaches,” IEEE Computer, 2000. (impact factor 1.822/2010). 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U2: Unorthodoxization/ViewFromInside 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[Milutinovic2001]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Ngom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P.,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Stojmenovic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I., “STRIP --- A Strip Based Neural Network Growth Algorithm for Learning Multiple-Valued Functions,” IEEE Transactions on Computers, 2001. (impact factor 1.822/2010).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12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554785" y="580975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.</a:t>
            </a:r>
            <a:r>
              <a:rPr lang="en-US" sz="4900" dirty="0" err="1">
                <a:solidFill>
                  <a:srgbClr val="000000"/>
                </a:solidFill>
                <a:latin typeface="Calibri" pitchFamily="32" charset="0"/>
              </a:rPr>
              <a:t>ppt</a:t>
            </a: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 Presentations:</a:t>
            </a:r>
            <a:br>
              <a:rPr lang="en-US" sz="49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4900" dirty="0" err="1">
                <a:solidFill>
                  <a:srgbClr val="000000"/>
                </a:solidFill>
                <a:latin typeface="Calibri" pitchFamily="32" charset="0"/>
              </a:rPr>
              <a:t>Condicios</a:t>
            </a: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 Since Qua Non 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54785" y="2519892"/>
            <a:ext cx="9072563" cy="4511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31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n/N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7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Semantic Breaks (One Line - One Thought)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31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13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518032" y="516228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400" dirty="0">
                <a:solidFill>
                  <a:srgbClr val="000000"/>
                </a:solidFill>
                <a:latin typeface="Calibri" pitchFamily="32" charset="0"/>
              </a:rPr>
              <a:t>Semantic Breaks: An Example (Bad)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56047" y="2056162"/>
            <a:ext cx="8568531" cy="4787794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34802" y="2017664"/>
            <a:ext cx="9072563" cy="4989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Calibri" pitchFamily="32" charset="0"/>
              </a:rPr>
              <a:t>Research Issues of Importance for Distributed 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Calibri" pitchFamily="32" charset="0"/>
              </a:rPr>
              <a:t>Shared Memory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Hardware Issues (those to be fully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implemented in hardware)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Software Issues (those to be fully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implemented in software)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Hybrid Issues (those to be partially implemented in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hardware and partially in software)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14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806801" y="1856671"/>
            <a:ext cx="8568531" cy="5256774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54785" y="502229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400" dirty="0">
                <a:solidFill>
                  <a:srgbClr val="000000"/>
                </a:solidFill>
                <a:latin typeface="Calibri" pitchFamily="32" charset="0"/>
              </a:rPr>
              <a:t>Semantic Breaks: An Example (Good)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33051" y="1844421"/>
            <a:ext cx="907256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Calibri" pitchFamily="32" charset="0"/>
              </a:rPr>
              <a:t>Research Issues of Importance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Calibri" pitchFamily="32" charset="0"/>
              </a:rPr>
              <a:t>for Distributed Shared Memory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Hardware Issues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(those to be fully implemented in hardware)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Software Issues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(those to be fully implemented in software)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Hybrid Issues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(those to be partially implemented in hardware 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and partially in software)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15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D:\1nenad\220px-Collier-priestess_of_Delp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712" y="1112836"/>
            <a:ext cx="3124200" cy="6316187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4637"/>
            <a:ext cx="9764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</a:pPr>
            <a:r>
              <a:rPr lang="en-US" sz="4000" dirty="0" smtClean="0"/>
              <a:t>Priestess of Delphi: </a:t>
            </a:r>
            <a:r>
              <a:rPr lang="en-US" sz="4000" dirty="0" err="1" smtClean="0"/>
              <a:t>Pythia</a:t>
            </a:r>
            <a:endParaRPr kumimoji="0" lang="en-US" sz="8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2708811"/>
            <a:ext cx="45336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en-US" sz="3200" dirty="0" smtClean="0"/>
              <a:t>Ibis, </a:t>
            </a:r>
            <a:r>
              <a:rPr lang="en-US" sz="3200" dirty="0" err="1" smtClean="0"/>
              <a:t>redibis</a:t>
            </a:r>
            <a:r>
              <a:rPr lang="en-US" sz="3200" dirty="0" smtClean="0"/>
              <a:t> </a:t>
            </a:r>
            <a:r>
              <a:rPr lang="en-US" sz="3200" dirty="0" err="1" smtClean="0"/>
              <a:t>nunquam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r>
              <a:rPr lang="en-US" sz="3200" dirty="0" smtClean="0"/>
              <a:t> </a:t>
            </a:r>
          </a:p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en-US" sz="3200" dirty="0" smtClean="0"/>
              <a:t>in </a:t>
            </a:r>
            <a:r>
              <a:rPr lang="en-US" sz="3200" dirty="0" err="1" smtClean="0"/>
              <a:t>belo</a:t>
            </a:r>
            <a:r>
              <a:rPr lang="en-US" sz="3200" dirty="0" smtClean="0"/>
              <a:t> </a:t>
            </a:r>
            <a:r>
              <a:rPr lang="en-US" sz="3200" dirty="0" err="1" smtClean="0"/>
              <a:t>peribis</a:t>
            </a:r>
            <a:endParaRPr lang="en-US" sz="3200" dirty="0" smtClean="0"/>
          </a:p>
          <a:p>
            <a:pPr defTabSz="914400" eaLnBrk="0">
              <a:lnSpc>
                <a:spcPct val="100000"/>
              </a:lnSpc>
              <a:buClrTx/>
              <a:buSzTx/>
            </a:pPr>
            <a:endParaRPr lang="en-US" sz="3200" dirty="0" smtClean="0"/>
          </a:p>
          <a:p>
            <a:pPr defTabSz="914400" eaLnBrk="0">
              <a:lnSpc>
                <a:spcPct val="100000"/>
              </a:lnSpc>
              <a:buClrTx/>
              <a:buSzTx/>
            </a:pPr>
            <a:r>
              <a:rPr lang="en-US" sz="3200" dirty="0" smtClean="0"/>
              <a:t>Ibis, </a:t>
            </a:r>
            <a:r>
              <a:rPr lang="en-US" sz="3200" dirty="0" err="1" smtClean="0"/>
              <a:t>redibis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r>
              <a:rPr lang="en-US" sz="3200" dirty="0" smtClean="0"/>
              <a:t> </a:t>
            </a:r>
          </a:p>
          <a:p>
            <a:pPr defTabSz="914400" eaLnBrk="0">
              <a:lnSpc>
                <a:spcPct val="100000"/>
              </a:lnSpc>
              <a:buClrTx/>
              <a:buSzTx/>
            </a:pPr>
            <a:r>
              <a:rPr lang="en-US" sz="3200" dirty="0" err="1" smtClean="0"/>
              <a:t>nunquam</a:t>
            </a:r>
            <a:r>
              <a:rPr lang="en-US" sz="3200" dirty="0" smtClean="0"/>
              <a:t> in </a:t>
            </a:r>
            <a:r>
              <a:rPr lang="en-US" sz="3200" dirty="0" err="1" smtClean="0"/>
              <a:t>belo</a:t>
            </a:r>
            <a:r>
              <a:rPr lang="en-US" sz="3200" dirty="0" smtClean="0"/>
              <a:t> </a:t>
            </a:r>
            <a:r>
              <a:rPr lang="en-US" sz="3200" dirty="0" err="1" smtClean="0"/>
              <a:t>peribis</a:t>
            </a:r>
            <a:endParaRPr lang="en-US" sz="3200" dirty="0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16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74637"/>
            <a:ext cx="9764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</a:pPr>
            <a:r>
              <a:rPr lang="en-US" sz="4000" dirty="0" smtClean="0"/>
              <a:t>Romeo and Juliet: Prologue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1570037"/>
            <a:ext cx="68339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wo households, both alike in dignity,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 fair Verona, where we lay our scene,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From ancient grudge break to new mutiny,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Where civil blood makes civil hands unclean.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From forth the fatal loins of these two foes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pair of star-</a:t>
            </a:r>
            <a:r>
              <a:rPr kumimoji="0" lang="en-US" sz="2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cross'd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lovers take their life;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Whose </a:t>
            </a:r>
            <a:r>
              <a:rPr kumimoji="0" lang="en-US" sz="2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misadventured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piteous overthrows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 with their death bury their parents' strife.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fearful passage of their death-</a:t>
            </a:r>
            <a:r>
              <a:rPr kumimoji="0" lang="en-US" sz="2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mark'd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love,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And the continuance of their parents' rage,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Which, but their children's end, </a:t>
            </a:r>
            <a:r>
              <a:rPr kumimoji="0" lang="en-US" sz="2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nought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could remove,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Is now the two hours' traffic of our stage;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which if you with patient ears attend,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here shall miss, our toil shall strive to mend.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2050" name="Picture 2" descr="D:\1nenad\William-Shakespeare-194895-1-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1912" y="1570037"/>
            <a:ext cx="3429000" cy="3429000"/>
          </a:xfrm>
          <a:prstGeom prst="rect">
            <a:avLst/>
          </a:prstGeom>
          <a:noFill/>
        </p:spPr>
      </p:pic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17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nenad\samo-za-lj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1" y="122237"/>
            <a:ext cx="8140701" cy="6826709"/>
          </a:xfrm>
          <a:prstGeom prst="rect">
            <a:avLst/>
          </a:prstGeom>
          <a:noFill/>
        </p:spPr>
      </p:pic>
      <p:sp>
        <p:nvSpPr>
          <p:cNvPr id="4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18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10" y="1511935"/>
            <a:ext cx="9912615" cy="5627758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</a:rPr>
              <a:t>function </a:t>
            </a:r>
            <a:r>
              <a:rPr lang="en-US" sz="2200" dirty="0" err="1">
                <a:solidFill>
                  <a:schemeClr val="tx1"/>
                </a:solidFill>
              </a:rPr>
              <a:t>DayOfWeek</a:t>
            </a:r>
            <a:r>
              <a:rPr lang="en-US" sz="2200" dirty="0">
                <a:solidFill>
                  <a:schemeClr val="tx1"/>
                </a:solidFill>
              </a:rPr>
              <a:t>(day, month, year) {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a =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((14 - month) / 12);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y = year - a;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m = month + 12 * a - 2;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d = (day + y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4) -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100) +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        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400)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((31 * m) / 12))  % 7;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return d;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2042" y="251989"/>
            <a:ext cx="8568531" cy="73150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400" b="1" dirty="0"/>
              <a:t>What is Better?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19</a:t>
            </a:fld>
            <a:r>
              <a:rPr lang="en-US" dirty="0" smtClean="0"/>
              <a:t>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88036" y="411233"/>
            <a:ext cx="9072563" cy="54755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8800" dirty="0">
                <a:solidFill>
                  <a:srgbClr val="000000"/>
                </a:solidFill>
                <a:latin typeface="Calibri" pitchFamily="32" charset="0"/>
              </a:rPr>
              <a:t>Ten </a:t>
            </a:r>
            <a:br>
              <a:rPr lang="en-US" sz="88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8800" dirty="0">
                <a:solidFill>
                  <a:srgbClr val="000000"/>
                </a:solidFill>
                <a:latin typeface="Calibri" pitchFamily="32" charset="0"/>
              </a:rPr>
              <a:t>Idea Generation Methods*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2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10" y="1511935"/>
            <a:ext cx="9912615" cy="562775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</a:rPr>
              <a:t>function </a:t>
            </a:r>
            <a:r>
              <a:rPr lang="en-US" sz="2200" dirty="0" err="1">
                <a:solidFill>
                  <a:schemeClr val="tx1"/>
                </a:solidFill>
              </a:rPr>
              <a:t>DayOfWeek</a:t>
            </a:r>
            <a:r>
              <a:rPr lang="en-US" sz="2200" dirty="0">
                <a:solidFill>
                  <a:schemeClr val="tx1"/>
                </a:solidFill>
              </a:rPr>
              <a:t>(day, month, year) {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a =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((14 - month) / 12);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y = year - a;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m = month + 12 * a - 2;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d = (day + y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4) -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100) +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        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400)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((31 * m) / 12))  % 7;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return d;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}</a:t>
            </a: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function </a:t>
            </a:r>
            <a:r>
              <a:rPr lang="en-US" sz="2200" dirty="0" err="1">
                <a:solidFill>
                  <a:schemeClr val="tx1"/>
                </a:solidFill>
              </a:rPr>
              <a:t>DayOfWeek</a:t>
            </a:r>
            <a:r>
              <a:rPr lang="en-US" sz="2200" dirty="0">
                <a:solidFill>
                  <a:schemeClr val="tx1"/>
                </a:solidFill>
              </a:rPr>
              <a:t>(day, month, year) {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a =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((14 - month) / 12);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y = year - a;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m = month + 12 * a - 2;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d = (day + y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4) -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100)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400)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((31 * m) / 12))  % 7; return d;}</a:t>
            </a:r>
          </a:p>
          <a:p>
            <a:pPr algn="l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042" y="251989"/>
            <a:ext cx="8568531" cy="73150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400" b="1" dirty="0"/>
              <a:t>What is Better?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955787"/>
            <a:ext cx="10416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20</a:t>
            </a:fld>
            <a:r>
              <a:rPr lang="en-US" dirty="0" smtClean="0"/>
              <a:t>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7224448" y="6887704"/>
            <a:ext cx="2100130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EB92E57D-0327-40AE-9C41-1AC33C8957A8}" type="slidenum">
              <a:rPr lang="en-US" sz="1500">
                <a:solidFill>
                  <a:srgbClr val="FFFFFF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21</a:t>
            </a:fld>
            <a:endParaRPr lang="en-US" sz="15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21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97763" y="7055697"/>
            <a:ext cx="3192198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7224448" y="6887704"/>
            <a:ext cx="2100130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A43C7D48-E543-43A3-81A5-340239172219}" type="slidenum">
              <a:rPr lang="en-US" sz="1500">
                <a:solidFill>
                  <a:srgbClr val="FFFFFF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22</a:t>
            </a:fld>
            <a:endParaRPr lang="en-US" sz="15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82055" y="0"/>
            <a:ext cx="11340703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751" y="6877205"/>
            <a:ext cx="2096705" cy="6050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de-DE" sz="3500" dirty="0">
                <a:solidFill>
                  <a:srgbClr val="FFFFFF"/>
                </a:solidFill>
                <a:latin typeface="Times New Roman" pitchFamily="16" charset="0"/>
              </a:rPr>
              <a:t>vm@etf.rs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1002" y="-293987"/>
            <a:ext cx="3962600" cy="1993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de-DE" sz="13200" dirty="0">
                <a:solidFill>
                  <a:srgbClr val="595959"/>
                </a:solidFill>
                <a:latin typeface="Times New Roman" pitchFamily="16" charset="0"/>
              </a:rPr>
              <a:t>Q&amp;A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22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04031" y="76997"/>
            <a:ext cx="9072563" cy="171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Mendeleyevization: </a:t>
            </a:r>
            <a:br>
              <a:rPr lang="en-US" sz="3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Inductor versus Catalyst </a:t>
            </a:r>
          </a:p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(M1 vs M2)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5760" y="1679928"/>
            <a:ext cx="9672849" cy="554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  <a:br>
              <a:rPr lang="en-US" sz="1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If one of the classification class includes no examples,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it first has to be checked why is that so.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If it is so because it makes no sense, an appropriate explanation is in place.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If it is so because the technology or the applications are not yet ready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for such an approach, one can act in the same way as the famous chemists Mendeleyev: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Empty positions in any classification are potential avenues leading to new inventions.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We refer to such an approach as: Mendeleyevization.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5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5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As far as M1/M2, the famous classification of computer systems by Mike Flynn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(SISD, SIMD, MISD, MIMD) initially included no examples of the MISD type.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Later on, a DFT machine (generated using the M1 method)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was categorized as an MISD machine [Milutinovic86A],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as well as one pipelined machine (generated using the M2 method),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namely [Milutinovic87C];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the DFT served as an </a:t>
            </a: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>inductor</a:t>
            </a: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, and pipeline as a </a:t>
            </a: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>catalyst</a:t>
            </a: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Other popular examples are related to various signal processors and process accelerators.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5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5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365" y="3527849"/>
            <a:ext cx="6723917" cy="11112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20156" y="4646051"/>
            <a:ext cx="5292328" cy="2902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A: Mendeleyevization (Inductor versus Catalyst) – M1 vs M2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3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4031" y="76997"/>
            <a:ext cx="9072563" cy="171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Hybridization: </a:t>
            </a:r>
            <a:br>
              <a:rPr lang="en-US" sz="3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Symbiosis versus Synergy </a:t>
            </a:r>
          </a:p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(H1 vs H2)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2016" y="1847921"/>
            <a:ext cx="9828609" cy="5157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  <a:br>
              <a:rPr lang="en-US" sz="14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	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Sometimes two classification classes can be combined,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in order to obtain a hybrid solution (hybridization).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Hybrid solutions can be </a:t>
            </a: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symbiotic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 (measuring the conditions in the environment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and switching from one approach to the other, so that each approach is active all the time,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while the conditions are such that it provides better performance compared to the other approach)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or </a:t>
            </a: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synergistic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 (creating a new approach, which, for each particular solution element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takes the better solution element of two different approaches). </a:t>
            </a:r>
          </a:p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As far as H1/H2, the essence of [Milutinovic85] is that two algorithms are combined into one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on the either-one-or-the-other basis (using the H1 method),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and on a combine-inherent-details basis (using the H2 method) in [Milutinovic87B].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Other popular examples include hybrid computers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or computers that use special purpose accelerators,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when appropriate data/process patterns are located.</a:t>
            </a:r>
          </a:p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4693" y="3484101"/>
            <a:ext cx="3951745" cy="1515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81411" y="4954038"/>
            <a:ext cx="4874052" cy="2902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B: Hybridization (Symbiosis versus Synergy) – H1 vs H2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4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04031" y="76997"/>
            <a:ext cx="9072563" cy="171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fr-FR" sz="3500" b="1" dirty="0">
                <a:solidFill>
                  <a:srgbClr val="000000"/>
                </a:solidFill>
                <a:latin typeface="Calibri" pitchFamily="32" charset="0"/>
              </a:rPr>
              <a:t>Transdisciplinarization: </a:t>
            </a:r>
            <a:br>
              <a:rPr lang="fr-FR" sz="3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fr-FR" sz="3500" b="1" dirty="0">
                <a:solidFill>
                  <a:srgbClr val="000000"/>
                </a:solidFill>
                <a:latin typeface="Calibri" pitchFamily="32" charset="0"/>
              </a:rPr>
              <a:t>Modifications versus Mutations (T1 vs T2)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24057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Often times, good new ideas get generated if algorithms, procedures,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ways of thinking, re ported from one field to another field,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along the lines of transdisciplinary research methodologies (transdisciplinarization). 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As far as T1/T2, [Milutinovic86B] ports algorithms from Silicon to </a:t>
            </a:r>
            <a:r>
              <a:rPr lang="en-US" sz="14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 (using the T1 method),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and introduces appropriate modifications along the process,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while [Milutinovic87A] creates a proposal for a novel computer architecture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(using the T2 method),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along the analogies with a biological honeycomb.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Other popular examples include porting of the FFT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from seismic signal processing to speech signal processing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(</a:t>
            </a: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modification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),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or introduction of mathematical neural networks inspired by biological neural networks (</a:t>
            </a: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mutation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).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579" y="2864628"/>
            <a:ext cx="6401897" cy="1002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83318" y="3867334"/>
            <a:ext cx="7289201" cy="318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fr-FR" sz="1500" dirty="0">
                <a:solidFill>
                  <a:srgbClr val="000000"/>
                </a:solidFill>
                <a:latin typeface="Calibri" pitchFamily="32" charset="0"/>
              </a:rPr>
              <a:t>C: Transdisciplinarization (Modification versus Mutation) – T1 vs T2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5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04031" y="-41998"/>
            <a:ext cx="9408583" cy="1511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3100" b="1" dirty="0" err="1">
                <a:solidFill>
                  <a:srgbClr val="000000"/>
                </a:solidFill>
                <a:latin typeface="Calibri" pitchFamily="32" charset="0"/>
              </a:rPr>
              <a:t>Remodelling</a:t>
            </a:r>
            <a:r>
              <a:rPr lang="en-US" sz="3100" b="1" dirty="0">
                <a:solidFill>
                  <a:srgbClr val="000000"/>
                </a:solidFill>
                <a:latin typeface="Calibri" pitchFamily="32" charset="0"/>
              </a:rPr>
              <a:t>: </a:t>
            </a:r>
            <a:br>
              <a:rPr lang="en-US" sz="31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b="1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3100" b="1" dirty="0">
                <a:solidFill>
                  <a:srgbClr val="000000"/>
                </a:solidFill>
                <a:latin typeface="Calibri" pitchFamily="32" charset="0"/>
              </a:rPr>
              <a:t> versus Reparametrization (R1 vs R2)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-12251" y="1427939"/>
            <a:ext cx="9973869" cy="5795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  <a:b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Sometimes it is simply the best to take a research direction different (even opposite)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compared to what others take (retrajectorization using remodeling).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different (opposite) research direction makes sense either if a more detailed set of parameters is in place (</a:t>
            </a:r>
            <a:r>
              <a:rPr lang="en-US" sz="1300" b="1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, due to model changes because of application changes),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or because parameters of the environment have changed permanently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(</a:t>
            </a:r>
            <a:r>
              <a:rPr lang="en-US" sz="1300" b="1" dirty="0">
                <a:solidFill>
                  <a:srgbClr val="000000"/>
                </a:solidFill>
                <a:latin typeface="Calibri" pitchFamily="32" charset="0"/>
              </a:rPr>
              <a:t>reparametrization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, due to model changes because of technology changes).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two alternatives are referred to as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and reparametrization.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As far as R1/R2, [Milutinovic88] offers a new algorithm (using the R1 method)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that makes sense if an environment is represented with a more detailed model,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while [Milutinovic89] offers a new solution in a changed environment (using the R2 method),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when a design has to be ported from Silicon to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(from the performance/price point of view, the best adder design for Silicon, the carry-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lookahead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adder,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is among the worst ones for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, and the opposite: the worst adder for Silicon, the ripple-carry adder,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is among the best ones for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; this is because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gate delays depend on fan-out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and ripple-carry adders are characterized with only the minimal fan-out,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while the fan-out of the carry-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lookahead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adders depends on the word size, and can grow infinitely).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Other popular examples are related to concept modeling in AI based on graphical representation with icons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(in a model with fewer icons, one can make a conclusion which is different, and often times even opposite, compared to a conclusion made from a model with a much larger number of icons);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also, when the environment changes (for example, the ratio of processing speed to communication speed changes), a different type of supercomputing network becomes optimal.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646" y="3023870"/>
            <a:ext cx="2220888" cy="11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561" y="3023870"/>
            <a:ext cx="2805423" cy="11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96142" y="4175321"/>
            <a:ext cx="4491976" cy="2758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200" dirty="0">
                <a:solidFill>
                  <a:srgbClr val="000000"/>
                </a:solidFill>
                <a:latin typeface="Calibri" pitchFamily="32" charset="0"/>
              </a:rPr>
              <a:t>D: Remodeling (</a:t>
            </a:r>
            <a:r>
              <a:rPr lang="en-US" sz="1200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1200" dirty="0">
                <a:solidFill>
                  <a:srgbClr val="000000"/>
                </a:solidFill>
                <a:latin typeface="Calibri" pitchFamily="32" charset="0"/>
              </a:rPr>
              <a:t> versus Reparametrization) – R1 vs R2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6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04031" y="152245"/>
            <a:ext cx="9072563" cy="1562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Calibri" pitchFamily="32" charset="0"/>
              </a:rPr>
              <a:t>Unorthodoxization: </a:t>
            </a:r>
            <a:br>
              <a:rPr lang="en-US" sz="32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2" charset="0"/>
              </a:rPr>
              <a:t>ViewFromAbove versus ViewFromInside (U1 vs U2)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8011" y="1763925"/>
            <a:ext cx="9828609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	This category encompasses the approaches that are difficult to classify:</a:t>
            </a:r>
            <a:br>
              <a:rPr lang="en-US" sz="1700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	Sometimes one sees something that others did not see for decades or centuries 			(</a:t>
            </a: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>ViewFromAbove</a:t>
            </a: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) </a:t>
            </a:r>
            <a:br>
              <a:rPr lang="en-US" sz="1700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	or one gets stroked by an idea of a genius with no ground in existing research 			(</a:t>
            </a: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>ViewFromInside</a:t>
            </a: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). 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As far as U1/U2, [Milutinovic2000] generated an innovation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after trying to make a holistic view (U1),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and [Milutinovic2001] introduces an idea after an effort is made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to understand the intrinsic details of the problem (U2).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Other popular examples include the contributions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of Nobel Laureates Martin Perl and Jerome Friedman.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937" y="3473601"/>
            <a:ext cx="4084753" cy="1007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04320" y="4520057"/>
            <a:ext cx="6009762" cy="318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E: Unorthodoxization (ViewFromAbove versus ViewFromInside) – U1 vs U2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7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Documents and Settings\nenadko\My Documents\My Pictures\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281"/>
            <a:ext cx="10080625" cy="74143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90789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8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:\Documents and Settings\nenadko\My Documents\My Pictures\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056"/>
            <a:ext cx="10080625" cy="74466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90789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9</a:t>
            </a:fld>
            <a:r>
              <a:rPr lang="en-US" dirty="0" smtClean="0"/>
              <a:t>/22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648</Words>
  <Application>Microsoft Office PowerPoint</Application>
  <PresentationFormat>Custom</PresentationFormat>
  <Paragraphs>191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Issues in Creativity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Lattice Boltzmann for Blood Flow: A Software Engineering Approach</dc:title>
  <dc:creator>Nenad Korolija</dc:creator>
  <cp:lastModifiedBy>Nemanja</cp:lastModifiedBy>
  <cp:revision>61</cp:revision>
  <cp:lastPrinted>1601-01-01T00:00:00Z</cp:lastPrinted>
  <dcterms:created xsi:type="dcterms:W3CDTF">2013-03-10T20:05:38Z</dcterms:created>
  <dcterms:modified xsi:type="dcterms:W3CDTF">2014-07-22T11:23:07Z</dcterms:modified>
</cp:coreProperties>
</file>