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7" r:id="rId2"/>
    <p:sldId id="256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577" autoAdjust="0"/>
  </p:normalViewPr>
  <p:slideViewPr>
    <p:cSldViewPr>
      <p:cViewPr varScale="1">
        <p:scale>
          <a:sx n="72" d="100"/>
          <a:sy n="72" d="100"/>
        </p:scale>
        <p:origin x="48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0455E0-8325-4273-8243-01CEF30B7E8C}" type="datetimeFigureOut">
              <a:rPr lang="en-US" smtClean="0"/>
              <a:pPr/>
              <a:t>4/6/2015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3358A1-261F-4DFD-AAB4-0A304CB5111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1697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875B6-DB3D-4A43-9B2E-8D3F2310864D}" type="datetime1">
              <a:rPr lang="en-US" smtClean="0"/>
              <a:pPr/>
              <a:t>4/6/2015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7CCF6-6432-4E4B-84A2-1DB553AC2B36}" type="datetime1">
              <a:rPr lang="en-US" smtClean="0"/>
              <a:pPr/>
              <a:t>4/6/2015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6A742-3297-4D6C-B5CA-AC13BA3008FD}" type="datetime1">
              <a:rPr lang="en-US" smtClean="0"/>
              <a:pPr/>
              <a:t>4/6/2015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D0809-6FE8-43EE-92C9-D469D7C608B6}" type="datetime1">
              <a:rPr lang="en-US" smtClean="0"/>
              <a:pPr/>
              <a:t>4/6/2015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67C63-4588-48E4-B25E-8F7DCB861E1C}" type="datetime1">
              <a:rPr lang="en-US" smtClean="0"/>
              <a:pPr/>
              <a:t>4/6/2015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3ADB7-F5E7-4A70-A223-25827534D086}" type="datetime1">
              <a:rPr lang="en-US" smtClean="0"/>
              <a:pPr/>
              <a:t>4/6/2015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98C10-3338-409E-87CF-237D2870F0CC}" type="datetime1">
              <a:rPr lang="en-US" smtClean="0"/>
              <a:pPr/>
              <a:t>4/6/2015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1F6EE-E54A-4DB4-97A1-4231F3A39937}" type="datetime1">
              <a:rPr lang="en-US" smtClean="0"/>
              <a:pPr/>
              <a:t>4/6/2015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58113-64E7-4C84-B864-9709AD4F9B19}" type="datetime1">
              <a:rPr lang="en-US" smtClean="0"/>
              <a:pPr/>
              <a:t>4/6/2015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3083C-E590-4EC8-8AF5-DFF006C860B9}" type="datetime1">
              <a:rPr lang="en-US" smtClean="0"/>
              <a:pPr/>
              <a:t>4/6/2015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56CC1-2F51-4A1D-AE36-297C9A35AA13}" type="datetime1">
              <a:rPr lang="en-US" smtClean="0"/>
              <a:pPr/>
              <a:t>4/6/2015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DB073-0D03-4E6D-ADB6-200A3BA31A71}" type="datetime1">
              <a:rPr lang="en-US" smtClean="0"/>
              <a:pPr/>
              <a:t>4/6/2015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8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PRIMENA DATA MINING-A U </a:t>
            </a:r>
            <a:r>
              <a:rPr lang="sr-Latn-RS" b="1" dirty="0" smtClean="0"/>
              <a:t/>
            </a:r>
            <a:br>
              <a:rPr lang="sr-Latn-RS" b="1" dirty="0" smtClean="0"/>
            </a:br>
            <a:r>
              <a:rPr lang="en-US" b="1" dirty="0" smtClean="0"/>
              <a:t>PSIHO-ONKOLOGIJI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3733800"/>
            <a:ext cx="8229600" cy="838200"/>
          </a:xfrm>
        </p:spPr>
        <p:txBody>
          <a:bodyPr/>
          <a:lstStyle/>
          <a:p>
            <a:pPr algn="ctr">
              <a:buNone/>
            </a:pPr>
            <a:r>
              <a:rPr lang="sr-Latn-RS" dirty="0" smtClean="0"/>
              <a:t>	</a:t>
            </a:r>
            <a:r>
              <a:rPr lang="en-US" sz="2400" dirty="0" smtClean="0"/>
              <a:t>TEKSTUALNI ANALIZATOR I ONKOLO</a:t>
            </a:r>
            <a:r>
              <a:rPr lang="sr-Latn-RS" sz="2400" dirty="0" smtClean="0"/>
              <a:t>ŠKI PREDIKTOR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228600" y="6107668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dirty="0" smtClean="0"/>
              <a:t>Petar Korda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191000" y="6107668"/>
            <a:ext cx="47110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dirty="0" smtClean="0"/>
              <a:t>Elektrotehnički Fakultet, Univerzitet u Beogradu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635024" y="5715000"/>
            <a:ext cx="1204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dirty="0" smtClean="0"/>
              <a:t>April, 2015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pPr algn="l"/>
            <a:r>
              <a:rPr lang="sr-Latn-RS" sz="2800" b="1" dirty="0" smtClean="0"/>
              <a:t>REZULTATI</a:t>
            </a:r>
            <a:endParaRPr lang="en-US" sz="2800" b="1" dirty="0"/>
          </a:p>
        </p:txBody>
      </p:sp>
      <p:pic>
        <p:nvPicPr>
          <p:cNvPr id="4" name="image10.pn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066800" y="1143000"/>
            <a:ext cx="7082672" cy="4267200"/>
          </a:xfrm>
          <a:prstGeom prst="rect">
            <a:avLst/>
          </a:prstGeom>
          <a:ln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r>
              <a:rPr lang="en-US" dirty="0"/>
              <a:t>/27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14400" y="5678269"/>
            <a:ext cx="746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1200" dirty="0" smtClean="0"/>
              <a:t>Grossarth</a:t>
            </a:r>
            <a:r>
              <a:rPr lang="en-US" sz="1200" dirty="0" smtClean="0"/>
              <a:t>-</a:t>
            </a:r>
            <a:r>
              <a:rPr lang="en-US" sz="1200" dirty="0" err="1" smtClean="0"/>
              <a:t>Maticek</a:t>
            </a:r>
            <a:r>
              <a:rPr lang="en-US" sz="1200" dirty="0" smtClean="0"/>
              <a:t>, Ronald, </a:t>
            </a:r>
            <a:r>
              <a:rPr lang="en-US" sz="1200" dirty="0" err="1" smtClean="0"/>
              <a:t>Bastiaans</a:t>
            </a:r>
            <a:r>
              <a:rPr lang="en-US" sz="1200" dirty="0" smtClean="0"/>
              <a:t>, Jan and </a:t>
            </a:r>
            <a:r>
              <a:rPr lang="en-US" sz="1200" dirty="0" err="1" smtClean="0"/>
              <a:t>Kanazir</a:t>
            </a:r>
            <a:r>
              <a:rPr lang="en-US" sz="1200" dirty="0" smtClean="0"/>
              <a:t>, </a:t>
            </a:r>
            <a:r>
              <a:rPr lang="en-US" sz="1200" dirty="0" err="1" smtClean="0"/>
              <a:t>Dusan</a:t>
            </a:r>
            <a:r>
              <a:rPr lang="en-US" sz="1200" dirty="0" smtClean="0"/>
              <a:t>, </a:t>
            </a:r>
            <a:r>
              <a:rPr lang="en-US" sz="1200" i="1" dirty="0" smtClean="0"/>
              <a:t>Psychosocial Factors as Strong Predictors of Mortality from Cancer, </a:t>
            </a:r>
            <a:r>
              <a:rPr lang="en-US" sz="1200" i="1" dirty="0" err="1" smtClean="0"/>
              <a:t>Ischaemic</a:t>
            </a:r>
            <a:r>
              <a:rPr lang="en-US" sz="1200" i="1" dirty="0" smtClean="0"/>
              <a:t> Heart Disease and Stroke: The Yugoslav Prospective study</a:t>
            </a:r>
            <a:r>
              <a:rPr lang="en-US" sz="1200" dirty="0" smtClean="0"/>
              <a:t>. </a:t>
            </a:r>
            <a:r>
              <a:rPr lang="en-US" sz="1200" i="1" dirty="0" smtClean="0"/>
              <a:t>Journal of Psychosomatic Research</a:t>
            </a:r>
            <a:r>
              <a:rPr lang="en-US" sz="1200" dirty="0" smtClean="0"/>
              <a:t> 29(2):167- 176, 1985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rmAutofit/>
          </a:bodyPr>
          <a:lstStyle/>
          <a:p>
            <a:pPr algn="l"/>
            <a:r>
              <a:rPr lang="sr-Latn-RS" sz="2800" b="1" dirty="0" smtClean="0"/>
              <a:t>PROFILNE GRUPE NA OSNOVU RIZIKA OBOLJEVANJA OD RAKA </a:t>
            </a: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70037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en-US" sz="1900" b="1" dirty="0" err="1" smtClean="0"/>
              <a:t>Rizični</a:t>
            </a:r>
            <a:r>
              <a:rPr lang="en-US" sz="1900" i="1" dirty="0" smtClean="0"/>
              <a:t> </a:t>
            </a:r>
            <a:r>
              <a:rPr lang="en-US" sz="1900" dirty="0" smtClean="0"/>
              <a:t>- </a:t>
            </a:r>
            <a:r>
              <a:rPr lang="en-US" sz="1900" dirty="0" err="1" smtClean="0"/>
              <a:t>poseduju</a:t>
            </a:r>
            <a:r>
              <a:rPr lang="en-US" sz="1900" dirty="0" smtClean="0"/>
              <a:t> </a:t>
            </a:r>
            <a:r>
              <a:rPr lang="en-US" sz="1900" dirty="0" err="1" smtClean="0"/>
              <a:t>osobine</a:t>
            </a:r>
            <a:r>
              <a:rPr lang="en-US" sz="1900" dirty="0" smtClean="0"/>
              <a:t> </a:t>
            </a:r>
            <a:r>
              <a:rPr lang="en-US" sz="1900" dirty="0" err="1" smtClean="0"/>
              <a:t>tipa</a:t>
            </a:r>
            <a:r>
              <a:rPr lang="en-US" sz="1900" dirty="0" smtClean="0"/>
              <a:t> 1 </a:t>
            </a:r>
            <a:r>
              <a:rPr lang="sr-Latn-RS" sz="1900" dirty="0" smtClean="0"/>
              <a:t>– </a:t>
            </a:r>
          </a:p>
          <a:p>
            <a:pPr lvl="1"/>
            <a:r>
              <a:rPr lang="en-US" sz="1900" dirty="0" err="1" smtClean="0"/>
              <a:t>Racionalno</a:t>
            </a:r>
            <a:r>
              <a:rPr lang="sr-Latn-RS" sz="1900" dirty="0" smtClean="0"/>
              <a:t> ponašanje</a:t>
            </a:r>
          </a:p>
          <a:p>
            <a:pPr lvl="1"/>
            <a:r>
              <a:rPr lang="sr-Latn-RS" sz="1900" dirty="0" smtClean="0"/>
              <a:t>N</a:t>
            </a:r>
            <a:r>
              <a:rPr lang="en-US" sz="1900" dirty="0" err="1" smtClean="0"/>
              <a:t>eemocionalno</a:t>
            </a:r>
            <a:r>
              <a:rPr lang="en-US" sz="1900" dirty="0" smtClean="0"/>
              <a:t> </a:t>
            </a:r>
            <a:r>
              <a:rPr lang="en-US" sz="1900" dirty="0" err="1" smtClean="0"/>
              <a:t>ponašanje</a:t>
            </a:r>
            <a:r>
              <a:rPr lang="en-US" sz="1900" dirty="0" smtClean="0"/>
              <a:t> </a:t>
            </a:r>
            <a:r>
              <a:rPr lang="en-US" sz="1900" dirty="0" err="1" smtClean="0"/>
              <a:t>i</a:t>
            </a:r>
            <a:r>
              <a:rPr lang="en-US" sz="1900" dirty="0" smtClean="0"/>
              <a:t> </a:t>
            </a:r>
            <a:r>
              <a:rPr lang="en-US" sz="1900" dirty="0" err="1" smtClean="0"/>
              <a:t>mišljenje</a:t>
            </a:r>
            <a:endParaRPr lang="sr-Latn-RS" sz="1900" dirty="0" smtClean="0"/>
          </a:p>
          <a:p>
            <a:pPr lvl="1"/>
            <a:r>
              <a:rPr lang="en-US" sz="1900" dirty="0" smtClean="0"/>
              <a:t> </a:t>
            </a:r>
            <a:r>
              <a:rPr lang="sr-Latn-RS" sz="1900" dirty="0" err="1" smtClean="0"/>
              <a:t>B</a:t>
            </a:r>
            <a:r>
              <a:rPr lang="en-US" sz="1900" dirty="0" err="1" smtClean="0"/>
              <a:t>espomoćnost</a:t>
            </a:r>
            <a:r>
              <a:rPr lang="en-US" sz="1900" dirty="0" smtClean="0"/>
              <a:t>, </a:t>
            </a:r>
            <a:r>
              <a:rPr lang="en-US" sz="1900" dirty="0" err="1" smtClean="0"/>
              <a:t>predavanje</a:t>
            </a:r>
            <a:r>
              <a:rPr lang="en-US" sz="1900" dirty="0" smtClean="0"/>
              <a:t> </a:t>
            </a:r>
            <a:r>
              <a:rPr lang="en-US" sz="1900" dirty="0" err="1" smtClean="0"/>
              <a:t>i</a:t>
            </a:r>
            <a:r>
              <a:rPr lang="en-US" sz="1900" dirty="0" smtClean="0"/>
              <a:t> </a:t>
            </a:r>
            <a:endParaRPr lang="sr-Latn-RS" sz="1900" dirty="0" smtClean="0"/>
          </a:p>
          <a:p>
            <a:pPr lvl="1"/>
            <a:r>
              <a:rPr lang="sr-Latn-RS" sz="1900" dirty="0" err="1" smtClean="0"/>
              <a:t>S</a:t>
            </a:r>
            <a:r>
              <a:rPr lang="en-US" sz="1900" dirty="0" err="1" smtClean="0"/>
              <a:t>amolišavanje</a:t>
            </a:r>
            <a:r>
              <a:rPr lang="en-US" sz="1900" dirty="0" smtClean="0"/>
              <a:t> </a:t>
            </a:r>
            <a:r>
              <a:rPr lang="en-US" sz="1900" dirty="0" err="1" smtClean="0"/>
              <a:t>socialnih</a:t>
            </a:r>
            <a:r>
              <a:rPr lang="en-US" sz="1900" dirty="0" smtClean="0"/>
              <a:t> </a:t>
            </a:r>
            <a:r>
              <a:rPr lang="en-US" sz="1900" dirty="0" err="1" smtClean="0"/>
              <a:t>odnosa</a:t>
            </a:r>
            <a:r>
              <a:rPr lang="en-US" sz="1900" dirty="0" smtClean="0"/>
              <a:t>.</a:t>
            </a:r>
            <a:endParaRPr lang="sr-Latn-RS" sz="1900" dirty="0" smtClean="0"/>
          </a:p>
          <a:p>
            <a:pPr lvl="0"/>
            <a:endParaRPr lang="en-US" dirty="0" smtClean="0"/>
          </a:p>
          <a:p>
            <a:pPr lvl="0"/>
            <a:r>
              <a:rPr lang="en-US" sz="2200" b="1" dirty="0" err="1" smtClean="0"/>
              <a:t>Nerizični</a:t>
            </a:r>
            <a:r>
              <a:rPr lang="en-US" sz="2200" i="1" dirty="0" smtClean="0"/>
              <a:t> </a:t>
            </a:r>
            <a:r>
              <a:rPr lang="en-US" sz="2200" dirty="0" smtClean="0"/>
              <a:t>- </a:t>
            </a:r>
            <a:r>
              <a:rPr lang="en-US" sz="2200" dirty="0" err="1" smtClean="0"/>
              <a:t>poseduju</a:t>
            </a:r>
            <a:r>
              <a:rPr lang="en-US" sz="2200" dirty="0" smtClean="0"/>
              <a:t> </a:t>
            </a:r>
            <a:r>
              <a:rPr lang="en-US" sz="2200" dirty="0" err="1" smtClean="0"/>
              <a:t>osobine</a:t>
            </a:r>
            <a:r>
              <a:rPr lang="en-US" sz="2200" dirty="0" smtClean="0"/>
              <a:t> </a:t>
            </a:r>
            <a:r>
              <a:rPr lang="en-US" sz="2200" dirty="0" err="1" smtClean="0"/>
              <a:t>koje</a:t>
            </a:r>
            <a:r>
              <a:rPr lang="en-US" sz="2200" dirty="0" smtClean="0"/>
              <a:t> </a:t>
            </a:r>
            <a:r>
              <a:rPr lang="en-US" sz="2200" dirty="0" err="1" smtClean="0"/>
              <a:t>su</a:t>
            </a:r>
            <a:r>
              <a:rPr lang="en-US" sz="2200" dirty="0" smtClean="0"/>
              <a:t> </a:t>
            </a:r>
            <a:r>
              <a:rPr lang="en-US" sz="2200" dirty="0" err="1" smtClean="0"/>
              <a:t>suprotne</a:t>
            </a:r>
            <a:r>
              <a:rPr lang="en-US" sz="2200" dirty="0" smtClean="0"/>
              <a:t> </a:t>
            </a:r>
            <a:r>
              <a:rPr lang="en-US" sz="2200" dirty="0" err="1" smtClean="0"/>
              <a:t>onima</a:t>
            </a:r>
            <a:r>
              <a:rPr lang="en-US" sz="2200" dirty="0" smtClean="0"/>
              <a:t> </a:t>
            </a:r>
            <a:r>
              <a:rPr lang="en-US" sz="2200" dirty="0" err="1" smtClean="0"/>
              <a:t>iz</a:t>
            </a:r>
            <a:r>
              <a:rPr lang="en-US" sz="2200" dirty="0" smtClean="0"/>
              <a:t> </a:t>
            </a:r>
            <a:r>
              <a:rPr lang="en-US" sz="2200" dirty="0" err="1" smtClean="0"/>
              <a:t>grupe</a:t>
            </a:r>
            <a:r>
              <a:rPr lang="en-US" sz="2200" dirty="0" smtClean="0"/>
              <a:t> </a:t>
            </a:r>
            <a:r>
              <a:rPr lang="en-US" sz="2200" dirty="0" err="1" smtClean="0"/>
              <a:t>rizičnih</a:t>
            </a:r>
            <a:r>
              <a:rPr lang="sr-Latn-RS" sz="2200" dirty="0" smtClean="0"/>
              <a:t>, kao i osobine tipa 4 –</a:t>
            </a:r>
            <a:r>
              <a:rPr lang="en-US" sz="2200" dirty="0" smtClean="0"/>
              <a:t> </a:t>
            </a:r>
            <a:endParaRPr lang="sr-Latn-RS" sz="2200" dirty="0" smtClean="0"/>
          </a:p>
          <a:p>
            <a:pPr lvl="1"/>
            <a:r>
              <a:rPr lang="en-US" sz="1900" dirty="0" err="1" smtClean="0"/>
              <a:t>emocionalno</a:t>
            </a:r>
            <a:r>
              <a:rPr lang="en-US" sz="1900" dirty="0" smtClean="0"/>
              <a:t> </a:t>
            </a:r>
            <a:r>
              <a:rPr lang="en-US" sz="1900" dirty="0" err="1" smtClean="0"/>
              <a:t>ponašanje</a:t>
            </a:r>
            <a:r>
              <a:rPr lang="en-US" sz="1900" dirty="0" smtClean="0"/>
              <a:t> </a:t>
            </a:r>
            <a:r>
              <a:rPr lang="en-US" sz="1900" dirty="0" err="1" smtClean="0"/>
              <a:t>i</a:t>
            </a:r>
            <a:r>
              <a:rPr lang="en-US" sz="1900" dirty="0" smtClean="0"/>
              <a:t> </a:t>
            </a:r>
            <a:r>
              <a:rPr lang="en-US" sz="1900" dirty="0" err="1" smtClean="0"/>
              <a:t>mišljenje</a:t>
            </a:r>
            <a:endParaRPr lang="sr-Latn-RS" sz="1900" dirty="0" smtClean="0"/>
          </a:p>
          <a:p>
            <a:pPr lvl="1"/>
            <a:r>
              <a:rPr lang="en-US" sz="1900" dirty="0" smtClean="0"/>
              <a:t> </a:t>
            </a:r>
            <a:r>
              <a:rPr lang="en-US" sz="1900" dirty="0" err="1" smtClean="0"/>
              <a:t>neracionalnost</a:t>
            </a:r>
            <a:r>
              <a:rPr lang="en-US" sz="1900" dirty="0" smtClean="0"/>
              <a:t>,</a:t>
            </a:r>
            <a:endParaRPr lang="sr-Latn-RS" sz="1900" dirty="0" smtClean="0"/>
          </a:p>
          <a:p>
            <a:pPr lvl="1"/>
            <a:r>
              <a:rPr lang="en-US" sz="1900" dirty="0" err="1" smtClean="0"/>
              <a:t>neuroze</a:t>
            </a:r>
            <a:r>
              <a:rPr lang="en-US" sz="1900" dirty="0" smtClean="0"/>
              <a:t>,</a:t>
            </a:r>
            <a:endParaRPr lang="sr-Latn-RS" sz="1900" dirty="0" smtClean="0"/>
          </a:p>
          <a:p>
            <a:pPr lvl="1"/>
            <a:r>
              <a:rPr lang="en-US" sz="1900" dirty="0" err="1" smtClean="0"/>
              <a:t>Uzbuđenost</a:t>
            </a:r>
            <a:endParaRPr lang="sr-Latn-RS" sz="1900" dirty="0" smtClean="0"/>
          </a:p>
          <a:p>
            <a:pPr lvl="1"/>
            <a:r>
              <a:rPr lang="en-US" sz="1900" dirty="0" err="1" smtClean="0"/>
              <a:t>pozitivni</a:t>
            </a:r>
            <a:r>
              <a:rPr lang="en-US" sz="1900" dirty="0" smtClean="0"/>
              <a:t> </a:t>
            </a:r>
            <a:r>
              <a:rPr lang="en-US" sz="1900" dirty="0" err="1" smtClean="0"/>
              <a:t>stavovi</a:t>
            </a:r>
            <a:r>
              <a:rPr lang="en-US" sz="1900" dirty="0" smtClean="0"/>
              <a:t>,</a:t>
            </a:r>
            <a:endParaRPr lang="sr-Latn-RS" sz="1900" dirty="0" smtClean="0"/>
          </a:p>
          <a:p>
            <a:pPr lvl="1"/>
            <a:r>
              <a:rPr lang="en-US" sz="1900" dirty="0" smtClean="0"/>
              <a:t>ne </a:t>
            </a:r>
            <a:r>
              <a:rPr lang="en-US" sz="1900" dirty="0" err="1" smtClean="0"/>
              <a:t>predaje</a:t>
            </a:r>
            <a:r>
              <a:rPr lang="en-US" sz="1900" dirty="0" smtClean="0"/>
              <a:t> se </a:t>
            </a:r>
            <a:r>
              <a:rPr lang="en-US" sz="1900" dirty="0" err="1" smtClean="0"/>
              <a:t>lako</a:t>
            </a:r>
            <a:r>
              <a:rPr lang="en-US" sz="1900" dirty="0" smtClean="0"/>
              <a:t> </a:t>
            </a:r>
            <a:r>
              <a:rPr lang="en-US" sz="1900" dirty="0" err="1" smtClean="0"/>
              <a:t>i</a:t>
            </a:r>
            <a:r>
              <a:rPr lang="en-US" sz="1900" dirty="0" smtClean="0"/>
              <a:t> </a:t>
            </a:r>
            <a:r>
              <a:rPr lang="en-US" sz="1900" dirty="0" err="1" smtClean="0"/>
              <a:t>bori</a:t>
            </a:r>
            <a:r>
              <a:rPr lang="en-US" sz="1900" dirty="0" smtClean="0"/>
              <a:t> se </a:t>
            </a:r>
            <a:r>
              <a:rPr lang="en-US" sz="1900" dirty="0" err="1" smtClean="0"/>
              <a:t>sa</a:t>
            </a:r>
            <a:r>
              <a:rPr lang="en-US" sz="1900" dirty="0" smtClean="0"/>
              <a:t> </a:t>
            </a:r>
            <a:r>
              <a:rPr lang="en-US" sz="1900" dirty="0" err="1" smtClean="0"/>
              <a:t>problemima</a:t>
            </a:r>
            <a:endParaRPr lang="en-US" sz="19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r>
              <a:rPr lang="en-US" dirty="0"/>
              <a:t>/27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vocabular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400" y="825773"/>
            <a:ext cx="6477000" cy="603222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pPr algn="l"/>
            <a:r>
              <a:rPr lang="sr-Latn-RS" sz="2800" b="1" dirty="0" smtClean="0"/>
              <a:t>REČNIK</a:t>
            </a: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981200"/>
            <a:ext cx="6629400" cy="1447800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ctr">
              <a:buNone/>
            </a:pPr>
            <a:r>
              <a:rPr lang="sr-Latn-RS" sz="4000" dirty="0" smtClean="0"/>
              <a:t>Koje bi reči koristile ove osobe (i to u kontekstu e-mejlova)?</a:t>
            </a:r>
            <a:endParaRPr lang="en-US" sz="4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r>
              <a:rPr lang="en-US" dirty="0"/>
              <a:t>/27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92162"/>
          </a:xfrm>
        </p:spPr>
        <p:txBody>
          <a:bodyPr>
            <a:normAutofit/>
          </a:bodyPr>
          <a:lstStyle/>
          <a:p>
            <a:pPr algn="l"/>
            <a:r>
              <a:rPr lang="sr-Latn-RS" sz="2800" b="1" dirty="0" smtClean="0"/>
              <a:t>NEO PI R – psihološki test ličnosti</a:t>
            </a:r>
            <a:endParaRPr lang="en-US" sz="2800" b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533400" y="990600"/>
          <a:ext cx="8001000" cy="5105400"/>
        </p:xfrm>
        <a:graphic>
          <a:graphicData uri="http://schemas.openxmlformats.org/drawingml/2006/table">
            <a:tbl>
              <a:tblPr rtl="1"/>
              <a:tblGrid>
                <a:gridCol w="1600200"/>
                <a:gridCol w="1600200"/>
                <a:gridCol w="1600200"/>
                <a:gridCol w="1600200"/>
                <a:gridCol w="1600200"/>
              </a:tblGrid>
              <a:tr h="720520">
                <a:tc>
                  <a:txBody>
                    <a:bodyPr/>
                    <a:lstStyle/>
                    <a:p>
                      <a:pPr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NEUROTICIZAM</a:t>
                      </a:r>
                      <a:endParaRPr lang="en-US" sz="1100" dirty="0">
                        <a:solidFill>
                          <a:srgbClr val="000000"/>
                        </a:solidFill>
                        <a:latin typeface="Arial"/>
                        <a:ea typeface="Arial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EKSTRAVERZIJA</a:t>
                      </a:r>
                      <a:endParaRPr lang="en-US" sz="1100">
                        <a:solidFill>
                          <a:srgbClr val="000000"/>
                        </a:solidFill>
                        <a:latin typeface="Arial"/>
                        <a:ea typeface="Arial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OTVORENOST</a:t>
                      </a:r>
                      <a:endParaRPr lang="en-US" sz="1100" dirty="0">
                        <a:solidFill>
                          <a:srgbClr val="000000"/>
                        </a:solidFill>
                        <a:latin typeface="Arial"/>
                        <a:ea typeface="Arial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SARADLJIVOST</a:t>
                      </a:r>
                      <a:endParaRPr lang="en-US" sz="1100">
                        <a:solidFill>
                          <a:srgbClr val="000000"/>
                        </a:solidFill>
                        <a:latin typeface="Arial"/>
                        <a:ea typeface="Arial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SAVESNOST</a:t>
                      </a:r>
                      <a:endParaRPr lang="en-US" sz="1100">
                        <a:solidFill>
                          <a:srgbClr val="000000"/>
                        </a:solidFill>
                        <a:latin typeface="Arial"/>
                        <a:ea typeface="Arial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2442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err="1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anksioznost</a:t>
                      </a:r>
                      <a:endParaRPr lang="en-US" sz="1100" dirty="0">
                        <a:solidFill>
                          <a:srgbClr val="000000"/>
                        </a:solidFill>
                        <a:latin typeface="Arial"/>
                        <a:ea typeface="Arial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toplina</a:t>
                      </a:r>
                      <a:endParaRPr lang="en-US" sz="1100">
                        <a:solidFill>
                          <a:srgbClr val="000000"/>
                        </a:solidFill>
                        <a:latin typeface="Arial"/>
                        <a:ea typeface="Arial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fantazija</a:t>
                      </a:r>
                      <a:endParaRPr lang="en-US" sz="1100">
                        <a:solidFill>
                          <a:srgbClr val="000000"/>
                        </a:solidFill>
                        <a:latin typeface="Arial"/>
                        <a:ea typeface="Arial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poverenje</a:t>
                      </a:r>
                      <a:endParaRPr lang="en-US" sz="1100">
                        <a:solidFill>
                          <a:srgbClr val="000000"/>
                        </a:solidFill>
                        <a:latin typeface="Arial"/>
                        <a:ea typeface="Arial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kompetentnost</a:t>
                      </a:r>
                      <a:endParaRPr lang="en-US" sz="1100">
                        <a:solidFill>
                          <a:srgbClr val="000000"/>
                        </a:solidFill>
                        <a:latin typeface="Arial"/>
                        <a:ea typeface="Arial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2442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hostilnost</a:t>
                      </a:r>
                      <a:endParaRPr lang="en-US" sz="1100">
                        <a:solidFill>
                          <a:srgbClr val="000000"/>
                        </a:solidFill>
                        <a:latin typeface="Arial"/>
                        <a:ea typeface="Arial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gregarnost</a:t>
                      </a:r>
                      <a:endParaRPr lang="en-US" sz="1100">
                        <a:solidFill>
                          <a:srgbClr val="000000"/>
                        </a:solidFill>
                        <a:latin typeface="Arial"/>
                        <a:ea typeface="Arial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estetika</a:t>
                      </a:r>
                      <a:endParaRPr lang="en-US" sz="1100">
                        <a:solidFill>
                          <a:srgbClr val="000000"/>
                        </a:solidFill>
                        <a:latin typeface="Arial"/>
                        <a:ea typeface="Arial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iskrenost</a:t>
                      </a:r>
                      <a:endParaRPr lang="en-US" sz="1100">
                        <a:solidFill>
                          <a:srgbClr val="000000"/>
                        </a:solidFill>
                        <a:latin typeface="Arial"/>
                        <a:ea typeface="Arial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red</a:t>
                      </a:r>
                      <a:endParaRPr lang="en-US" sz="1100">
                        <a:solidFill>
                          <a:srgbClr val="000000"/>
                        </a:solidFill>
                        <a:latin typeface="Arial"/>
                        <a:ea typeface="Arial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2442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depresivnost</a:t>
                      </a:r>
                      <a:endParaRPr lang="en-US" sz="1100">
                        <a:solidFill>
                          <a:srgbClr val="000000"/>
                        </a:solidFill>
                        <a:latin typeface="Arial"/>
                        <a:ea typeface="Arial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asertivnost</a:t>
                      </a:r>
                      <a:endParaRPr lang="en-US" sz="1100">
                        <a:solidFill>
                          <a:srgbClr val="000000"/>
                        </a:solidFill>
                        <a:latin typeface="Arial"/>
                        <a:ea typeface="Arial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osećanja</a:t>
                      </a:r>
                      <a:endParaRPr lang="en-US" sz="1100">
                        <a:solidFill>
                          <a:srgbClr val="000000"/>
                        </a:solidFill>
                        <a:latin typeface="Arial"/>
                        <a:ea typeface="Arial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altruizam</a:t>
                      </a:r>
                      <a:endParaRPr lang="en-US" sz="1100">
                        <a:solidFill>
                          <a:srgbClr val="000000"/>
                        </a:solidFill>
                        <a:latin typeface="Arial"/>
                        <a:ea typeface="Arial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dužnost</a:t>
                      </a:r>
                      <a:endParaRPr lang="en-US" sz="1100">
                        <a:solidFill>
                          <a:srgbClr val="000000"/>
                        </a:solidFill>
                        <a:latin typeface="Arial"/>
                        <a:ea typeface="Arial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7556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err="1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socijalna</a:t>
                      </a: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 </a:t>
                      </a:r>
                      <a:r>
                        <a:rPr lang="en-US" sz="1000" dirty="0" err="1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nelagodnost</a:t>
                      </a:r>
                      <a:endParaRPr lang="en-US" sz="1100" dirty="0">
                        <a:solidFill>
                          <a:srgbClr val="000000"/>
                        </a:solidFill>
                        <a:latin typeface="Arial"/>
                        <a:ea typeface="Arial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aktivitet</a:t>
                      </a:r>
                      <a:endParaRPr lang="en-US" sz="1100">
                        <a:solidFill>
                          <a:srgbClr val="000000"/>
                        </a:solidFill>
                        <a:latin typeface="Arial"/>
                        <a:ea typeface="Arial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aktivnost</a:t>
                      </a:r>
                      <a:endParaRPr lang="en-US" sz="1100">
                        <a:solidFill>
                          <a:srgbClr val="000000"/>
                        </a:solidFill>
                        <a:latin typeface="Arial"/>
                        <a:ea typeface="Arial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popustljivost</a:t>
                      </a:r>
                      <a:endParaRPr lang="en-US" sz="1100">
                        <a:solidFill>
                          <a:srgbClr val="000000"/>
                        </a:solidFill>
                        <a:latin typeface="Arial"/>
                        <a:ea typeface="Arial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postignuće</a:t>
                      </a:r>
                      <a:endParaRPr lang="en-US" sz="1100">
                        <a:solidFill>
                          <a:srgbClr val="000000"/>
                        </a:solidFill>
                        <a:latin typeface="Arial"/>
                        <a:ea typeface="Arial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7556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impulsivnost</a:t>
                      </a:r>
                      <a:endParaRPr lang="en-US" sz="1100">
                        <a:solidFill>
                          <a:srgbClr val="000000"/>
                        </a:solidFill>
                        <a:latin typeface="Arial"/>
                        <a:ea typeface="Arial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potraga za uzbuđenjem</a:t>
                      </a:r>
                      <a:endParaRPr lang="en-US" sz="1100">
                        <a:solidFill>
                          <a:srgbClr val="000000"/>
                        </a:solidFill>
                        <a:latin typeface="Arial"/>
                        <a:ea typeface="Arial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ideje</a:t>
                      </a:r>
                      <a:endParaRPr lang="en-US" sz="1100">
                        <a:solidFill>
                          <a:srgbClr val="000000"/>
                        </a:solidFill>
                        <a:latin typeface="Arial"/>
                        <a:ea typeface="Arial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skromnost</a:t>
                      </a:r>
                      <a:endParaRPr lang="en-US" sz="1100">
                        <a:solidFill>
                          <a:srgbClr val="000000"/>
                        </a:solidFill>
                        <a:latin typeface="Arial"/>
                        <a:ea typeface="Arial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samodisciplina</a:t>
                      </a:r>
                      <a:endParaRPr lang="en-US" sz="1100">
                        <a:solidFill>
                          <a:srgbClr val="000000"/>
                        </a:solidFill>
                        <a:latin typeface="Arial"/>
                        <a:ea typeface="Arial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2442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vulnerabilnost</a:t>
                      </a:r>
                      <a:endParaRPr lang="en-US" sz="1100">
                        <a:solidFill>
                          <a:srgbClr val="000000"/>
                        </a:solidFill>
                        <a:latin typeface="Arial"/>
                        <a:ea typeface="Arial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pozitivne emocije</a:t>
                      </a:r>
                      <a:endParaRPr lang="en-US" sz="1100">
                        <a:solidFill>
                          <a:srgbClr val="000000"/>
                        </a:solidFill>
                        <a:latin typeface="Arial"/>
                        <a:ea typeface="Arial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vrednosti</a:t>
                      </a:r>
                      <a:endParaRPr lang="en-US" sz="1100">
                        <a:solidFill>
                          <a:srgbClr val="000000"/>
                        </a:solidFill>
                        <a:latin typeface="Arial"/>
                        <a:ea typeface="Arial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blaga narav</a:t>
                      </a:r>
                      <a:endParaRPr lang="en-US" sz="1100">
                        <a:solidFill>
                          <a:srgbClr val="000000"/>
                        </a:solidFill>
                        <a:latin typeface="Arial"/>
                        <a:ea typeface="Arial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err="1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promišljenost</a:t>
                      </a:r>
                      <a:endParaRPr lang="en-US" sz="1100" dirty="0">
                        <a:solidFill>
                          <a:srgbClr val="000000"/>
                        </a:solidFill>
                        <a:latin typeface="Arial"/>
                        <a:ea typeface="Arial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533400" y="5562600"/>
            <a:ext cx="1600200" cy="6096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733800" y="1752600"/>
            <a:ext cx="1600200" cy="685800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934200" y="4572000"/>
            <a:ext cx="1600200" cy="990600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733800" y="2971800"/>
            <a:ext cx="1600200" cy="685800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934200" y="2362200"/>
            <a:ext cx="1600200" cy="685800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133600" y="3581400"/>
            <a:ext cx="1600200" cy="9906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934200" y="5562600"/>
            <a:ext cx="1600200" cy="6096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334000" y="2971800"/>
            <a:ext cx="1600200" cy="609600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334000" y="4572000"/>
            <a:ext cx="1600200" cy="990600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334000" y="1752600"/>
            <a:ext cx="1600200" cy="685800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934200" y="1752600"/>
            <a:ext cx="1600200" cy="609600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934200" y="3581400"/>
            <a:ext cx="1600200" cy="9144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934200" y="2971800"/>
            <a:ext cx="1600200" cy="6096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133600" y="5562600"/>
            <a:ext cx="1600200" cy="609600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334000" y="5562600"/>
            <a:ext cx="1600200" cy="609600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990600" y="6400800"/>
            <a:ext cx="304800" cy="22860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5486400" y="6400800"/>
            <a:ext cx="304800" cy="2286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1600200" y="6324600"/>
            <a:ext cx="9717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dirty="0" smtClean="0"/>
              <a:t>nerizični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6248400" y="6324600"/>
            <a:ext cx="734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dirty="0" smtClean="0"/>
              <a:t>rizični</a:t>
            </a:r>
            <a:endParaRPr lang="en-US" dirty="0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r>
              <a:rPr lang="en-US" dirty="0"/>
              <a:t>/27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pPr algn="l"/>
            <a:r>
              <a:rPr lang="sr-Latn-RS" sz="2800" b="1" dirty="0" smtClean="0"/>
              <a:t>PRIMER ULAZA ZA JEDNU OSOBINU</a:t>
            </a:r>
            <a:endParaRPr lang="en-US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856357"/>
            <a:ext cx="80772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{</a:t>
            </a:r>
          </a:p>
          <a:p>
            <a:r>
              <a:rPr lang="en-US" sz="1600" dirty="0" smtClean="0"/>
              <a:t>	"name":"</a:t>
            </a:r>
            <a:r>
              <a:rPr lang="en-US" sz="1600" dirty="0" err="1" smtClean="0"/>
              <a:t>anxiaty</a:t>
            </a:r>
            <a:r>
              <a:rPr lang="en-US" sz="1600" dirty="0" smtClean="0"/>
              <a:t>",</a:t>
            </a:r>
          </a:p>
          <a:p>
            <a:r>
              <a:rPr lang="en-US" sz="1600" dirty="0" smtClean="0"/>
              <a:t>	"weight":-0.08, </a:t>
            </a:r>
          </a:p>
          <a:p>
            <a:r>
              <a:rPr lang="en-US" sz="1600" dirty="0" smtClean="0"/>
              <a:t>	"lists":[</a:t>
            </a:r>
          </a:p>
          <a:p>
            <a:r>
              <a:rPr lang="en-US" sz="1600" dirty="0" smtClean="0"/>
              <a:t> </a:t>
            </a:r>
          </a:p>
          <a:p>
            <a:r>
              <a:rPr lang="en-US" sz="1600" dirty="0" smtClean="0"/>
              <a:t>	{"w":1, "words":["anxiety", "</a:t>
            </a:r>
            <a:r>
              <a:rPr lang="en-US" sz="1600" dirty="0" err="1" smtClean="0"/>
              <a:t>anxiousness","apprehensive</a:t>
            </a:r>
            <a:r>
              <a:rPr lang="en-US" sz="1600" dirty="0" smtClean="0"/>
              <a:t>", "concerned", "concerns", "fearful", "fear", "worried", "worry", "tense", "fright", "frighten", "frightened"]},</a:t>
            </a:r>
          </a:p>
          <a:p>
            <a:r>
              <a:rPr lang="en-US" sz="1600" dirty="0" smtClean="0"/>
              <a:t> </a:t>
            </a:r>
          </a:p>
          <a:p>
            <a:r>
              <a:rPr lang="en-US" sz="1600" dirty="0" smtClean="0"/>
              <a:t>	{"w":0.6, "words":["anxious", "afraid", "distressed", "fidgety", "scared", "uneasy", "unease", "uptight", "antsy"]},</a:t>
            </a:r>
          </a:p>
          <a:p>
            <a:r>
              <a:rPr lang="en-US" sz="1600" dirty="0" smtClean="0"/>
              <a:t> </a:t>
            </a:r>
          </a:p>
          <a:p>
            <a:r>
              <a:rPr lang="en-US" sz="1600" dirty="0" smtClean="0"/>
              <a:t>	{"w":0.3, "words":["jittery", "nervous", "restless"]},</a:t>
            </a:r>
          </a:p>
          <a:p>
            <a:r>
              <a:rPr lang="en-US" sz="1600" dirty="0" smtClean="0"/>
              <a:t> </a:t>
            </a:r>
          </a:p>
          <a:p>
            <a:r>
              <a:rPr lang="en-US" sz="1600" dirty="0" smtClean="0"/>
              <a:t>	{"w":-1, "words":["</a:t>
            </a:r>
            <a:r>
              <a:rPr lang="en-US" sz="1600" dirty="0" err="1" smtClean="0"/>
              <a:t>unanxious</a:t>
            </a:r>
            <a:r>
              <a:rPr lang="en-US" sz="1600" dirty="0" smtClean="0"/>
              <a:t>", "</a:t>
            </a:r>
            <a:r>
              <a:rPr lang="en-US" sz="1600" dirty="0" err="1" smtClean="0"/>
              <a:t>unanxiousness</a:t>
            </a:r>
            <a:r>
              <a:rPr lang="en-US" sz="1600" dirty="0" smtClean="0"/>
              <a:t>", "</a:t>
            </a:r>
            <a:r>
              <a:rPr lang="en-US" sz="1600" dirty="0" err="1" smtClean="0"/>
              <a:t>unfearful</a:t>
            </a:r>
            <a:r>
              <a:rPr lang="en-US" sz="1600" dirty="0" smtClean="0"/>
              <a:t>", "unafraid", "unconcerned", "unworried", "</a:t>
            </a:r>
            <a:r>
              <a:rPr lang="en-US" sz="1600" dirty="0" err="1" smtClean="0"/>
              <a:t>unfrightened</a:t>
            </a:r>
            <a:r>
              <a:rPr lang="en-US" sz="1600" dirty="0" smtClean="0"/>
              <a:t>", "fearless"]},</a:t>
            </a:r>
          </a:p>
          <a:p>
            <a:r>
              <a:rPr lang="en-US" sz="1600" dirty="0" smtClean="0"/>
              <a:t> </a:t>
            </a:r>
          </a:p>
          <a:p>
            <a:r>
              <a:rPr lang="en-US" sz="1600" dirty="0" smtClean="0"/>
              <a:t>	{"w":-0.6, "words":["courageous", "confident", "calm", "</a:t>
            </a:r>
            <a:r>
              <a:rPr lang="en-US" sz="1600" dirty="0" err="1" smtClean="0"/>
              <a:t>unscared</a:t>
            </a:r>
            <a:r>
              <a:rPr lang="en-US" sz="1600" dirty="0" smtClean="0"/>
              <a:t>", "dauntless", "undaunted", "untroubled"]},</a:t>
            </a:r>
          </a:p>
          <a:p>
            <a:r>
              <a:rPr lang="en-US" sz="1600" dirty="0" smtClean="0"/>
              <a:t> </a:t>
            </a:r>
          </a:p>
          <a:p>
            <a:r>
              <a:rPr lang="en-US" sz="1600" dirty="0" smtClean="0"/>
              <a:t>	{"w":-0.3, "words":["unshakable"]}</a:t>
            </a:r>
          </a:p>
          <a:p>
            <a:r>
              <a:rPr lang="en-US" sz="1600" dirty="0" smtClean="0"/>
              <a:t> </a:t>
            </a:r>
          </a:p>
          <a:p>
            <a:r>
              <a:rPr lang="en-US" sz="1600" dirty="0" smtClean="0"/>
              <a:t>	]</a:t>
            </a:r>
          </a:p>
          <a:p>
            <a:r>
              <a:rPr lang="en-US" sz="1600" dirty="0" smtClean="0"/>
              <a:t>}</a:t>
            </a:r>
          </a:p>
          <a:p>
            <a:endParaRPr lang="en-US" sz="1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r>
              <a:rPr lang="en-US" dirty="0"/>
              <a:t>/27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pPr algn="l"/>
            <a:r>
              <a:rPr lang="sr-Latn-RS" sz="2800" b="1" dirty="0" smtClean="0"/>
              <a:t>TEKSTUALNI ANALIZATOR</a:t>
            </a:r>
            <a:endParaRPr lang="en-US" sz="2800" b="1" dirty="0"/>
          </a:p>
        </p:txBody>
      </p:sp>
      <p:pic>
        <p:nvPicPr>
          <p:cNvPr id="4" name="image21.png" descr="Main.png"/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685800" y="1143000"/>
            <a:ext cx="7848600" cy="5181600"/>
          </a:xfrm>
          <a:prstGeom prst="rect">
            <a:avLst/>
          </a:prstGeom>
          <a:ln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r>
              <a:rPr lang="en-US" dirty="0"/>
              <a:t>/27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pPr algn="l"/>
            <a:r>
              <a:rPr lang="sr-Latn-RS" sz="2800" b="1" dirty="0" smtClean="0"/>
              <a:t>PRIPREMA ULAZA</a:t>
            </a:r>
            <a:endParaRPr lang="en-US" sz="2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r>
              <a:rPr lang="en-US" dirty="0"/>
              <a:t>/27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81000" y="1966079"/>
            <a:ext cx="81534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2000" i="1" dirty="0" err="1" smtClean="0"/>
              <a:t>Preparator</a:t>
            </a:r>
            <a:r>
              <a:rPr lang="en-US" sz="2000" i="1" dirty="0" smtClean="0"/>
              <a:t> </a:t>
            </a:r>
            <a:r>
              <a:rPr lang="en-US" sz="2000" dirty="0" smtClean="0"/>
              <a:t>se </a:t>
            </a:r>
            <a:r>
              <a:rPr lang="en-US" sz="2000" dirty="0" err="1" smtClean="0"/>
              <a:t>inicijalizuje</a:t>
            </a:r>
            <a:r>
              <a:rPr lang="en-US" sz="2000" dirty="0" smtClean="0"/>
              <a:t> </a:t>
            </a:r>
            <a:r>
              <a:rPr lang="en-US" sz="2000" dirty="0" err="1" smtClean="0"/>
              <a:t>sa</a:t>
            </a:r>
            <a:r>
              <a:rPr lang="en-US" sz="2000" dirty="0" smtClean="0"/>
              <a:t> </a:t>
            </a:r>
            <a:r>
              <a:rPr lang="en-US" sz="2000" dirty="0" err="1" smtClean="0"/>
              <a:t>sandučetom</a:t>
            </a:r>
            <a:r>
              <a:rPr lang="en-US" sz="2000" dirty="0" smtClean="0"/>
              <a:t>  </a:t>
            </a:r>
            <a:r>
              <a:rPr lang="sr-Latn-RS" sz="2000" dirty="0" smtClean="0"/>
              <a:t>(</a:t>
            </a:r>
            <a:r>
              <a:rPr lang="en-US" sz="2000" dirty="0" smtClean="0"/>
              <a:t>.</a:t>
            </a:r>
            <a:r>
              <a:rPr lang="en-US" sz="2000" dirty="0" err="1" smtClean="0"/>
              <a:t>mbox</a:t>
            </a:r>
            <a:r>
              <a:rPr lang="en-US" sz="2000" dirty="0" smtClean="0"/>
              <a:t> </a:t>
            </a:r>
            <a:r>
              <a:rPr lang="sr-Latn-RS" sz="2000" dirty="0" smtClean="0"/>
              <a:t>) </a:t>
            </a:r>
            <a:r>
              <a:rPr lang="en-US" sz="2000" dirty="0" err="1" smtClean="0"/>
              <a:t>i</a:t>
            </a:r>
            <a:r>
              <a:rPr lang="en-US" sz="2000" dirty="0" smtClean="0"/>
              <a:t> </a:t>
            </a:r>
            <a:r>
              <a:rPr lang="en-US" sz="2000" dirty="0" err="1" smtClean="0"/>
              <a:t>sa</a:t>
            </a:r>
            <a:r>
              <a:rPr lang="en-US" sz="2000" dirty="0" smtClean="0"/>
              <a:t> </a:t>
            </a:r>
            <a:r>
              <a:rPr lang="en-US" sz="2000" dirty="0" err="1" smtClean="0"/>
              <a:t>skupom</a:t>
            </a:r>
            <a:r>
              <a:rPr lang="en-US" sz="2000" dirty="0" smtClean="0"/>
              <a:t> </a:t>
            </a:r>
            <a:r>
              <a:rPr lang="en-US" sz="2000" i="1" dirty="0" err="1" smtClean="0"/>
              <a:t>mset</a:t>
            </a:r>
            <a:r>
              <a:rPr lang="en-US" sz="2000" i="1" dirty="0" smtClean="0"/>
              <a:t> </a:t>
            </a:r>
            <a:endParaRPr lang="en-US" sz="2000" i="1" dirty="0" smtClean="0"/>
          </a:p>
          <a:p>
            <a:r>
              <a:rPr lang="en-US" sz="2000" i="1" dirty="0"/>
              <a:t> </a:t>
            </a:r>
            <a:r>
              <a:rPr lang="en-US" sz="2000" i="1" dirty="0" smtClean="0"/>
              <a:t>     </a:t>
            </a:r>
            <a:r>
              <a:rPr lang="en-US" sz="2000" dirty="0" err="1" smtClean="0"/>
              <a:t>koji</a:t>
            </a:r>
            <a:r>
              <a:rPr lang="en-US" sz="2000" dirty="0" smtClean="0"/>
              <a:t> </a:t>
            </a:r>
            <a:r>
              <a:rPr lang="en-US" sz="2000" dirty="0" err="1" smtClean="0"/>
              <a:t>sadrži</a:t>
            </a:r>
            <a:r>
              <a:rPr lang="en-US" sz="2000" dirty="0" smtClean="0"/>
              <a:t> </a:t>
            </a:r>
            <a:r>
              <a:rPr lang="en-US" sz="2000" dirty="0" err="1" smtClean="0"/>
              <a:t>sve</a:t>
            </a:r>
            <a:r>
              <a:rPr lang="en-US" sz="2000" dirty="0" smtClean="0"/>
              <a:t> email </a:t>
            </a:r>
            <a:r>
              <a:rPr lang="en-US" sz="2000" dirty="0" err="1" smtClean="0"/>
              <a:t>adrese</a:t>
            </a:r>
            <a:r>
              <a:rPr lang="en-US" sz="2000" dirty="0" smtClean="0"/>
              <a:t> </a:t>
            </a:r>
            <a:r>
              <a:rPr lang="en-US" sz="2000" dirty="0" err="1" smtClean="0"/>
              <a:t>koje</a:t>
            </a:r>
            <a:r>
              <a:rPr lang="en-US" sz="2000" dirty="0" smtClean="0"/>
              <a:t> </a:t>
            </a:r>
            <a:r>
              <a:rPr lang="en-US" sz="2000" dirty="0" err="1" smtClean="0"/>
              <a:t>će</a:t>
            </a:r>
            <a:r>
              <a:rPr lang="en-US" sz="2000" dirty="0" smtClean="0"/>
              <a:t> se </a:t>
            </a:r>
            <a:r>
              <a:rPr lang="en-US" sz="2000" dirty="0" err="1" smtClean="0"/>
              <a:t>posmatrati</a:t>
            </a:r>
            <a:r>
              <a:rPr lang="en-US" sz="2000" dirty="0" smtClean="0"/>
              <a:t>. </a:t>
            </a:r>
            <a:endParaRPr lang="sr-Latn-RS" sz="2000" dirty="0" smtClean="0"/>
          </a:p>
          <a:p>
            <a:pPr marL="342900" indent="-342900">
              <a:buFont typeface="+mj-lt"/>
              <a:buAutoNum type="arabicPeriod"/>
            </a:pPr>
            <a:endParaRPr lang="sr-Latn-RS" sz="2000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2000" dirty="0" err="1" smtClean="0"/>
              <a:t>Iz</a:t>
            </a:r>
            <a:r>
              <a:rPr lang="en-US" sz="2000" dirty="0" smtClean="0"/>
              <a:t> .</a:t>
            </a:r>
            <a:r>
              <a:rPr lang="en-US" sz="2000" dirty="0" err="1" smtClean="0"/>
              <a:t>mbox</a:t>
            </a:r>
            <a:r>
              <a:rPr lang="en-US" sz="2000" dirty="0" smtClean="0"/>
              <a:t> </a:t>
            </a:r>
            <a:r>
              <a:rPr lang="en-US" sz="2000" dirty="0" err="1" smtClean="0"/>
              <a:t>fajla</a:t>
            </a:r>
            <a:r>
              <a:rPr lang="en-US" sz="2000" dirty="0" smtClean="0"/>
              <a:t> se </a:t>
            </a:r>
            <a:r>
              <a:rPr lang="en-US" sz="2000" dirty="0" err="1" smtClean="0"/>
              <a:t>izvlače</a:t>
            </a:r>
            <a:r>
              <a:rPr lang="en-US" sz="2000" dirty="0" smtClean="0"/>
              <a:t> </a:t>
            </a:r>
            <a:r>
              <a:rPr lang="en-US" sz="2000" dirty="0" err="1" smtClean="0"/>
              <a:t>samo</a:t>
            </a:r>
            <a:r>
              <a:rPr lang="en-US" sz="2000" dirty="0" smtClean="0"/>
              <a:t> </a:t>
            </a:r>
            <a:r>
              <a:rPr lang="en-US" sz="2000" dirty="0" err="1" smtClean="0"/>
              <a:t>poruke</a:t>
            </a:r>
            <a:r>
              <a:rPr lang="en-US" sz="2000" dirty="0" smtClean="0"/>
              <a:t> </a:t>
            </a:r>
            <a:r>
              <a:rPr lang="en-US" sz="2000" dirty="0" err="1" smtClean="0"/>
              <a:t>koje</a:t>
            </a:r>
            <a:r>
              <a:rPr lang="en-US" sz="2000" dirty="0" smtClean="0"/>
              <a:t> </a:t>
            </a:r>
            <a:r>
              <a:rPr lang="en-US" sz="2000" dirty="0" err="1" smtClean="0"/>
              <a:t>su</a:t>
            </a:r>
            <a:r>
              <a:rPr lang="en-US" sz="2000" dirty="0" smtClean="0"/>
              <a:t> </a:t>
            </a:r>
            <a:r>
              <a:rPr lang="en-US" sz="2000" dirty="0" err="1" smtClean="0"/>
              <a:t>interesantne</a:t>
            </a:r>
            <a:r>
              <a:rPr lang="en-US" sz="2000" dirty="0" smtClean="0"/>
              <a:t> </a:t>
            </a:r>
            <a:r>
              <a:rPr lang="en-US" sz="2000" dirty="0" err="1" smtClean="0"/>
              <a:t>za</a:t>
            </a:r>
            <a:r>
              <a:rPr lang="en-US" sz="2000" dirty="0" smtClean="0"/>
              <a:t> </a:t>
            </a:r>
            <a:r>
              <a:rPr lang="en-US" sz="2000" dirty="0" err="1" smtClean="0"/>
              <a:t>tekstualnu</a:t>
            </a:r>
            <a:r>
              <a:rPr lang="en-US" sz="2000" dirty="0" smtClean="0"/>
              <a:t> </a:t>
            </a:r>
            <a:r>
              <a:rPr lang="en-US" sz="2000" dirty="0" err="1" smtClean="0"/>
              <a:t>analizu</a:t>
            </a:r>
            <a:r>
              <a:rPr lang="en-US" sz="2000" dirty="0" smtClean="0"/>
              <a:t>, </a:t>
            </a:r>
            <a:r>
              <a:rPr lang="en-US" sz="2000" dirty="0" err="1" smtClean="0"/>
              <a:t>tj</a:t>
            </a:r>
            <a:r>
              <a:rPr lang="en-US" sz="2000" dirty="0" smtClean="0"/>
              <a:t>. </a:t>
            </a:r>
            <a:r>
              <a:rPr lang="en-US" sz="2000" dirty="0" err="1" smtClean="0"/>
              <a:t>poruke</a:t>
            </a:r>
            <a:r>
              <a:rPr lang="en-US" sz="2000" dirty="0" smtClean="0"/>
              <a:t> </a:t>
            </a:r>
            <a:r>
              <a:rPr lang="en-US" sz="2000" dirty="0" err="1" smtClean="0"/>
              <a:t>poslate</a:t>
            </a:r>
            <a:r>
              <a:rPr lang="en-US" sz="2000" dirty="0" smtClean="0"/>
              <a:t> </a:t>
            </a:r>
            <a:r>
              <a:rPr lang="en-US" sz="2000" dirty="0" err="1" smtClean="0"/>
              <a:t>sa</a:t>
            </a:r>
            <a:r>
              <a:rPr lang="en-US" sz="2000" dirty="0" smtClean="0"/>
              <a:t> </a:t>
            </a:r>
            <a:r>
              <a:rPr lang="en-US" sz="2000" dirty="0" err="1" smtClean="0"/>
              <a:t>adresa</a:t>
            </a:r>
            <a:r>
              <a:rPr lang="en-US" sz="2000" dirty="0" smtClean="0"/>
              <a:t> </a:t>
            </a:r>
            <a:r>
              <a:rPr lang="en-US" sz="2000" dirty="0" err="1" smtClean="0"/>
              <a:t>iz</a:t>
            </a:r>
            <a:r>
              <a:rPr lang="en-US" sz="2000" dirty="0" smtClean="0"/>
              <a:t> </a:t>
            </a:r>
            <a:r>
              <a:rPr lang="en-US" sz="2000" dirty="0" err="1" smtClean="0"/>
              <a:t>skupa</a:t>
            </a:r>
            <a:r>
              <a:rPr lang="en-US" sz="2000" dirty="0" smtClean="0"/>
              <a:t> </a:t>
            </a:r>
            <a:r>
              <a:rPr lang="en-US" sz="2000" i="1" dirty="0" err="1" smtClean="0"/>
              <a:t>mset</a:t>
            </a:r>
            <a:endParaRPr lang="sr-Latn-RS" sz="2000" i="1" dirty="0" smtClean="0"/>
          </a:p>
          <a:p>
            <a:pPr marL="342900" indent="-342900">
              <a:buFont typeface="+mj-lt"/>
              <a:buAutoNum type="arabicPeriod"/>
            </a:pPr>
            <a:endParaRPr lang="sr-Latn-RS" sz="2000" i="1" dirty="0" smtClean="0"/>
          </a:p>
          <a:p>
            <a:pPr marL="342900" indent="-342900">
              <a:buFont typeface="+mj-lt"/>
              <a:buAutoNum type="arabicPeriod"/>
            </a:pPr>
            <a:r>
              <a:rPr lang="sr-Latn-RS" sz="2000" dirty="0" smtClean="0"/>
              <a:t>Š</a:t>
            </a:r>
            <a:r>
              <a:rPr lang="en-US" sz="2000" dirty="0" err="1" smtClean="0"/>
              <a:t>tampa</a:t>
            </a:r>
            <a:r>
              <a:rPr lang="en-US" sz="2000" dirty="0" smtClean="0"/>
              <a:t> </a:t>
            </a:r>
            <a:r>
              <a:rPr lang="sr-Latn-RS" sz="2000" dirty="0" smtClean="0"/>
              <a:t>se </a:t>
            </a:r>
            <a:r>
              <a:rPr lang="en-US" sz="2000" dirty="0" err="1" smtClean="0"/>
              <a:t>telo</a:t>
            </a:r>
            <a:r>
              <a:rPr lang="en-US" sz="2000" dirty="0" smtClean="0"/>
              <a:t> </a:t>
            </a:r>
            <a:r>
              <a:rPr lang="en-US" sz="2000" dirty="0" err="1" smtClean="0"/>
              <a:t>poruke</a:t>
            </a:r>
            <a:r>
              <a:rPr lang="en-US" sz="2000" dirty="0" smtClean="0"/>
              <a:t> u </a:t>
            </a:r>
            <a:r>
              <a:rPr lang="en-US" sz="2000" dirty="0" err="1" smtClean="0"/>
              <a:t>tekstualni</a:t>
            </a:r>
            <a:r>
              <a:rPr lang="en-US" sz="2000" dirty="0" smtClean="0"/>
              <a:t> </a:t>
            </a:r>
            <a:r>
              <a:rPr lang="en-US" sz="2000" dirty="0" err="1" smtClean="0"/>
              <a:t>fajl</a:t>
            </a:r>
            <a:endParaRPr lang="sr-Latn-RS" sz="2000" dirty="0" smtClean="0"/>
          </a:p>
          <a:p>
            <a:pPr marL="342900" indent="-342900">
              <a:buFont typeface="+mj-lt"/>
              <a:buAutoNum type="arabicPeriod"/>
            </a:pPr>
            <a:endParaRPr lang="sr-Latn-RS" sz="2000" dirty="0" smtClean="0"/>
          </a:p>
          <a:p>
            <a:pPr marL="342900" indent="-342900">
              <a:buFont typeface="+mj-lt"/>
              <a:buAutoNum type="arabicPeriod"/>
            </a:pPr>
            <a:r>
              <a:rPr lang="sr-Latn-RS" sz="2000" dirty="0" smtClean="0"/>
              <a:t>Izlaz je fajl mymsgs.txt koji se dalje prosleđuje</a:t>
            </a:r>
            <a:endParaRPr lang="en-US" sz="20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pPr algn="l"/>
            <a:r>
              <a:rPr lang="sr-Latn-RS" sz="2800" b="1" dirty="0" smtClean="0"/>
              <a:t>TEKSTUALNA ANALIZA</a:t>
            </a: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47800"/>
            <a:ext cx="8229600" cy="990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sr-Latn-RS" sz="2000" dirty="0" err="1" smtClean="0"/>
              <a:t>P</a:t>
            </a:r>
            <a:r>
              <a:rPr lang="en-US" sz="2000" dirty="0" err="1" smtClean="0"/>
              <a:t>rebrojavanje</a:t>
            </a:r>
            <a:r>
              <a:rPr lang="en-US" sz="2000" dirty="0" smtClean="0"/>
              <a:t> </a:t>
            </a:r>
            <a:r>
              <a:rPr lang="en-US" sz="2000" dirty="0" err="1" smtClean="0"/>
              <a:t>elemenata</a:t>
            </a:r>
            <a:r>
              <a:rPr lang="en-US" sz="2000" dirty="0" smtClean="0"/>
              <a:t> </a:t>
            </a:r>
            <a:r>
              <a:rPr lang="en-US" sz="2000" dirty="0" err="1" smtClean="0"/>
              <a:t>iz</a:t>
            </a:r>
            <a:r>
              <a:rPr lang="en-US" sz="2000" dirty="0" smtClean="0"/>
              <a:t> </a:t>
            </a:r>
            <a:r>
              <a:rPr lang="en-US" sz="2000" dirty="0" err="1" smtClean="0"/>
              <a:t>teksta</a:t>
            </a:r>
            <a:r>
              <a:rPr lang="en-US" sz="2000" dirty="0" smtClean="0"/>
              <a:t> </a:t>
            </a:r>
            <a:r>
              <a:rPr lang="en-US" sz="2000" dirty="0" err="1" smtClean="0"/>
              <a:t>koji</a:t>
            </a:r>
            <a:r>
              <a:rPr lang="en-US" sz="2000" dirty="0" smtClean="0"/>
              <a:t> se </a:t>
            </a:r>
            <a:r>
              <a:rPr lang="en-US" sz="2000" dirty="0" err="1" smtClean="0"/>
              <a:t>nalaze</a:t>
            </a:r>
            <a:r>
              <a:rPr lang="en-US" sz="2000" dirty="0" smtClean="0"/>
              <a:t> u </a:t>
            </a:r>
            <a:r>
              <a:rPr lang="en-US" sz="2000" dirty="0" err="1" smtClean="0"/>
              <a:t>rečniku</a:t>
            </a:r>
            <a:r>
              <a:rPr lang="en-US" sz="2000" dirty="0" smtClean="0"/>
              <a:t>,</a:t>
            </a:r>
          </a:p>
          <a:p>
            <a:pPr>
              <a:buNone/>
            </a:pPr>
            <a:r>
              <a:rPr lang="en-US" sz="2000" dirty="0" smtClean="0"/>
              <a:t> </a:t>
            </a:r>
            <a:r>
              <a:rPr lang="en-US" sz="2000" dirty="0" err="1" smtClean="0"/>
              <a:t>i</a:t>
            </a:r>
            <a:r>
              <a:rPr lang="en-US" sz="2000" dirty="0" smtClean="0"/>
              <a:t> </a:t>
            </a:r>
            <a:r>
              <a:rPr lang="en-US" sz="2000" dirty="0" err="1" smtClean="0"/>
              <a:t>računa</a:t>
            </a:r>
            <a:r>
              <a:rPr lang="en-US" sz="2000" dirty="0" smtClean="0"/>
              <a:t> se </a:t>
            </a:r>
            <a:r>
              <a:rPr lang="en-US" sz="2000" dirty="0" err="1" smtClean="0"/>
              <a:t>njihova</a:t>
            </a:r>
            <a:r>
              <a:rPr lang="en-US" sz="2000" dirty="0"/>
              <a:t> </a:t>
            </a:r>
            <a:r>
              <a:rPr lang="en-US" sz="2000" dirty="0" err="1" smtClean="0"/>
              <a:t>suma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r>
              <a:rPr lang="en-US" dirty="0"/>
              <a:t>/27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81000" y="2797314"/>
            <a:ext cx="8001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2000" dirty="0" smtClean="0"/>
              <a:t>Izlaz za sanduče je težinska suma svih pronađenih reči iz rečnika, i može da bude </a:t>
            </a:r>
            <a:r>
              <a:rPr lang="sr-Latn-RS" sz="2000" b="1" i="1" dirty="0" smtClean="0"/>
              <a:t>pozitivna</a:t>
            </a:r>
            <a:r>
              <a:rPr lang="sr-Latn-RS" sz="2000" dirty="0" smtClean="0"/>
              <a:t> ili </a:t>
            </a:r>
            <a:r>
              <a:rPr lang="sr-Latn-RS" sz="2000" b="1" i="1" dirty="0" smtClean="0"/>
              <a:t>negativna</a:t>
            </a:r>
            <a:endParaRPr lang="en-US" sz="2000" b="1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533400" y="4318337"/>
            <a:ext cx="7696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sr-Latn-RS" sz="2000" dirty="0" smtClean="0"/>
              <a:t>Pozitivna vrednost – osoba spada u rizičnu grupu</a:t>
            </a:r>
          </a:p>
          <a:p>
            <a:pPr>
              <a:buFont typeface="Arial" pitchFamily="34" charset="0"/>
              <a:buChar char="•"/>
            </a:pPr>
            <a:endParaRPr lang="sr-Latn-RS" sz="2000" dirty="0" smtClean="0"/>
          </a:p>
          <a:p>
            <a:pPr>
              <a:buFont typeface="Arial" pitchFamily="34" charset="0"/>
              <a:buChar char="•"/>
            </a:pPr>
            <a:r>
              <a:rPr lang="sr-Latn-RS" sz="2000" dirty="0" smtClean="0"/>
              <a:t>Negativna vrednost – osoba spada u nerizičnu grupu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/>
          </a:bodyPr>
          <a:lstStyle/>
          <a:p>
            <a:pPr algn="l"/>
            <a:r>
              <a:rPr lang="sr-Latn-RS" sz="2800" b="1" dirty="0" smtClean="0"/>
              <a:t>PREBROJAVANJE - kontekst</a:t>
            </a:r>
            <a:endParaRPr lang="en-US" sz="2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r>
              <a:rPr lang="en-US" dirty="0"/>
              <a:t>/27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09600" y="1295400"/>
            <a:ext cx="783002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dirty="0" smtClean="0"/>
              <a:t>Na koji subjekat se reč odnosi</a:t>
            </a:r>
          </a:p>
          <a:p>
            <a:endParaRPr lang="sr-Latn-RS" dirty="0" smtClean="0"/>
          </a:p>
          <a:p>
            <a:r>
              <a:rPr lang="sr-Latn-RS" dirty="0" smtClean="0"/>
              <a:t>D</a:t>
            </a:r>
            <a:r>
              <a:rPr lang="en-US" dirty="0" smtClean="0"/>
              <a:t>a </a:t>
            </a:r>
            <a:r>
              <a:rPr lang="en-US" dirty="0" err="1" smtClean="0"/>
              <a:t>li</a:t>
            </a:r>
            <a:r>
              <a:rPr lang="en-US" dirty="0" smtClean="0"/>
              <a:t> se </a:t>
            </a:r>
            <a:r>
              <a:rPr lang="en-US" dirty="0" err="1" smtClean="0"/>
              <a:t>nađena</a:t>
            </a:r>
            <a:r>
              <a:rPr lang="en-US" dirty="0" smtClean="0"/>
              <a:t> </a:t>
            </a:r>
            <a:r>
              <a:rPr lang="en-US" dirty="0" err="1" smtClean="0"/>
              <a:t>reč</a:t>
            </a:r>
            <a:r>
              <a:rPr lang="en-US" dirty="0" smtClean="0"/>
              <a:t> u </a:t>
            </a:r>
            <a:r>
              <a:rPr lang="en-US" dirty="0" err="1" smtClean="0"/>
              <a:t>tekstu</a:t>
            </a:r>
            <a:r>
              <a:rPr lang="en-US" dirty="0" smtClean="0"/>
              <a:t> </a:t>
            </a:r>
            <a:r>
              <a:rPr lang="en-US" dirty="0" err="1" smtClean="0"/>
              <a:t>odnosi</a:t>
            </a:r>
            <a:r>
              <a:rPr lang="en-US" dirty="0" smtClean="0"/>
              <a:t> </a:t>
            </a:r>
            <a:r>
              <a:rPr lang="en-US" dirty="0" err="1" smtClean="0"/>
              <a:t>da</a:t>
            </a:r>
            <a:r>
              <a:rPr lang="en-US" dirty="0" smtClean="0"/>
              <a:t> </a:t>
            </a:r>
            <a:r>
              <a:rPr lang="en-US" dirty="0" err="1" smtClean="0"/>
              <a:t>osobu</a:t>
            </a:r>
            <a:r>
              <a:rPr lang="en-US" dirty="0" smtClean="0"/>
              <a:t> </a:t>
            </a:r>
            <a:r>
              <a:rPr lang="en-US" dirty="0" err="1" smtClean="0"/>
              <a:t>koju</a:t>
            </a:r>
            <a:r>
              <a:rPr lang="en-US" dirty="0" smtClean="0"/>
              <a:t> </a:t>
            </a:r>
            <a:r>
              <a:rPr lang="en-US" dirty="0" err="1" smtClean="0"/>
              <a:t>analiziramo</a:t>
            </a:r>
            <a:r>
              <a:rPr lang="en-US" dirty="0" smtClean="0"/>
              <a:t>, </a:t>
            </a:r>
            <a:r>
              <a:rPr lang="en-US" dirty="0" err="1" smtClean="0"/>
              <a:t>ili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nekog</a:t>
            </a:r>
            <a:r>
              <a:rPr lang="en-US" dirty="0" smtClean="0"/>
              <a:t> </a:t>
            </a:r>
            <a:r>
              <a:rPr lang="en-US" dirty="0" err="1" smtClean="0"/>
              <a:t>drugog</a:t>
            </a:r>
            <a:endParaRPr lang="sr-Latn-RS" dirty="0" smtClean="0"/>
          </a:p>
          <a:p>
            <a:endParaRPr lang="en-US" dirty="0"/>
          </a:p>
        </p:txBody>
      </p:sp>
      <p:pic>
        <p:nvPicPr>
          <p:cNvPr id="8" name="Picture 7" descr="contex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00" y="2667000"/>
            <a:ext cx="5118100" cy="3352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/>
          </a:bodyPr>
          <a:lstStyle/>
          <a:p>
            <a:pPr algn="l"/>
            <a:r>
              <a:rPr lang="sr-Latn-RS" sz="2800" b="1" dirty="0" smtClean="0"/>
              <a:t>PREBROJAVANJE - negacija</a:t>
            </a:r>
            <a:endParaRPr lang="en-US" sz="2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r>
              <a:rPr lang="en-US" dirty="0"/>
              <a:t>/27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33400" y="1371600"/>
            <a:ext cx="8229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sr-Latn-RS" dirty="0" smtClean="0"/>
          </a:p>
          <a:p>
            <a:r>
              <a:rPr lang="sr-Latn-RS" dirty="0" smtClean="0"/>
              <a:t>U</a:t>
            </a:r>
            <a:r>
              <a:rPr lang="en-US" dirty="0" err="1" smtClean="0"/>
              <a:t>koliko</a:t>
            </a:r>
            <a:r>
              <a:rPr lang="en-US" dirty="0" smtClean="0"/>
              <a:t> se </a:t>
            </a:r>
            <a:r>
              <a:rPr lang="en-US" dirty="0" err="1" smtClean="0"/>
              <a:t>ključna</a:t>
            </a:r>
            <a:r>
              <a:rPr lang="en-US" dirty="0" smtClean="0"/>
              <a:t> </a:t>
            </a:r>
            <a:r>
              <a:rPr lang="en-US" dirty="0" err="1" smtClean="0"/>
              <a:t>reč</a:t>
            </a:r>
            <a:r>
              <a:rPr lang="en-US" dirty="0" smtClean="0"/>
              <a:t> u </a:t>
            </a:r>
            <a:r>
              <a:rPr lang="en-US" dirty="0" err="1" smtClean="0"/>
              <a:t>rečenici</a:t>
            </a:r>
            <a:r>
              <a:rPr lang="en-US" dirty="0" smtClean="0"/>
              <a:t> </a:t>
            </a:r>
            <a:r>
              <a:rPr lang="en-US" dirty="0" err="1" smtClean="0"/>
              <a:t>pojavljuje</a:t>
            </a:r>
            <a:r>
              <a:rPr lang="en-US" dirty="0" smtClean="0"/>
              <a:t> u </a:t>
            </a:r>
            <a:r>
              <a:rPr lang="en-US" dirty="0" err="1" smtClean="0"/>
              <a:t>negativnom</a:t>
            </a:r>
            <a:r>
              <a:rPr lang="en-US" dirty="0" smtClean="0"/>
              <a:t> </a:t>
            </a:r>
            <a:r>
              <a:rPr lang="en-US" dirty="0" err="1" smtClean="0"/>
              <a:t>kontekstu</a:t>
            </a:r>
            <a:r>
              <a:rPr lang="en-US" dirty="0" smtClean="0"/>
              <a:t>, </a:t>
            </a:r>
            <a:r>
              <a:rPr lang="en-US" dirty="0" err="1" smtClean="0"/>
              <a:t>potrebno</a:t>
            </a:r>
            <a:r>
              <a:rPr lang="en-US" dirty="0" smtClean="0"/>
              <a:t> je </a:t>
            </a:r>
            <a:r>
              <a:rPr lang="sr-Latn-RS" dirty="0" smtClean="0"/>
              <a:t>     </a:t>
            </a:r>
            <a:r>
              <a:rPr lang="en-US" dirty="0" err="1" smtClean="0"/>
              <a:t>njenu</a:t>
            </a:r>
            <a:r>
              <a:rPr lang="en-US" dirty="0" smtClean="0"/>
              <a:t> </a:t>
            </a:r>
            <a:r>
              <a:rPr lang="en-US" dirty="0" err="1" smtClean="0"/>
              <a:t>ukupnu</a:t>
            </a:r>
            <a:r>
              <a:rPr lang="en-US" dirty="0" smtClean="0"/>
              <a:t> </a:t>
            </a:r>
            <a:r>
              <a:rPr lang="en-US" dirty="0" err="1" smtClean="0"/>
              <a:t>teženu</a:t>
            </a:r>
            <a:r>
              <a:rPr lang="en-US" dirty="0" smtClean="0"/>
              <a:t> </a:t>
            </a:r>
            <a:r>
              <a:rPr lang="en-US" dirty="0" err="1" smtClean="0"/>
              <a:t>još</a:t>
            </a:r>
            <a:r>
              <a:rPr lang="en-US" dirty="0" smtClean="0"/>
              <a:t> </a:t>
            </a:r>
            <a:r>
              <a:rPr lang="en-US" dirty="0" err="1" smtClean="0"/>
              <a:t>pomnožiti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minus </a:t>
            </a:r>
            <a:r>
              <a:rPr lang="en-US" dirty="0" err="1" smtClean="0"/>
              <a:t>jedan</a:t>
            </a:r>
            <a:r>
              <a:rPr lang="en-US" dirty="0" smtClean="0"/>
              <a:t>.</a:t>
            </a:r>
            <a:endParaRPr lang="sr-Latn-RS" dirty="0" smtClean="0"/>
          </a:p>
          <a:p>
            <a:pPr>
              <a:buFont typeface="Arial" pitchFamily="34" charset="0"/>
              <a:buChar char="•"/>
            </a:pPr>
            <a:endParaRPr lang="sr-Latn-RS" dirty="0" smtClean="0"/>
          </a:p>
          <a:p>
            <a:endParaRPr lang="sr-Latn-RS" dirty="0" smtClean="0"/>
          </a:p>
          <a:p>
            <a:endParaRPr lang="sr-Latn-RS" dirty="0" smtClean="0"/>
          </a:p>
          <a:p>
            <a:endParaRPr lang="sr-Latn-RS" dirty="0" smtClean="0"/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600200" y="2895600"/>
            <a:ext cx="59436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Latn-RS" sz="6000" b="1" dirty="0" smtClean="0"/>
              <a:t>To Be</a:t>
            </a:r>
          </a:p>
          <a:p>
            <a:pPr algn="ctr"/>
            <a:r>
              <a:rPr lang="en-US" sz="6000" b="1" dirty="0" smtClean="0"/>
              <a:t>O</a:t>
            </a:r>
            <a:r>
              <a:rPr lang="sr-Latn-RS" sz="6000" b="1" dirty="0" smtClean="0"/>
              <a:t>r</a:t>
            </a:r>
          </a:p>
          <a:p>
            <a:pPr algn="ctr"/>
            <a:r>
              <a:rPr lang="sr-Latn-RS" sz="6000" b="1" dirty="0" smtClean="0"/>
              <a:t>Not to Be?</a:t>
            </a:r>
            <a:endParaRPr lang="en-US" sz="6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Petar\Desktop\diplomski\prez\data_minin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28600"/>
            <a:ext cx="9144000" cy="6291074"/>
          </a:xfrm>
          <a:prstGeom prst="rect">
            <a:avLst/>
          </a:prstGeom>
          <a:noFill/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r>
              <a:rPr lang="en-US" dirty="0" smtClean="0"/>
              <a:t>/27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 smtClean="0"/>
              <a:t>IZLAZ</a:t>
            </a:r>
            <a:endParaRPr lang="en-US" sz="2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r>
              <a:rPr lang="en-US" dirty="0"/>
              <a:t>/27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362200" y="1600200"/>
            <a:ext cx="46482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Result for: </a:t>
            </a:r>
            <a:r>
              <a:rPr lang="en-US" dirty="0" err="1" smtClean="0"/>
              <a:t>shankman-j.mbox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Counter({'great': 101, 'excited': 68, 'happy': 66, 'appreciate': 59, 'fun': 50, 'pleased': 45, 'interested': 45, 'love': 38, 'control': 36, 'able': 32, 'strategy': 28, 'focus': 27, 'unable': 26, 'fact': 19, 'reason': 18, 'pressure': 17, 'cool': 15, 'assume': 15, 'confident': 14, 'glad': 14, 'crack': 13, 'prepared': 13, 'responsible': 13, 'concerned‘.. })</a:t>
            </a:r>
          </a:p>
          <a:p>
            <a:endParaRPr lang="en-US" dirty="0" smtClean="0"/>
          </a:p>
          <a:p>
            <a:r>
              <a:rPr lang="en-US" dirty="0" smtClean="0"/>
              <a:t>Score: -10.62299999999995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 smtClean="0"/>
              <a:t>IZLAZ</a:t>
            </a:r>
            <a:endParaRPr lang="en-US" sz="2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r>
              <a:rPr lang="en-US" dirty="0"/>
              <a:t>/27</a:t>
            </a:r>
            <a:endParaRPr lang="en-US" dirty="0"/>
          </a:p>
        </p:txBody>
      </p:sp>
      <p:pic>
        <p:nvPicPr>
          <p:cNvPr id="5" name="image23.png" descr="figure_1.png"/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762000" y="836822"/>
            <a:ext cx="7772400" cy="5563978"/>
          </a:xfrm>
          <a:prstGeom prst="rect">
            <a:avLst/>
          </a:prstGeom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 smtClean="0"/>
              <a:t>REZULTATI</a:t>
            </a: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Ulazni</a:t>
            </a:r>
            <a:r>
              <a:rPr lang="en-US" dirty="0" smtClean="0"/>
              <a:t> </a:t>
            </a:r>
            <a:r>
              <a:rPr lang="en-US" dirty="0" err="1" smtClean="0"/>
              <a:t>podaci</a:t>
            </a:r>
            <a:r>
              <a:rPr lang="sr-Latn-RS" dirty="0" smtClean="0"/>
              <a:t> – Enron </a:t>
            </a:r>
            <a:r>
              <a:rPr lang="sr-Latn-RS" dirty="0" err="1" smtClean="0"/>
              <a:t>Corpus</a:t>
            </a:r>
            <a:r>
              <a:rPr lang="sr-Latn-RS" dirty="0" smtClean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sr-Latn-RS" dirty="0" smtClean="0"/>
              <a:t>(</a:t>
            </a:r>
            <a:r>
              <a:rPr lang="sr-Latn-RS" dirty="0" smtClean="0"/>
              <a:t>600.000 mejlova)</a:t>
            </a:r>
          </a:p>
          <a:p>
            <a:r>
              <a:rPr lang="sr-Latn-RS" dirty="0" smtClean="0"/>
              <a:t>34 mejl sandučeta pušteni kroz sistem. Rezultati tumačeni na dva načina: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N</a:t>
            </a:r>
            <a:r>
              <a:rPr lang="sr-Latn-RS" dirty="0" smtClean="0"/>
              <a:t>egativni: rizični, pozitivni: nerizični</a:t>
            </a:r>
          </a:p>
          <a:p>
            <a:pPr marL="971550" lvl="1" indent="-514350">
              <a:buFont typeface="+mj-lt"/>
              <a:buAutoNum type="arabicPeriod"/>
            </a:pPr>
            <a:r>
              <a:rPr lang="sr-Latn-RS" dirty="0" smtClean="0"/>
              <a:t>Kao gore </a:t>
            </a:r>
            <a:r>
              <a:rPr lang="sr-Latn-RS" dirty="0" smtClean="0"/>
              <a:t>je </a:t>
            </a:r>
            <a:r>
              <a:rPr lang="sr-Latn-RS" dirty="0" smtClean="0"/>
              <a:t>dodata još grupa “neutralni”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sr-Latn-RS" dirty="0" smtClean="0"/>
              <a:t>za </a:t>
            </a:r>
            <a:r>
              <a:rPr lang="sr-Latn-RS" dirty="0" smtClean="0"/>
              <a:t>koje je mali broj ključnih reči </a:t>
            </a:r>
            <a:r>
              <a:rPr lang="sr-Latn-RS" dirty="0" smtClean="0"/>
              <a:t>pronađen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sr-Latn-RS" dirty="0" smtClean="0"/>
              <a:t>ili </a:t>
            </a:r>
            <a:r>
              <a:rPr lang="sr-Latn-RS" dirty="0" smtClean="0"/>
              <a:t>im je skor u bliskoj okolini nule</a:t>
            </a:r>
          </a:p>
          <a:p>
            <a:pPr lvl="1"/>
            <a:endParaRPr lang="sr-Latn-RS" dirty="0" smtClean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r>
              <a:rPr lang="en-US" dirty="0"/>
              <a:t>/27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/>
          </a:bodyPr>
          <a:lstStyle/>
          <a:p>
            <a:pPr algn="l"/>
            <a:r>
              <a:rPr lang="sr-Latn-RS" sz="2800" b="1" dirty="0" smtClean="0"/>
              <a:t>PRVI TEST</a:t>
            </a:r>
            <a:endParaRPr lang="en-US" sz="2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r>
              <a:rPr lang="en-US" dirty="0"/>
              <a:t>/27</a:t>
            </a:r>
            <a:endParaRPr lang="en-US" dirty="0"/>
          </a:p>
        </p:txBody>
      </p:sp>
      <p:pic>
        <p:nvPicPr>
          <p:cNvPr id="5" name="image26.png"/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762000" y="1219200"/>
            <a:ext cx="7543800" cy="4191000"/>
          </a:xfrm>
          <a:prstGeom prst="rect">
            <a:avLst/>
          </a:prstGeom>
          <a:ln/>
        </p:spPr>
      </p:pic>
      <p:sp>
        <p:nvSpPr>
          <p:cNvPr id="6" name="TextBox 5"/>
          <p:cNvSpPr txBox="1"/>
          <p:nvPr/>
        </p:nvSpPr>
        <p:spPr>
          <a:xfrm>
            <a:off x="3352800" y="5562600"/>
            <a:ext cx="20240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2000" dirty="0" smtClean="0"/>
              <a:t>20% ima veći rizik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pPr algn="l"/>
            <a:r>
              <a:rPr lang="sr-Latn-RS" sz="2800" b="1" dirty="0" smtClean="0"/>
              <a:t>DRUGI TEST</a:t>
            </a:r>
            <a:endParaRPr lang="en-US" sz="2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r>
              <a:rPr lang="en-US" dirty="0"/>
              <a:t>/27</a:t>
            </a:r>
            <a:endParaRPr lang="en-US" dirty="0"/>
          </a:p>
        </p:txBody>
      </p:sp>
      <p:pic>
        <p:nvPicPr>
          <p:cNvPr id="5" name="image27.png"/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533400" y="1143000"/>
            <a:ext cx="8153400" cy="4267200"/>
          </a:xfrm>
          <a:prstGeom prst="rect">
            <a:avLst/>
          </a:prstGeom>
          <a:ln/>
        </p:spPr>
      </p:pic>
      <p:sp>
        <p:nvSpPr>
          <p:cNvPr id="6" name="TextBox 5"/>
          <p:cNvSpPr txBox="1"/>
          <p:nvPr/>
        </p:nvSpPr>
        <p:spPr>
          <a:xfrm>
            <a:off x="3704914" y="5715000"/>
            <a:ext cx="1476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dirty="0" smtClean="0"/>
              <a:t>55% nerizični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r>
              <a:rPr lang="en-US" dirty="0"/>
              <a:t>/27</a:t>
            </a:r>
            <a:endParaRPr lang="en-US" dirty="0"/>
          </a:p>
        </p:txBody>
      </p:sp>
      <p:pic>
        <p:nvPicPr>
          <p:cNvPr id="5" name="image19.png"/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533400" y="378023"/>
            <a:ext cx="7772400" cy="5769245"/>
          </a:xfrm>
          <a:prstGeom prst="rect">
            <a:avLst/>
          </a:prstGeom>
          <a:ln/>
        </p:spPr>
      </p:pic>
      <p:sp>
        <p:nvSpPr>
          <p:cNvPr id="6" name="TextBox 5"/>
          <p:cNvSpPr txBox="1"/>
          <p:nvPr/>
        </p:nvSpPr>
        <p:spPr>
          <a:xfrm>
            <a:off x="5105400" y="3349823"/>
            <a:ext cx="2667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b="1" dirty="0" smtClean="0"/>
              <a:t>43% ljudi ima veći rizik da oboli od neke vrste raka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133600" y="6245423"/>
            <a:ext cx="50627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SEER Cancer Statistics Review 1975-2011, </a:t>
            </a:r>
            <a:r>
              <a:rPr lang="en-US" sz="1400" i="1" dirty="0" smtClean="0"/>
              <a:t>National Cancer Institute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pPr algn="l"/>
            <a:r>
              <a:rPr lang="sr-Latn-RS" sz="2800" b="1" dirty="0" smtClean="0"/>
              <a:t>BUDUĆI RAZVOJ</a:t>
            </a: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525963"/>
          </a:xfrm>
        </p:spPr>
        <p:txBody>
          <a:bodyPr/>
          <a:lstStyle/>
          <a:p>
            <a:pPr lvl="1"/>
            <a:r>
              <a:rPr lang="en-US" dirty="0" smtClean="0"/>
              <a:t>P</a:t>
            </a:r>
            <a:r>
              <a:rPr lang="sr-Latn-RS" dirty="0" smtClean="0"/>
              <a:t>repoznavanje fraza</a:t>
            </a:r>
          </a:p>
          <a:p>
            <a:pPr lvl="1"/>
            <a:r>
              <a:rPr lang="sr-Latn-RS" dirty="0" smtClean="0"/>
              <a:t>Dodatni faktori (pol, lokacija, godine)</a:t>
            </a:r>
          </a:p>
          <a:p>
            <a:pPr lvl="1"/>
            <a:r>
              <a:rPr lang="sr-Latn-RS" dirty="0" smtClean="0"/>
              <a:t>Finija podela izlaza</a:t>
            </a:r>
          </a:p>
          <a:p>
            <a:pPr lvl="1"/>
            <a:r>
              <a:rPr lang="sr-Latn-RS" dirty="0" smtClean="0"/>
              <a:t>Mašinsko učenje</a:t>
            </a:r>
          </a:p>
          <a:p>
            <a:pPr lvl="1"/>
            <a:endParaRPr lang="sr-Latn-RS" dirty="0" smtClean="0"/>
          </a:p>
          <a:p>
            <a:pPr lvl="1"/>
            <a:r>
              <a:rPr lang="en-US" dirty="0" smtClean="0"/>
              <a:t>D</a:t>
            </a:r>
            <a:r>
              <a:rPr lang="sr-Latn-RS" dirty="0" smtClean="0"/>
              <a:t>rugi formati</a:t>
            </a:r>
          </a:p>
          <a:p>
            <a:pPr lvl="1"/>
            <a:r>
              <a:rPr lang="sr-Latn-RS" dirty="0" smtClean="0"/>
              <a:t>Druge primene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r>
              <a:rPr lang="en-US" dirty="0"/>
              <a:t>/27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r>
              <a:rPr lang="en-US" dirty="0"/>
              <a:t>/27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81000" y="2514600"/>
            <a:ext cx="8229600" cy="1143000"/>
          </a:xfrm>
        </p:spPr>
        <p:txBody>
          <a:bodyPr>
            <a:noAutofit/>
          </a:bodyPr>
          <a:lstStyle/>
          <a:p>
            <a:r>
              <a:rPr lang="sr-Latn-RS" sz="7200" b="1" dirty="0" smtClean="0"/>
              <a:t>Hvala na pažnji</a:t>
            </a:r>
            <a:endParaRPr lang="en-US" sz="7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200400" y="52578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dirty="0" smtClean="0"/>
              <a:t>petar.korda@gmail.com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pPr algn="l"/>
            <a:r>
              <a:rPr lang="sr-Latn-RS" sz="2800" b="1" dirty="0" smtClean="0"/>
              <a:t>DATA MINING MEHANIZMI I TEHNIKE</a:t>
            </a:r>
            <a:endParaRPr lang="en-US" sz="2800" b="1" dirty="0"/>
          </a:p>
        </p:txBody>
      </p:sp>
      <p:pic>
        <p:nvPicPr>
          <p:cNvPr id="4" name="Picture 3" descr="patter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" y="1066800"/>
            <a:ext cx="3072419" cy="2546747"/>
          </a:xfrm>
          <a:prstGeom prst="rect">
            <a:avLst/>
          </a:prstGeom>
        </p:spPr>
      </p:pic>
      <p:pic>
        <p:nvPicPr>
          <p:cNvPr id="5" name="Picture 4" descr="clusterin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2600" y="1047690"/>
            <a:ext cx="2193281" cy="2286000"/>
          </a:xfrm>
          <a:prstGeom prst="rect">
            <a:avLst/>
          </a:prstGeom>
        </p:spPr>
      </p:pic>
      <p:pic>
        <p:nvPicPr>
          <p:cNvPr id="6" name="Picture 5" descr="classificaton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19400" y="3886200"/>
            <a:ext cx="3143250" cy="240982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85800" y="3200400"/>
            <a:ext cx="327660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sr-Latn-RS" sz="2000" dirty="0" smtClean="0"/>
              <a:t>Pronalaženje šablona</a:t>
            </a:r>
            <a:endParaRPr lang="en-US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5715000" y="3333690"/>
            <a:ext cx="23388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2000" dirty="0" smtClean="0"/>
              <a:t>Grupisanje podataka</a:t>
            </a:r>
            <a:endParaRPr lang="en-US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6019800" y="4953000"/>
            <a:ext cx="2413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2000" dirty="0" smtClean="0"/>
              <a:t>Klasifikacija podataka</a:t>
            </a:r>
            <a:endParaRPr lang="en-US" sz="200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r>
              <a:rPr lang="en-US" dirty="0"/>
              <a:t>/27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229600" cy="563562"/>
          </a:xfrm>
        </p:spPr>
        <p:txBody>
          <a:bodyPr>
            <a:normAutofit/>
          </a:bodyPr>
          <a:lstStyle/>
          <a:p>
            <a:pPr algn="l"/>
            <a:r>
              <a:rPr lang="sr-Latn-RS" sz="2800" b="1" dirty="0" smtClean="0"/>
              <a:t>DATA MINING PRIMENA</a:t>
            </a:r>
            <a:endParaRPr lang="en-US" sz="2800" b="1" dirty="0"/>
          </a:p>
        </p:txBody>
      </p:sp>
      <p:pic>
        <p:nvPicPr>
          <p:cNvPr id="5" name="Picture 4" descr="tomog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1600200"/>
            <a:ext cx="2693522" cy="15684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429000" y="1600200"/>
            <a:ext cx="1313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dirty="0" smtClean="0"/>
              <a:t>Analiza slika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429000" y="2057400"/>
            <a:ext cx="43759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dirty="0" smtClean="0"/>
              <a:t>Dijagnostika na osnovu magnetne rezonance</a:t>
            </a:r>
            <a:endParaRPr lang="en-US" dirty="0"/>
          </a:p>
        </p:txBody>
      </p:sp>
      <p:pic>
        <p:nvPicPr>
          <p:cNvPr id="8" name="Picture 7" descr="socia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" y="3581400"/>
            <a:ext cx="1981200" cy="19812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895600" y="3581400"/>
            <a:ext cx="29967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dirty="0" smtClean="0"/>
              <a:t>Data mining društvenih mreža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895600" y="4038600"/>
            <a:ext cx="57153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dirty="0" smtClean="0"/>
              <a:t>Identifikacija grupa ljudi (sličnih interesovanja, navika, itd..)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r>
              <a:rPr lang="en-US" dirty="0"/>
              <a:t>/27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extanalysi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1000"/>
            <a:ext cx="9144000" cy="5836122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r>
              <a:rPr lang="en-US" dirty="0"/>
              <a:t>/27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Oncology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" name="TextBox 5"/>
          <p:cNvSpPr txBox="1"/>
          <p:nvPr/>
        </p:nvSpPr>
        <p:spPr>
          <a:xfrm>
            <a:off x="609600" y="381000"/>
            <a:ext cx="7848600" cy="1938992"/>
          </a:xfrm>
          <a:prstGeom prst="rect">
            <a:avLst/>
          </a:prstGeom>
          <a:solidFill>
            <a:schemeClr val="tx1">
              <a:lumMod val="85000"/>
              <a:lumOff val="15000"/>
              <a:alpha val="41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4000" b="1" dirty="0" err="1" smtClean="0">
                <a:solidFill>
                  <a:schemeClr val="bg2"/>
                </a:solidFill>
              </a:rPr>
              <a:t>Sistem</a:t>
            </a:r>
            <a:r>
              <a:rPr lang="en-US" sz="4000" b="1" dirty="0" smtClean="0">
                <a:solidFill>
                  <a:schemeClr val="bg2"/>
                </a:solidFill>
              </a:rPr>
              <a:t> </a:t>
            </a:r>
            <a:r>
              <a:rPr lang="en-US" sz="4000" b="1" dirty="0" err="1" smtClean="0">
                <a:solidFill>
                  <a:schemeClr val="bg2"/>
                </a:solidFill>
              </a:rPr>
              <a:t>koji</a:t>
            </a:r>
            <a:r>
              <a:rPr lang="en-US" sz="4000" b="1" dirty="0" smtClean="0">
                <a:solidFill>
                  <a:schemeClr val="bg2"/>
                </a:solidFill>
              </a:rPr>
              <a:t> </a:t>
            </a:r>
            <a:r>
              <a:rPr lang="en-US" sz="4000" b="1" dirty="0" err="1" smtClean="0">
                <a:solidFill>
                  <a:schemeClr val="bg2"/>
                </a:solidFill>
              </a:rPr>
              <a:t>će</a:t>
            </a:r>
            <a:r>
              <a:rPr lang="en-US" sz="4000" b="1" dirty="0" smtClean="0">
                <a:solidFill>
                  <a:schemeClr val="bg2"/>
                </a:solidFill>
              </a:rPr>
              <a:t> da </a:t>
            </a:r>
            <a:r>
              <a:rPr lang="en-US" sz="4000" b="1" dirty="0" err="1" smtClean="0">
                <a:solidFill>
                  <a:schemeClr val="bg2"/>
                </a:solidFill>
              </a:rPr>
              <a:t>vrši</a:t>
            </a:r>
            <a:r>
              <a:rPr lang="en-US" sz="4000" b="1" dirty="0" smtClean="0">
                <a:solidFill>
                  <a:schemeClr val="bg2"/>
                </a:solidFill>
              </a:rPr>
              <a:t> </a:t>
            </a:r>
            <a:r>
              <a:rPr lang="en-US" sz="4000" b="1" dirty="0" err="1" smtClean="0">
                <a:solidFill>
                  <a:schemeClr val="bg2"/>
                </a:solidFill>
              </a:rPr>
              <a:t>onkološke</a:t>
            </a:r>
            <a:r>
              <a:rPr lang="en-US" sz="4000" b="1" dirty="0" smtClean="0">
                <a:solidFill>
                  <a:schemeClr val="bg2"/>
                </a:solidFill>
              </a:rPr>
              <a:t> </a:t>
            </a:r>
            <a:r>
              <a:rPr lang="en-US" sz="4000" b="1" dirty="0" err="1" smtClean="0">
                <a:solidFill>
                  <a:schemeClr val="bg2"/>
                </a:solidFill>
              </a:rPr>
              <a:t>predikcije</a:t>
            </a:r>
            <a:r>
              <a:rPr lang="en-US" sz="4000" b="1" dirty="0" smtClean="0">
                <a:solidFill>
                  <a:schemeClr val="bg2"/>
                </a:solidFill>
              </a:rPr>
              <a:t> </a:t>
            </a:r>
            <a:r>
              <a:rPr lang="en-US" sz="4000" b="1" dirty="0" err="1" smtClean="0">
                <a:solidFill>
                  <a:schemeClr val="bg2"/>
                </a:solidFill>
              </a:rPr>
              <a:t>na</a:t>
            </a:r>
            <a:r>
              <a:rPr lang="en-US" sz="4000" b="1" dirty="0" smtClean="0">
                <a:solidFill>
                  <a:schemeClr val="bg2"/>
                </a:solidFill>
              </a:rPr>
              <a:t> </a:t>
            </a:r>
            <a:r>
              <a:rPr lang="en-US" sz="4000" b="1" dirty="0" err="1" smtClean="0">
                <a:solidFill>
                  <a:schemeClr val="bg2"/>
                </a:solidFill>
              </a:rPr>
              <a:t>osnovu</a:t>
            </a:r>
            <a:r>
              <a:rPr lang="en-US" sz="4000" b="1" dirty="0" smtClean="0">
                <a:solidFill>
                  <a:schemeClr val="bg2"/>
                </a:solidFill>
              </a:rPr>
              <a:t> </a:t>
            </a:r>
            <a:r>
              <a:rPr lang="en-US" sz="4000" b="1" dirty="0" err="1" smtClean="0">
                <a:solidFill>
                  <a:schemeClr val="bg2"/>
                </a:solidFill>
              </a:rPr>
              <a:t>ulaza</a:t>
            </a:r>
            <a:r>
              <a:rPr lang="en-US" sz="4000" b="1" dirty="0" smtClean="0">
                <a:solidFill>
                  <a:schemeClr val="bg2"/>
                </a:solidFill>
              </a:rPr>
              <a:t> </a:t>
            </a:r>
            <a:r>
              <a:rPr lang="en-US" sz="4000" b="1" dirty="0" err="1" smtClean="0">
                <a:solidFill>
                  <a:schemeClr val="bg2"/>
                </a:solidFill>
              </a:rPr>
              <a:t>koji</a:t>
            </a:r>
            <a:r>
              <a:rPr lang="en-US" sz="4000" b="1" dirty="0" smtClean="0">
                <a:solidFill>
                  <a:schemeClr val="bg2"/>
                </a:solidFill>
              </a:rPr>
              <a:t> je u </a:t>
            </a:r>
            <a:r>
              <a:rPr lang="en-US" sz="4000" b="1" dirty="0" err="1" smtClean="0">
                <a:solidFill>
                  <a:schemeClr val="bg2"/>
                </a:solidFill>
              </a:rPr>
              <a:t>obliku</a:t>
            </a:r>
            <a:r>
              <a:rPr lang="en-US" sz="4000" b="1" dirty="0" smtClean="0">
                <a:solidFill>
                  <a:schemeClr val="bg2"/>
                </a:solidFill>
              </a:rPr>
              <a:t> </a:t>
            </a:r>
            <a:r>
              <a:rPr lang="en-US" sz="4000" b="1" dirty="0" err="1" smtClean="0">
                <a:solidFill>
                  <a:schemeClr val="bg2"/>
                </a:solidFill>
              </a:rPr>
              <a:t>privatnog</a:t>
            </a:r>
            <a:r>
              <a:rPr lang="en-US" sz="4000" b="1" dirty="0" smtClean="0">
                <a:solidFill>
                  <a:schemeClr val="bg2"/>
                </a:solidFill>
              </a:rPr>
              <a:t> </a:t>
            </a:r>
            <a:r>
              <a:rPr lang="en-US" sz="4000" b="1" dirty="0" err="1" smtClean="0">
                <a:solidFill>
                  <a:schemeClr val="bg2"/>
                </a:solidFill>
              </a:rPr>
              <a:t>mejl</a:t>
            </a:r>
            <a:r>
              <a:rPr lang="en-US" sz="4000" b="1" dirty="0" smtClean="0">
                <a:solidFill>
                  <a:schemeClr val="bg2"/>
                </a:solidFill>
              </a:rPr>
              <a:t> </a:t>
            </a:r>
            <a:r>
              <a:rPr lang="en-US" sz="4000" b="1" dirty="0" err="1" smtClean="0">
                <a:solidFill>
                  <a:schemeClr val="bg2"/>
                </a:solidFill>
              </a:rPr>
              <a:t>sandučeta</a:t>
            </a:r>
            <a:endParaRPr lang="en-US" sz="4000" b="1" dirty="0">
              <a:solidFill>
                <a:schemeClr val="bg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pPr algn="l"/>
            <a:r>
              <a:rPr lang="sr-Latn-RS" sz="2800" b="1" dirty="0" smtClean="0"/>
              <a:t>POD ZADACI</a:t>
            </a: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sr-Latn-RS" dirty="0" smtClean="0"/>
              <a:t>Profilisati ljude na osnovu njihovog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sr-Latn-RS" dirty="0" smtClean="0"/>
              <a:t>rizika </a:t>
            </a:r>
            <a:r>
              <a:rPr lang="sr-Latn-RS" dirty="0" smtClean="0"/>
              <a:t>da obole od raka</a:t>
            </a:r>
          </a:p>
          <a:p>
            <a:endParaRPr lang="sr-Latn-RS" dirty="0" smtClean="0"/>
          </a:p>
          <a:p>
            <a:r>
              <a:rPr lang="sr-Latn-RS" dirty="0" smtClean="0"/>
              <a:t>Pronaći “rečnik” koji bi ovi tipovi ličnosti koristili</a:t>
            </a:r>
          </a:p>
          <a:p>
            <a:endParaRPr lang="sr-Latn-RS" dirty="0" smtClean="0"/>
          </a:p>
          <a:p>
            <a:r>
              <a:rPr lang="sr-Latn-RS" dirty="0" smtClean="0"/>
              <a:t>Implementirati tekstualni analizator 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</a:t>
            </a:r>
            <a:r>
              <a:rPr lang="sr-Latn-RS" dirty="0" smtClean="0"/>
              <a:t>(</a:t>
            </a:r>
            <a:r>
              <a:rPr lang="sr-Latn-RS" dirty="0" smtClean="0"/>
              <a:t>kao i procesor pripreme ulaza za analizu)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r>
              <a:rPr lang="en-US" dirty="0"/>
              <a:t>/27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pPr algn="l"/>
            <a:r>
              <a:rPr lang="sr-Latn-RS" sz="2800" b="1" dirty="0" smtClean="0"/>
              <a:t>SISTEM</a:t>
            </a:r>
            <a:endParaRPr lang="en-US" sz="2800" b="1" dirty="0"/>
          </a:p>
        </p:txBody>
      </p:sp>
      <p:pic>
        <p:nvPicPr>
          <p:cNvPr id="4" name="image05.jpg" descr="Untitled-1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85800" y="990600"/>
            <a:ext cx="7924800" cy="5373014"/>
          </a:xfrm>
          <a:prstGeom prst="rect">
            <a:avLst/>
          </a:prstGeom>
          <a:ln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r>
              <a:rPr lang="en-US" dirty="0"/>
              <a:t>/27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686800" cy="1143000"/>
          </a:xfrm>
        </p:spPr>
        <p:txBody>
          <a:bodyPr>
            <a:noAutofit/>
          </a:bodyPr>
          <a:lstStyle/>
          <a:p>
            <a:pPr algn="l"/>
            <a:r>
              <a:rPr lang="sr-Latn-RS" sz="2800" b="1" dirty="0" smtClean="0"/>
              <a:t>ODREĐIVANJE TIPOVA LIČNOSTI RIZIČNIH/NERIZIČNIH ZA DOBIJANJE KARCINOMA</a:t>
            </a:r>
            <a:endParaRPr lang="en-US" sz="2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33400" y="1600200"/>
            <a:ext cx="7924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dirty="0" smtClean="0"/>
              <a:t>Bazirano na i</a:t>
            </a:r>
            <a:r>
              <a:rPr lang="en-US" dirty="0" err="1" smtClean="0"/>
              <a:t>straživanj</a:t>
            </a:r>
            <a:r>
              <a:rPr lang="sr-Latn-RS" dirty="0" smtClean="0"/>
              <a:t>ima</a:t>
            </a:r>
            <a:r>
              <a:rPr lang="en-US" dirty="0" smtClean="0"/>
              <a:t> </a:t>
            </a:r>
            <a:r>
              <a:rPr lang="en-US" dirty="0" err="1" smtClean="0"/>
              <a:t>doktora</a:t>
            </a:r>
            <a:r>
              <a:rPr lang="en-US" dirty="0" smtClean="0"/>
              <a:t> </a:t>
            </a:r>
            <a:r>
              <a:rPr lang="en-US" dirty="0" err="1" smtClean="0"/>
              <a:t>Grosart-Matičeka</a:t>
            </a:r>
            <a:r>
              <a:rPr lang="en-US" dirty="0" smtClean="0"/>
              <a:t> (</a:t>
            </a:r>
            <a:r>
              <a:rPr lang="en-US" dirty="0" err="1" smtClean="0"/>
              <a:t>Grossarth-Maticek</a:t>
            </a:r>
            <a:r>
              <a:rPr lang="en-US" dirty="0" smtClean="0"/>
              <a:t>) </a:t>
            </a:r>
            <a:r>
              <a:rPr lang="en-US" dirty="0" err="1" smtClean="0"/>
              <a:t>koje</a:t>
            </a:r>
            <a:r>
              <a:rPr lang="en-US" dirty="0" smtClean="0"/>
              <a:t> je </a:t>
            </a:r>
            <a:r>
              <a:rPr lang="en-US" dirty="0" err="1" smtClean="0"/>
              <a:t>vršio</a:t>
            </a:r>
            <a:r>
              <a:rPr lang="en-US" dirty="0" smtClean="0"/>
              <a:t> u</a:t>
            </a:r>
            <a:r>
              <a:rPr lang="sr-Latn-RS" dirty="0" smtClean="0"/>
              <a:t> </a:t>
            </a:r>
            <a:r>
              <a:rPr lang="en-US" dirty="0" err="1" smtClean="0"/>
              <a:t>Jugoslaviji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Nemačkoj</a:t>
            </a:r>
            <a:r>
              <a:rPr lang="sr-Latn-RS" dirty="0" smtClean="0"/>
              <a:t>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85800" y="2438400"/>
            <a:ext cx="76962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b="1" dirty="0" smtClean="0"/>
              <a:t>Tip 1</a:t>
            </a:r>
            <a:r>
              <a:rPr lang="en-US" dirty="0" smtClean="0"/>
              <a:t>: </a:t>
            </a:r>
            <a:r>
              <a:rPr lang="sr-Latn-RS" b="1" dirty="0" smtClean="0"/>
              <a:t>K</a:t>
            </a:r>
            <a:r>
              <a:rPr lang="en-US" b="1" dirty="0" err="1" smtClean="0"/>
              <a:t>anceru-sklon</a:t>
            </a:r>
            <a:r>
              <a:rPr lang="en-US" b="1" dirty="0" smtClean="0"/>
              <a:t> tip</a:t>
            </a:r>
            <a:r>
              <a:rPr lang="sr-Latn-RS" b="1" dirty="0" smtClean="0"/>
              <a:t>. </a:t>
            </a:r>
          </a:p>
          <a:p>
            <a:pPr lvl="0"/>
            <a:r>
              <a:rPr lang="sr-Latn-RS" dirty="0" smtClean="0"/>
              <a:t>Osobine: </a:t>
            </a:r>
            <a:r>
              <a:rPr lang="en-US" i="1" dirty="0" err="1" smtClean="0"/>
              <a:t>iracionalno</a:t>
            </a:r>
            <a:r>
              <a:rPr lang="sr-Latn-RS" i="1" dirty="0" smtClean="0"/>
              <a:t>st</a:t>
            </a:r>
            <a:r>
              <a:rPr lang="en-US" i="1" dirty="0" smtClean="0"/>
              <a:t>, </a:t>
            </a:r>
            <a:r>
              <a:rPr lang="en-US" i="1" dirty="0" err="1" smtClean="0"/>
              <a:t>lak</a:t>
            </a:r>
            <a:r>
              <a:rPr lang="sr-Latn-RS" i="1" dirty="0" smtClean="0"/>
              <a:t>o</a:t>
            </a:r>
            <a:r>
              <a:rPr lang="en-US" i="1" dirty="0" smtClean="0"/>
              <a:t> </a:t>
            </a:r>
            <a:r>
              <a:rPr lang="en-US" i="1" dirty="0" err="1" smtClean="0"/>
              <a:t>predavanje</a:t>
            </a:r>
            <a:r>
              <a:rPr lang="en-US" i="1" dirty="0" smtClean="0"/>
              <a:t>, </a:t>
            </a:r>
            <a:r>
              <a:rPr lang="en-US" i="1" dirty="0" err="1" smtClean="0"/>
              <a:t>beznađ</a:t>
            </a:r>
            <a:r>
              <a:rPr lang="sr-Latn-RS" i="1" dirty="0" smtClean="0"/>
              <a:t>e</a:t>
            </a:r>
            <a:r>
              <a:rPr lang="en-US" i="1" dirty="0" smtClean="0"/>
              <a:t> </a:t>
            </a:r>
            <a:r>
              <a:rPr lang="en-US" i="1" dirty="0" err="1" smtClean="0"/>
              <a:t>i</a:t>
            </a:r>
            <a:r>
              <a:rPr lang="en-US" i="1" dirty="0" smtClean="0"/>
              <a:t> </a:t>
            </a:r>
            <a:r>
              <a:rPr lang="en-US" i="1" dirty="0" err="1" smtClean="0"/>
              <a:t>bespomoćnost</a:t>
            </a:r>
            <a:r>
              <a:rPr lang="en-US" dirty="0" smtClean="0"/>
              <a:t>. </a:t>
            </a:r>
            <a:r>
              <a:rPr lang="en-US" dirty="0" err="1" smtClean="0"/>
              <a:t>Takva</a:t>
            </a:r>
            <a:r>
              <a:rPr lang="en-US" dirty="0" smtClean="0"/>
              <a:t> </a:t>
            </a:r>
            <a:r>
              <a:rPr lang="en-US" dirty="0" err="1" smtClean="0"/>
              <a:t>osoba</a:t>
            </a:r>
            <a:r>
              <a:rPr lang="en-US" dirty="0" smtClean="0"/>
              <a:t> je </a:t>
            </a:r>
            <a:r>
              <a:rPr lang="en-US" dirty="0" err="1" smtClean="0"/>
              <a:t>bespomoćna</a:t>
            </a:r>
            <a:r>
              <a:rPr lang="en-US" dirty="0" smtClean="0"/>
              <a:t> </a:t>
            </a:r>
            <a:r>
              <a:rPr lang="en-US" dirty="0" err="1" smtClean="0"/>
              <a:t>kada</a:t>
            </a:r>
            <a:r>
              <a:rPr lang="en-US" dirty="0" smtClean="0"/>
              <a:t> se </a:t>
            </a:r>
            <a:r>
              <a:rPr lang="en-US" dirty="0" err="1" smtClean="0"/>
              <a:t>suoči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problemima</a:t>
            </a:r>
            <a:r>
              <a:rPr lang="en-US" dirty="0" smtClean="0"/>
              <a:t>.</a:t>
            </a:r>
            <a:endParaRPr lang="sr-Latn-RS" dirty="0" smtClean="0"/>
          </a:p>
          <a:p>
            <a:pPr lvl="0">
              <a:buFont typeface="Arial" pitchFamily="34" charset="0"/>
              <a:buChar char="•"/>
            </a:pPr>
            <a:endParaRPr lang="en-US" dirty="0" smtClean="0"/>
          </a:p>
          <a:p>
            <a:pPr lvl="0"/>
            <a:r>
              <a:rPr lang="en-US" b="1" dirty="0" smtClean="0"/>
              <a:t>Tip 2</a:t>
            </a:r>
            <a:r>
              <a:rPr lang="en-US" dirty="0" smtClean="0"/>
              <a:t>: </a:t>
            </a:r>
            <a:r>
              <a:rPr lang="sr-Latn-RS" b="1" dirty="0" smtClean="0"/>
              <a:t>S</a:t>
            </a:r>
            <a:r>
              <a:rPr lang="en-US" b="1" dirty="0" err="1" smtClean="0"/>
              <a:t>klona</a:t>
            </a:r>
            <a:r>
              <a:rPr lang="en-US" b="1" dirty="0" smtClean="0"/>
              <a:t> </a:t>
            </a:r>
            <a:r>
              <a:rPr lang="en-US" b="1" dirty="0" err="1" smtClean="0"/>
              <a:t>koronarnim</a:t>
            </a:r>
            <a:r>
              <a:rPr lang="en-US" b="1" dirty="0" smtClean="0"/>
              <a:t> </a:t>
            </a:r>
            <a:r>
              <a:rPr lang="en-US" b="1" dirty="0" err="1" smtClean="0"/>
              <a:t>srčanim</a:t>
            </a:r>
            <a:r>
              <a:rPr lang="en-US" b="1" dirty="0" smtClean="0"/>
              <a:t> </a:t>
            </a:r>
            <a:r>
              <a:rPr lang="en-US" b="1" dirty="0" err="1" smtClean="0"/>
              <a:t>oboljenjima</a:t>
            </a:r>
            <a:r>
              <a:rPr lang="en-US" b="1" dirty="0" smtClean="0"/>
              <a:t> </a:t>
            </a:r>
            <a:r>
              <a:rPr lang="sr-Latn-RS" b="1" dirty="0" smtClean="0"/>
              <a:t>.</a:t>
            </a:r>
          </a:p>
          <a:p>
            <a:pPr lvl="0"/>
            <a:r>
              <a:rPr lang="sr-Latn-RS" dirty="0" smtClean="0"/>
              <a:t>Osobine: </a:t>
            </a:r>
            <a:r>
              <a:rPr lang="en-US" i="1" dirty="0" err="1" smtClean="0"/>
              <a:t>osećanjima</a:t>
            </a:r>
            <a:r>
              <a:rPr lang="en-US" i="1" dirty="0" smtClean="0"/>
              <a:t> </a:t>
            </a:r>
            <a:r>
              <a:rPr lang="en-US" i="1" dirty="0" err="1" smtClean="0"/>
              <a:t>ljutnje</a:t>
            </a:r>
            <a:r>
              <a:rPr lang="en-US" i="1" dirty="0" smtClean="0"/>
              <a:t>, </a:t>
            </a:r>
            <a:r>
              <a:rPr lang="en-US" i="1" dirty="0" err="1" smtClean="0"/>
              <a:t>iritabilnosti</a:t>
            </a:r>
            <a:r>
              <a:rPr lang="en-US" i="1" dirty="0" smtClean="0"/>
              <a:t>, </a:t>
            </a:r>
            <a:r>
              <a:rPr lang="en-US" i="1" dirty="0" err="1" smtClean="0"/>
              <a:t>uzbuđenosti</a:t>
            </a:r>
            <a:r>
              <a:rPr lang="en-US" dirty="0" smtClean="0"/>
              <a:t> </a:t>
            </a:r>
            <a:r>
              <a:rPr lang="en-US" dirty="0" err="1" smtClean="0"/>
              <a:t>jedne</a:t>
            </a:r>
            <a:r>
              <a:rPr lang="en-US" dirty="0" smtClean="0"/>
              <a:t> </a:t>
            </a:r>
            <a:r>
              <a:rPr lang="en-US" dirty="0" err="1" smtClean="0"/>
              <a:t>ili</a:t>
            </a:r>
            <a:r>
              <a:rPr lang="en-US" dirty="0" smtClean="0"/>
              <a:t> </a:t>
            </a:r>
            <a:r>
              <a:rPr lang="en-US" dirty="0" err="1" smtClean="0"/>
              <a:t>druge</a:t>
            </a:r>
            <a:r>
              <a:rPr lang="en-US" dirty="0" smtClean="0"/>
              <a:t> </a:t>
            </a:r>
            <a:r>
              <a:rPr lang="en-US" dirty="0" err="1" smtClean="0"/>
              <a:t>vrste</a:t>
            </a:r>
            <a:r>
              <a:rPr lang="en-US" dirty="0" smtClean="0"/>
              <a:t> </a:t>
            </a:r>
            <a:r>
              <a:rPr lang="en-US" dirty="0" err="1" smtClean="0"/>
              <a:t>kad</a:t>
            </a:r>
            <a:r>
              <a:rPr lang="en-US" dirty="0" smtClean="0"/>
              <a:t> god </a:t>
            </a:r>
            <a:r>
              <a:rPr lang="en-US" dirty="0" err="1" smtClean="0"/>
              <a:t>dođe</a:t>
            </a:r>
            <a:r>
              <a:rPr lang="en-US" dirty="0" smtClean="0"/>
              <a:t> u </a:t>
            </a:r>
            <a:r>
              <a:rPr lang="en-US" dirty="0" err="1" smtClean="0"/>
              <a:t>stresnu</a:t>
            </a:r>
            <a:r>
              <a:rPr lang="en-US" dirty="0" smtClean="0"/>
              <a:t> </a:t>
            </a:r>
            <a:r>
              <a:rPr lang="en-US" dirty="0" err="1" smtClean="0"/>
              <a:t>situaciju</a:t>
            </a:r>
            <a:r>
              <a:rPr lang="en-US" dirty="0" smtClean="0"/>
              <a:t>.</a:t>
            </a:r>
          </a:p>
          <a:p>
            <a:r>
              <a:rPr lang="en-US" dirty="0" smtClean="0"/>
              <a:t> </a:t>
            </a:r>
          </a:p>
          <a:p>
            <a:pPr lvl="0"/>
            <a:r>
              <a:rPr lang="en-US" b="1" dirty="0" smtClean="0"/>
              <a:t>Tip 3</a:t>
            </a:r>
            <a:r>
              <a:rPr lang="en-US" dirty="0" smtClean="0"/>
              <a:t>: </a:t>
            </a:r>
            <a:r>
              <a:rPr lang="en-US" dirty="0" err="1" smtClean="0"/>
              <a:t>kod</a:t>
            </a:r>
            <a:r>
              <a:rPr lang="en-US" dirty="0" smtClean="0"/>
              <a:t> </a:t>
            </a:r>
            <a:r>
              <a:rPr lang="en-US" dirty="0" err="1" smtClean="0"/>
              <a:t>ovog</a:t>
            </a:r>
            <a:r>
              <a:rPr lang="en-US" dirty="0" smtClean="0"/>
              <a:t> </a:t>
            </a:r>
            <a:r>
              <a:rPr lang="en-US" dirty="0" err="1" smtClean="0"/>
              <a:t>tipa</a:t>
            </a:r>
            <a:r>
              <a:rPr lang="en-US" dirty="0" smtClean="0"/>
              <a:t> </a:t>
            </a:r>
            <a:r>
              <a:rPr lang="en-US" dirty="0" err="1" smtClean="0"/>
              <a:t>osobe</a:t>
            </a:r>
            <a:r>
              <a:rPr lang="en-US" dirty="0" smtClean="0"/>
              <a:t> </a:t>
            </a:r>
            <a:r>
              <a:rPr lang="en-US" dirty="0" err="1" smtClean="0"/>
              <a:t>postoji</a:t>
            </a:r>
            <a:r>
              <a:rPr lang="en-US" dirty="0" smtClean="0"/>
              <a:t> </a:t>
            </a:r>
            <a:r>
              <a:rPr lang="en-US" dirty="0" err="1" smtClean="0"/>
              <a:t>tendencija</a:t>
            </a:r>
            <a:r>
              <a:rPr lang="en-US" dirty="0" smtClean="0"/>
              <a:t> </a:t>
            </a:r>
            <a:r>
              <a:rPr lang="en-US" dirty="0" err="1" smtClean="0"/>
              <a:t>kombinovanja</a:t>
            </a:r>
            <a:r>
              <a:rPr lang="en-US" dirty="0" smtClean="0"/>
              <a:t> </a:t>
            </a:r>
            <a:r>
              <a:rPr lang="en-US" dirty="0" err="1" smtClean="0"/>
              <a:t>osobina</a:t>
            </a:r>
            <a:r>
              <a:rPr lang="en-US" dirty="0" smtClean="0"/>
              <a:t> </a:t>
            </a:r>
            <a:r>
              <a:rPr lang="en-US" dirty="0" err="1" smtClean="0"/>
              <a:t>tipa</a:t>
            </a:r>
            <a:r>
              <a:rPr lang="en-US" dirty="0" smtClean="0"/>
              <a:t> 1 </a:t>
            </a:r>
            <a:r>
              <a:rPr lang="en-US" dirty="0" err="1" smtClean="0"/>
              <a:t>i</a:t>
            </a:r>
            <a:r>
              <a:rPr lang="en-US" dirty="0" smtClean="0"/>
              <a:t> 2, </a:t>
            </a:r>
            <a:r>
              <a:rPr lang="en-US" dirty="0" err="1" smtClean="0"/>
              <a:t>kroz</a:t>
            </a:r>
            <a:r>
              <a:rPr lang="en-US" dirty="0" smtClean="0"/>
              <a:t> </a:t>
            </a:r>
            <a:r>
              <a:rPr lang="en-US" dirty="0" err="1" smtClean="0"/>
              <a:t>smenjivanje</a:t>
            </a:r>
            <a:r>
              <a:rPr lang="en-US" dirty="0" smtClean="0"/>
              <a:t> </a:t>
            </a:r>
            <a:r>
              <a:rPr lang="en-US" dirty="0" err="1" smtClean="0"/>
              <a:t>osobina</a:t>
            </a:r>
            <a:r>
              <a:rPr lang="en-US" dirty="0" smtClean="0"/>
              <a:t> </a:t>
            </a:r>
            <a:r>
              <a:rPr lang="en-US" dirty="0" err="1" smtClean="0"/>
              <a:t>jednog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drugog</a:t>
            </a:r>
            <a:r>
              <a:rPr lang="en-US" dirty="0" smtClean="0"/>
              <a:t> </a:t>
            </a:r>
            <a:r>
              <a:rPr lang="en-US" dirty="0" err="1" smtClean="0"/>
              <a:t>tipa</a:t>
            </a:r>
            <a:r>
              <a:rPr lang="en-US" dirty="0" smtClean="0"/>
              <a:t>.</a:t>
            </a:r>
            <a:endParaRPr lang="sr-Latn-RS" dirty="0" smtClean="0"/>
          </a:p>
          <a:p>
            <a:pPr lvl="0"/>
            <a:endParaRPr lang="en-US" dirty="0" smtClean="0"/>
          </a:p>
          <a:p>
            <a:r>
              <a:rPr lang="en-US" b="1" dirty="0" smtClean="0"/>
              <a:t>Tip 4</a:t>
            </a:r>
            <a:r>
              <a:rPr lang="en-US" dirty="0" smtClean="0"/>
              <a:t>: </a:t>
            </a:r>
            <a:r>
              <a:rPr lang="en-US" b="1" dirty="0" err="1" smtClean="0"/>
              <a:t>normalni</a:t>
            </a:r>
            <a:r>
              <a:rPr lang="en-US" b="1" dirty="0" smtClean="0"/>
              <a:t> </a:t>
            </a:r>
            <a:r>
              <a:rPr lang="en-US" b="1" dirty="0" err="1" smtClean="0"/>
              <a:t>autonomni</a:t>
            </a:r>
            <a:r>
              <a:rPr lang="en-US" b="1" dirty="0" smtClean="0"/>
              <a:t> tip </a:t>
            </a:r>
            <a:r>
              <a:rPr lang="en-US" dirty="0" err="1" smtClean="0"/>
              <a:t>ličnosti</a:t>
            </a:r>
            <a:r>
              <a:rPr lang="en-US" dirty="0" smtClean="0"/>
              <a:t> </a:t>
            </a:r>
            <a:r>
              <a:rPr lang="en-US" dirty="0" err="1" smtClean="0"/>
              <a:t>koja</a:t>
            </a:r>
            <a:r>
              <a:rPr lang="en-US" dirty="0" smtClean="0"/>
              <a:t> je u </a:t>
            </a:r>
            <a:r>
              <a:rPr lang="en-US" dirty="0" err="1" smtClean="0"/>
              <a:t>stanju</a:t>
            </a:r>
            <a:r>
              <a:rPr lang="en-US" dirty="0" smtClean="0"/>
              <a:t> </a:t>
            </a:r>
            <a:r>
              <a:rPr lang="en-US" dirty="0" err="1" smtClean="0"/>
              <a:t>da</a:t>
            </a:r>
            <a:r>
              <a:rPr lang="en-US" dirty="0" smtClean="0"/>
              <a:t> se </a:t>
            </a:r>
            <a:r>
              <a:rPr lang="en-US" dirty="0" err="1" smtClean="0"/>
              <a:t>suoči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stresom</a:t>
            </a:r>
            <a:r>
              <a:rPr lang="en-US" dirty="0" smtClean="0"/>
              <a:t>, </a:t>
            </a:r>
            <a:r>
              <a:rPr lang="en-US" dirty="0" err="1" smtClean="0"/>
              <a:t>koja</a:t>
            </a:r>
            <a:r>
              <a:rPr lang="en-US" dirty="0" smtClean="0"/>
              <a:t> je </a:t>
            </a:r>
            <a:r>
              <a:rPr lang="en-US" dirty="0" err="1" smtClean="0"/>
              <a:t>razvila</a:t>
            </a:r>
            <a:r>
              <a:rPr lang="en-US" dirty="0" smtClean="0"/>
              <a:t> </a:t>
            </a:r>
            <a:r>
              <a:rPr lang="en-US" dirty="0" err="1" smtClean="0"/>
              <a:t>metode</a:t>
            </a:r>
            <a:r>
              <a:rPr lang="en-US" dirty="0" smtClean="0"/>
              <a:t> </a:t>
            </a:r>
            <a:r>
              <a:rPr lang="en-US" dirty="0" err="1" smtClean="0"/>
              <a:t>za</a:t>
            </a:r>
            <a:r>
              <a:rPr lang="en-US" dirty="0" smtClean="0"/>
              <a:t> </a:t>
            </a:r>
            <a:r>
              <a:rPr lang="en-US" dirty="0" err="1" smtClean="0"/>
              <a:t>borbu</a:t>
            </a:r>
            <a:r>
              <a:rPr lang="en-US" dirty="0" smtClean="0"/>
              <a:t> </a:t>
            </a:r>
            <a:r>
              <a:rPr lang="en-US" dirty="0" err="1" smtClean="0"/>
              <a:t>protiv</a:t>
            </a:r>
            <a:r>
              <a:rPr lang="en-US" dirty="0" smtClean="0"/>
              <a:t> </a:t>
            </a:r>
            <a:r>
              <a:rPr lang="en-US" dirty="0" err="1" smtClean="0"/>
              <a:t>stresa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koja</a:t>
            </a:r>
            <a:r>
              <a:rPr lang="en-US" dirty="0" smtClean="0"/>
              <a:t> se ne </a:t>
            </a:r>
            <a:r>
              <a:rPr lang="en-US" dirty="0" err="1" smtClean="0"/>
              <a:t>predaje</a:t>
            </a:r>
            <a:r>
              <a:rPr lang="en-US" dirty="0" smtClean="0"/>
              <a:t> </a:t>
            </a:r>
            <a:r>
              <a:rPr lang="en-US" dirty="0" err="1" smtClean="0"/>
              <a:t>osećanjima</a:t>
            </a:r>
            <a:r>
              <a:rPr lang="en-US" dirty="0" smtClean="0"/>
              <a:t> </a:t>
            </a:r>
            <a:r>
              <a:rPr lang="en-US" dirty="0" err="1" smtClean="0"/>
              <a:t>beznađa</a:t>
            </a:r>
            <a:r>
              <a:rPr lang="en-US" dirty="0" smtClean="0"/>
              <a:t>, </a:t>
            </a:r>
            <a:r>
              <a:rPr lang="en-US" dirty="0" err="1" smtClean="0"/>
              <a:t>već</a:t>
            </a:r>
            <a:r>
              <a:rPr lang="en-US" dirty="0" smtClean="0"/>
              <a:t> je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putu</a:t>
            </a:r>
            <a:r>
              <a:rPr lang="en-US" dirty="0" smtClean="0"/>
              <a:t> </a:t>
            </a:r>
            <a:r>
              <a:rPr lang="en-US" dirty="0" err="1" smtClean="0"/>
              <a:t>da</a:t>
            </a:r>
            <a:r>
              <a:rPr lang="en-US" dirty="0" smtClean="0"/>
              <a:t> </a:t>
            </a:r>
            <a:r>
              <a:rPr lang="en-US" dirty="0" err="1" smtClean="0"/>
              <a:t>uradi</a:t>
            </a:r>
            <a:r>
              <a:rPr lang="en-US" dirty="0" smtClean="0"/>
              <a:t> </a:t>
            </a:r>
            <a:r>
              <a:rPr lang="en-US" dirty="0" err="1" smtClean="0"/>
              <a:t>nešto</a:t>
            </a:r>
            <a:r>
              <a:rPr lang="en-US" dirty="0" smtClean="0"/>
              <a:t> </a:t>
            </a:r>
            <a:r>
              <a:rPr lang="en-US" dirty="0" err="1" smtClean="0"/>
              <a:t>efikasno</a:t>
            </a:r>
            <a:r>
              <a:rPr lang="en-US" dirty="0" smtClean="0"/>
              <a:t> u </a:t>
            </a:r>
            <a:r>
              <a:rPr lang="en-US" dirty="0" err="1" smtClean="0"/>
              <a:t>vezi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tim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r>
              <a:rPr lang="en-US" dirty="0"/>
              <a:t>/27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1249</TotalTime>
  <Words>759</Words>
  <Application>Microsoft Office PowerPoint</Application>
  <PresentationFormat>On-screen Show (4:3)</PresentationFormat>
  <Paragraphs>195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0" baseType="lpstr">
      <vt:lpstr>Arial</vt:lpstr>
      <vt:lpstr>Calibri</vt:lpstr>
      <vt:lpstr>Office Theme</vt:lpstr>
      <vt:lpstr>PRIMENA DATA MINING-A U  PSIHO-ONKOLOGIJI</vt:lpstr>
      <vt:lpstr>PowerPoint Presentation</vt:lpstr>
      <vt:lpstr>DATA MINING MEHANIZMI I TEHNIKE</vt:lpstr>
      <vt:lpstr>DATA MINING PRIMENA</vt:lpstr>
      <vt:lpstr>PowerPoint Presentation</vt:lpstr>
      <vt:lpstr>PowerPoint Presentation</vt:lpstr>
      <vt:lpstr>POD ZADACI</vt:lpstr>
      <vt:lpstr>SISTEM</vt:lpstr>
      <vt:lpstr>ODREĐIVANJE TIPOVA LIČNOSTI RIZIČNIH/NERIZIČNIH ZA DOBIJANJE KARCINOMA</vt:lpstr>
      <vt:lpstr>REZULTATI</vt:lpstr>
      <vt:lpstr>PROFILNE GRUPE NA OSNOVU RIZIKA OBOLJEVANJA OD RAKA </vt:lpstr>
      <vt:lpstr>REČNIK</vt:lpstr>
      <vt:lpstr>NEO PI R – psihološki test ličnosti</vt:lpstr>
      <vt:lpstr>PRIMER ULAZA ZA JEDNU OSOBINU</vt:lpstr>
      <vt:lpstr>TEKSTUALNI ANALIZATOR</vt:lpstr>
      <vt:lpstr>PRIPREMA ULAZA</vt:lpstr>
      <vt:lpstr>TEKSTUALNA ANALIZA</vt:lpstr>
      <vt:lpstr>PREBROJAVANJE - kontekst</vt:lpstr>
      <vt:lpstr>PREBROJAVANJE - negacija</vt:lpstr>
      <vt:lpstr>IZLAZ</vt:lpstr>
      <vt:lpstr>IZLAZ</vt:lpstr>
      <vt:lpstr>REZULTATI</vt:lpstr>
      <vt:lpstr>PRVI TEST</vt:lpstr>
      <vt:lpstr>DRUGI TEST</vt:lpstr>
      <vt:lpstr>PowerPoint Presentation</vt:lpstr>
      <vt:lpstr>BUDUĆI RAZVOJ</vt:lpstr>
      <vt:lpstr>Hvala na pažnji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PRIMENA DATA MINING-A U PSIHO-ONKOLOGIJI</dc:title>
  <dc:creator>Petar</dc:creator>
  <cp:lastModifiedBy>Predavacki nalog</cp:lastModifiedBy>
  <cp:revision>18</cp:revision>
  <dcterms:created xsi:type="dcterms:W3CDTF">2006-08-16T00:00:00Z</dcterms:created>
  <dcterms:modified xsi:type="dcterms:W3CDTF">2015-04-06T14:39:06Z</dcterms:modified>
</cp:coreProperties>
</file>