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2"/>
  </p:notesMasterIdLst>
  <p:sldIdLst>
    <p:sldId id="256" r:id="rId2"/>
    <p:sldId id="259" r:id="rId3"/>
    <p:sldId id="258" r:id="rId4"/>
    <p:sldId id="260" r:id="rId5"/>
    <p:sldId id="261" r:id="rId6"/>
    <p:sldId id="262" r:id="rId7"/>
    <p:sldId id="27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4" r:id="rId16"/>
    <p:sldId id="275" r:id="rId17"/>
    <p:sldId id="276" r:id="rId18"/>
    <p:sldId id="270" r:id="rId19"/>
    <p:sldId id="273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3" autoAdjust="0"/>
  </p:normalViewPr>
  <p:slideViewPr>
    <p:cSldViewPr>
      <p:cViewPr>
        <p:scale>
          <a:sx n="100" d="100"/>
          <a:sy n="100" d="100"/>
        </p:scale>
        <p:origin x="-182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5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8E59B-A6A8-497D-A980-B8B93FDCAB7E}" type="datetimeFigureOut">
              <a:rPr lang="en-GB" smtClean="0"/>
              <a:pPr/>
              <a:t>18/12/2015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A5DF6-E866-4922-8FFD-754FD0C15E51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Ako</a:t>
            </a:r>
            <a:r>
              <a:rPr lang="sr-Latn-RS" baseline="0" dirty="0" smtClean="0"/>
              <a:t> je neko ovo skinuo sa sajta predmeta, a zanimaju ga neuralne mreže, pokušaću ovde dole da bolje objasnim šta je </a:t>
            </a:r>
            <a:r>
              <a:rPr lang="sr-Latn-RS" baseline="0" smtClean="0"/>
              <a:t>šta</a:t>
            </a:r>
            <a:r>
              <a:rPr lang="sr-Latn-RS" baseline="0" smtClean="0"/>
              <a:t>.</a:t>
            </a:r>
            <a:endParaRPr lang="sr-Latn-RS" baseline="0" dirty="0" smtClean="0"/>
          </a:p>
          <a:p>
            <a:endParaRPr lang="sr-Latn-RS" baseline="0" dirty="0" smtClean="0"/>
          </a:p>
          <a:p>
            <a:r>
              <a:rPr lang="sr-Latn-RS" baseline="0" dirty="0" smtClean="0"/>
              <a:t>Ovo što pišem sam naučio sa kursa Machine Learning sa Coursere. Preporučujem taj kurs.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Neću baš ići do detalja, izvinjavam se ako sam negde pogrešio ili nisam nešto dobro objasnio.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Zamislite konveksnu (nasmejanu) parabolu</a:t>
            </a:r>
            <a:r>
              <a:rPr lang="en-US" dirty="0" smtClean="0"/>
              <a:t>, </a:t>
            </a:r>
            <a:r>
              <a:rPr lang="sr-Latn-RS" dirty="0" smtClean="0"/>
              <a:t>ali</a:t>
            </a:r>
            <a:r>
              <a:rPr lang="sr-Latn-RS" baseline="0" dirty="0" smtClean="0"/>
              <a:t> da je malo nepravilnog oblika</a:t>
            </a:r>
            <a:r>
              <a:rPr lang="sr-Latn-RS" dirty="0" smtClean="0"/>
              <a:t>.</a:t>
            </a:r>
          </a:p>
          <a:p>
            <a:r>
              <a:rPr lang="sr-Latn-RS" dirty="0" smtClean="0"/>
              <a:t>Uzmite jednu tačku koja nije minimum. Povucite tangentu na tu tačku.</a:t>
            </a:r>
            <a:r>
              <a:rPr lang="sr-Latn-RS" baseline="0" dirty="0" smtClean="0"/>
              <a:t> Pravac tangente zavisi od izvoda u toj tački.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Da bi došli do minimuma želimo da idemo u pravcu te tangente, ka mestu smanjenja njene vrednosti na y-osi.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Pomerićemo se samo malo u tom pravcu. Uzećemo dobijenu x-vrednost i naći y-vrednost parabole za tu vrednost x.</a:t>
            </a:r>
          </a:p>
          <a:p>
            <a:r>
              <a:rPr lang="sr-Latn-RS" baseline="0" dirty="0" smtClean="0"/>
              <a:t>Onda, u novoj tački opet tražimo izvod, pa se opet malo pomeramo.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Malo po malo, dolazimo blizu minimuma.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E sad, zamislite da nemamo funkciju jedne, već više promenljivih. Ideja je opet ista, pomerati svaki parametar putem njegovog izvoda ka smanjenju vrednosti funkcije.</a:t>
            </a:r>
          </a:p>
          <a:p>
            <a:r>
              <a:rPr lang="sr-Latn-RS" baseline="0" dirty="0" smtClean="0"/>
              <a:t>To je gradient descent. Postoje i drugi, bolji algoritmi optimizacije (smanjenja greške), ali je ovaj među jednostavnijima.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Naravno, funkcije koje mi imamo neće biti parabole, već mnogo nepravilnijeg oblika.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Weightovi se menjaju po formuli sa slike. Dakle, trenutna vrednost minus alpha puta parcijalni izvod.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Learning rate (alpha) je konstanta koju vi birate. Ne sme biti prevelika, pošto onda neće biti konvergencije. Ako je premala, učenje će dugo trajati.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Overfitting je pojava kad se algoritam</a:t>
            </a:r>
            <a:r>
              <a:rPr lang="sr-Latn-RS" baseline="0" dirty="0" smtClean="0"/>
              <a:t> mašinskog učenje pretrenira na trening setu, a ne daje dobre rezultate na primerima van njega.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Na primer, dobijete tačnost od 98% na trening, a samo 30% na test setu.</a:t>
            </a:r>
          </a:p>
          <a:p>
            <a:r>
              <a:rPr lang="sr-Latn-RS" baseline="0" dirty="0" smtClean="0"/>
              <a:t>Vaš algoritam je maltene učio napamet trening primere, ali nema pojma šta da kaže kad dobije primer </a:t>
            </a:r>
            <a:r>
              <a:rPr lang="en-US" baseline="0" dirty="0" smtClean="0"/>
              <a:t>‘</a:t>
            </a:r>
            <a:r>
              <a:rPr lang="sr-Latn-RS" baseline="0" dirty="0" smtClean="0"/>
              <a:t>iz stvarnog života</a:t>
            </a:r>
            <a:r>
              <a:rPr lang="en-US" baseline="0" dirty="0" smtClean="0"/>
              <a:t>’</a:t>
            </a:r>
            <a:r>
              <a:rPr lang="sr-Latn-RS" baseline="0" dirty="0" smtClean="0"/>
              <a:t>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Jedan način da se ovo spreči je regularizacija.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Na funkciju greške se doda</a:t>
            </a:r>
            <a:r>
              <a:rPr lang="en-US" baseline="0" dirty="0" smtClean="0"/>
              <a:t>:</a:t>
            </a:r>
            <a:r>
              <a:rPr lang="sr-Latn-RS" baseline="0" dirty="0" smtClean="0"/>
              <a:t> +</a:t>
            </a:r>
            <a:r>
              <a:rPr lang="en-US" baseline="0" dirty="0" smtClean="0"/>
              <a:t> </a:t>
            </a:r>
            <a:r>
              <a:rPr lang="sr-Latn-RS" baseline="0" dirty="0" smtClean="0"/>
              <a:t>(lambda/2*M) * </a:t>
            </a:r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</a:t>
            </a:r>
            <a:r>
              <a:rPr lang="sr-Latn-R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(weight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^2)</a:t>
            </a:r>
          </a:p>
          <a:p>
            <a:r>
              <a:rPr lang="sr-Latn-R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 je broj test primera.</a:t>
            </a:r>
            <a:r>
              <a:rPr lang="sr-Latn-R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Lambda je još jedna konstanta koju vi određujete.</a:t>
            </a:r>
          </a:p>
          <a:p>
            <a:endParaRPr lang="sr-Latn-RS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Latn-R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Ovaj algoritam kažnjava neuralnu mrežu kad ova ima previše velike (ili male, ako su negativni) weightove. Time sprečava algoritam da se previše prilagodi trening primerima.</a:t>
            </a:r>
          </a:p>
          <a:p>
            <a:endParaRPr lang="sr-Latn-RS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r-Latn-R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Parcijalni izvod po nekom weightu je: (lambda/M) * 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Kako izgleda treniranje: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1. skupimo trening primere</a:t>
            </a:r>
          </a:p>
          <a:p>
            <a:r>
              <a:rPr lang="sr-Latn-RS" baseline="0" dirty="0" smtClean="0"/>
              <a:t>2. nađemo parcijalne izvode funkcije greške po svakom weight-u</a:t>
            </a:r>
          </a:p>
          <a:p>
            <a:r>
              <a:rPr lang="sr-Latn-RS" baseline="0" dirty="0" smtClean="0"/>
              <a:t>3. izmenimo weightove koristeći gradient descent</a:t>
            </a:r>
          </a:p>
          <a:p>
            <a:r>
              <a:rPr lang="sr-Latn-RS" baseline="0" dirty="0" smtClean="0"/>
              <a:t>4. ponavljamo 2. i 3. određeni broj puta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To bi bio batch gradient descent.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Stochastic je: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1. uzmemo samo prvi/sledeći trening primer</a:t>
            </a:r>
          </a:p>
          <a:p>
            <a:r>
              <a:rPr lang="sr-Latn-RS" baseline="0" dirty="0" smtClean="0"/>
              <a:t>2. nađemo parcijalne izvode funkcije greške po svakom weight-u</a:t>
            </a:r>
          </a:p>
          <a:p>
            <a:r>
              <a:rPr lang="sr-Latn-RS" baseline="0" dirty="0" smtClean="0"/>
              <a:t>3. izmenimo weightove koristeći gradient descent</a:t>
            </a:r>
          </a:p>
          <a:p>
            <a:r>
              <a:rPr lang="sr-Latn-RS" baseline="0" dirty="0" smtClean="0"/>
              <a:t>4. ponavljamo 1., 2. i 3. za svaki trening primer</a:t>
            </a:r>
          </a:p>
          <a:p>
            <a:r>
              <a:rPr lang="sr-Latn-RS" baseline="0" dirty="0" smtClean="0"/>
              <a:t>5. ponavljamo 1., 2., 3. i 4. određeni broj puta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Mini-batch: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1. uzmemo samo prvih/sledećih K trening primera (K vi određujete)</a:t>
            </a:r>
          </a:p>
          <a:p>
            <a:r>
              <a:rPr lang="sr-Latn-RS" baseline="0" dirty="0" smtClean="0"/>
              <a:t>2. nađemo parcijalne izvode funkcije greške po svakom weight-u</a:t>
            </a:r>
          </a:p>
          <a:p>
            <a:r>
              <a:rPr lang="sr-Latn-RS" baseline="0" dirty="0" smtClean="0"/>
              <a:t>3. izmenimo weightove koristeći gradient descent</a:t>
            </a:r>
          </a:p>
          <a:p>
            <a:r>
              <a:rPr lang="sr-Latn-RS" baseline="0" dirty="0" smtClean="0"/>
              <a:t>4. ponavljamo 1., 2. i 3. dok ne iskoristimo svaki trening primer</a:t>
            </a:r>
          </a:p>
          <a:p>
            <a:r>
              <a:rPr lang="sr-Latn-RS" baseline="0" dirty="0" smtClean="0"/>
              <a:t>5. ponavljamo 1., 2., 3. i 4. određeni broj puta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Još jedna bitna stvar je da pre</a:t>
            </a:r>
            <a:r>
              <a:rPr lang="sr-Latn-RS" baseline="0" dirty="0" smtClean="0"/>
              <a:t> treniranja neuralne mreže weightove treba postavljati na male random vrednosti. Ako svi weightovi imaju istu vrednost treniranje neće raditi kako treba.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Nadam</a:t>
            </a:r>
            <a:r>
              <a:rPr lang="sr-Latn-RS" baseline="0" dirty="0" smtClean="0"/>
              <a:t> se da vam je ova prezentacija pomogla da shvatite kako rade neuralne mreže </a:t>
            </a:r>
            <a:r>
              <a:rPr lang="sr-Latn-RS" baseline="0" dirty="0" smtClean="0">
                <a:sym typeface="Wingdings" pitchFamily="2" charset="2"/>
              </a:rPr>
              <a:t>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Postoji više tipova NN, feedforward je najjednostavniji.</a:t>
            </a:r>
          </a:p>
          <a:p>
            <a:endParaRPr lang="sr-Latn-RS" dirty="0" smtClean="0"/>
          </a:p>
          <a:p>
            <a:r>
              <a:rPr lang="sr-Latn-RS" dirty="0" smtClean="0"/>
              <a:t>U praksi inputi mogu biti stringovi,</a:t>
            </a:r>
            <a:r>
              <a:rPr lang="sr-Latn-RS" baseline="0" dirty="0" smtClean="0"/>
              <a:t> boolean, itd. U ovom projektu je ograničeno na brojeve.</a:t>
            </a:r>
          </a:p>
          <a:p>
            <a:endParaRPr lang="sr-Latn-RS" baseline="0" dirty="0" smtClean="0"/>
          </a:p>
          <a:p>
            <a:r>
              <a:rPr lang="sr-Latn-RS" dirty="0" smtClean="0"/>
              <a:t>Pošto se koristi gradient descent (o</a:t>
            </a:r>
            <a:r>
              <a:rPr lang="sr-Latn-RS" baseline="0" dirty="0" smtClean="0"/>
              <a:t> tome kasnije) treba uraditi feature scaling. Npr. ako neki inputi imaju vrednosti 0-1, neki -10-+10, a neki 1-1000, to može zeznuti algoritam optimizacije. Treba ih translirati i podeliti nekom konstantom da svi dođu do istog intervala</a:t>
            </a:r>
            <a:r>
              <a:rPr lang="en-US" baseline="0" dirty="0" smtClean="0"/>
              <a:t> </a:t>
            </a:r>
            <a:r>
              <a:rPr lang="sr-Latn-RS" baseline="0" dirty="0" smtClean="0"/>
              <a:t>(npr. 0-1).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Feature-i su opet brojevi, output je broj 0-1.</a:t>
            </a:r>
          </a:p>
          <a:p>
            <a:endParaRPr lang="sr-Latn-RS" dirty="0" smtClean="0"/>
          </a:p>
          <a:p>
            <a:r>
              <a:rPr lang="sr-Latn-RS" dirty="0" smtClean="0"/>
              <a:t>Svaki perceptron će imati jedan bias. Bias je predubeđenje na engleskom, ovde</a:t>
            </a:r>
            <a:r>
              <a:rPr lang="sr-Latn-RS" baseline="0" dirty="0" smtClean="0"/>
              <a:t> predstavlja konstantan input koji perceptron prima, a koji ne zavisi od </a:t>
            </a:r>
            <a:r>
              <a:rPr lang="en-US" baseline="0" dirty="0" smtClean="0"/>
              <a:t>onog ‘</a:t>
            </a:r>
            <a:r>
              <a:rPr lang="sr-Latn-RS" baseline="0" dirty="0" smtClean="0"/>
              <a:t>pravog</a:t>
            </a:r>
            <a:r>
              <a:rPr lang="en-US" baseline="0" dirty="0" smtClean="0"/>
              <a:t>’</a:t>
            </a:r>
            <a:r>
              <a:rPr lang="sr-Latn-RS" baseline="0" dirty="0" smtClean="0"/>
              <a:t> inputa.</a:t>
            </a:r>
          </a:p>
          <a:p>
            <a:endParaRPr lang="sr-Latn-R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Ovo je ustvari logistička regresija.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Dakle, kako radi perceptron</a:t>
            </a:r>
            <a:r>
              <a:rPr lang="en-US" dirty="0" smtClean="0"/>
              <a:t>?</a:t>
            </a:r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Imamo weightove. To su težine dodeljene svakom feature-u.</a:t>
            </a:r>
            <a:r>
              <a:rPr lang="sr-Latn-RS" baseline="0" dirty="0" smtClean="0"/>
              <a:t> Weight je realan broj.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Ako je pozitivan znači da što taj feature ima veću vrednost i output će imati veću vrednost. Dakle, veći će biti confidence koji ide u korist te klasifikacije.</a:t>
            </a:r>
          </a:p>
          <a:p>
            <a:r>
              <a:rPr lang="sr-Latn-RS" baseline="0" dirty="0" smtClean="0"/>
              <a:t>Ako je negativan onda obrnuto – što je feature veći output će biti bliži nuli.</a:t>
            </a:r>
          </a:p>
          <a:p>
            <a:r>
              <a:rPr lang="sr-Latn-RS" baseline="0" dirty="0" smtClean="0"/>
              <a:t>Ako je približno nula, znali da taj feature nije nešto bitan i ne doprinosu puno outputu.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Bias je veštački feature koji je uvek +1, a ima svoj weight normalno kao i ostali feature-i.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Prvo se izračuna suma svakog feature-a puta njegov weight.</a:t>
            </a:r>
          </a:p>
          <a:p>
            <a:r>
              <a:rPr lang="sr-Latn-RS" baseline="0" dirty="0" smtClean="0"/>
              <a:t>Na ovoj sumi se primeni sigmoidna funkcija i dobije se output 0-1.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Zašto sigmoidna funkcija</a:t>
            </a:r>
            <a:r>
              <a:rPr lang="en-US" baseline="0" dirty="0" smtClean="0"/>
              <a:t>?</a:t>
            </a:r>
            <a:r>
              <a:rPr lang="sr-Latn-RS" baseline="0" dirty="0" smtClean="0"/>
              <a:t> Postoje i druge funkcije...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Zamislite da je korišćena stepena funkcija (iliti Hevisajd za upućene). Ona uvek daje ili 0 ili 1.</a:t>
            </a:r>
          </a:p>
          <a:p>
            <a:r>
              <a:rPr lang="sr-Latn-RS" baseline="0" dirty="0" smtClean="0"/>
              <a:t>Od vrednosti weightova zavisi gde se nalazi skok od 0 ka 1.</a:t>
            </a:r>
          </a:p>
          <a:p>
            <a:r>
              <a:rPr lang="sr-Latn-RS" baseline="0" dirty="0" smtClean="0"/>
              <a:t>Ovim određujemo za koje kombinacije vrednosti featura dajemo klasu 0, a za koje 1.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Sigmoidna funkcija je zaglađena i može dati i vrednosti između 0 i 1, što je lepo i korisno.</a:t>
            </a:r>
          </a:p>
          <a:p>
            <a:r>
              <a:rPr lang="sr-Latn-RS" baseline="0" dirty="0" smtClean="0"/>
              <a:t>Od vrednosti weightova zavisi gde se nalazi skok od 0 ka 1 i koliko je kriva strma.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Ako je broj manji od -5 rezultat je približno jednak 0, a veći od +5 daje približno 1.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Ovaj postupak deluje jednostavno (i jeste u principu), ali može poslužiti kao algoritam mašinskog učenja.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Sada</a:t>
            </a:r>
            <a:r>
              <a:rPr lang="sr-Latn-RS" baseline="0" dirty="0" smtClean="0"/>
              <a:t> k</a:t>
            </a:r>
            <a:r>
              <a:rPr lang="sr-Latn-RS" dirty="0" smtClean="0"/>
              <a:t>ada</a:t>
            </a:r>
            <a:r>
              <a:rPr lang="sr-Latn-RS" baseline="0" dirty="0" smtClean="0"/>
              <a:t> imamo perceptrone, naslagaćemo nekoliko njih kao na slici u slajdu (krugovi bez natpisa u sebi su perceptroni).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Krugovi sa leve strane predstavljaju input u mreži (ovi nisu perceptroni).</a:t>
            </a:r>
          </a:p>
          <a:p>
            <a:r>
              <a:rPr lang="sr-Latn-RS" baseline="0" dirty="0" smtClean="0"/>
              <a:t>Krugovi u sredini predstavljaju skriveni sloj.</a:t>
            </a:r>
          </a:p>
          <a:p>
            <a:r>
              <a:rPr lang="sr-Latn-RS" baseline="0" dirty="0" smtClean="0"/>
              <a:t>Krugovi desno daju konačni output.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Kvadrati sa +1 su bias.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Kada ne bi bilo skrivenih slojeva, imali bi više logističkih regresija. Skriveni sloj omogućava malo preračunavanja feature-a.</a:t>
            </a:r>
          </a:p>
          <a:p>
            <a:r>
              <a:rPr lang="sr-Latn-RS" baseline="0" dirty="0" smtClean="0"/>
              <a:t>Umesto da u output sloj gurnemo input, mi ga prvo malo obradimo. Kako ga obrađujemo</a:t>
            </a:r>
            <a:r>
              <a:rPr lang="en-US" baseline="0" dirty="0" smtClean="0"/>
              <a:t>?</a:t>
            </a:r>
            <a:r>
              <a:rPr lang="sr-Latn-RS" baseline="0" dirty="0" smtClean="0"/>
              <a:t> Pa, to zavisi od treninga same neuralne mreže.</a:t>
            </a:r>
          </a:p>
          <a:p>
            <a:r>
              <a:rPr lang="sr-Latn-RS" baseline="0" dirty="0" smtClean="0"/>
              <a:t>Dakle, neuralna mreža ne uči samo šta da vrati kao output, već i kako da tumači input koji smo joj predali. Ovo je čini potencijalno moćnijom od logističke regresije.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Skrivenih slojeva može biti proizvoljno mnogo. U velikoj većini slučajeva je dovoljan samo jedan skriveni sloj. Preporučuje se da broj perceptrona u njemu bude broj inputa + outputa / 2.</a:t>
            </a:r>
          </a:p>
          <a:p>
            <a:r>
              <a:rPr lang="sr-Latn-RS" baseline="0" dirty="0" smtClean="0"/>
              <a:t>Što je više skrivenih slojeva, mreža se sporije uči.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Kada imamo istreniranu neuralnu mrežu i hoćemo da je koristimo:</a:t>
            </a:r>
          </a:p>
          <a:p>
            <a:endParaRPr lang="sr-Latn-RS" dirty="0" smtClean="0"/>
          </a:p>
          <a:p>
            <a:r>
              <a:rPr lang="sr-Latn-RS" dirty="0" smtClean="0"/>
              <a:t> - damo</a:t>
            </a:r>
            <a:r>
              <a:rPr lang="sr-Latn-RS" baseline="0" dirty="0" smtClean="0"/>
              <a:t> joj input (dodelimo vrednosti u input layer-u)</a:t>
            </a:r>
          </a:p>
          <a:p>
            <a:r>
              <a:rPr lang="sr-Latn-RS" baseline="0" dirty="0" smtClean="0"/>
              <a:t> - izračunamo izlaze perceptrona u prvom skrivenom sloju</a:t>
            </a:r>
          </a:p>
          <a:p>
            <a:r>
              <a:rPr lang="sr-Latn-RS" baseline="0" dirty="0" smtClean="0"/>
              <a:t> - pa u drugom, trećem, ...</a:t>
            </a:r>
          </a:p>
          <a:p>
            <a:r>
              <a:rPr lang="sr-Latn-RS" baseline="0" dirty="0" smtClean="0"/>
              <a:t> - i konačno izlaze u output sloju.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Dobijamo gomilu outputa.</a:t>
            </a:r>
          </a:p>
          <a:p>
            <a:r>
              <a:rPr lang="sr-Latn-RS" baseline="0" dirty="0" smtClean="0"/>
              <a:t>Outputi su brojevi 0-1. To se zove confidence. Primer: detektovanje spama – ako je output </a:t>
            </a:r>
            <a:r>
              <a:rPr lang="en-US" baseline="0" dirty="0" smtClean="0"/>
              <a:t>&gt;= </a:t>
            </a:r>
            <a:r>
              <a:rPr lang="sr-Latn-RS" baseline="0" dirty="0" smtClean="0"/>
              <a:t>od neke vrednosti (recimo 0.5, ali ne mora biti toliko*) reći ćemo da jeste spam, inače da nije.</a:t>
            </a:r>
          </a:p>
          <a:p>
            <a:r>
              <a:rPr lang="sr-Latn-RS" baseline="0" dirty="0" smtClean="0"/>
              <a:t>Kad imamo više klasa, a biramo jednu (u ovom projektu imamo 10 klasa za svaku od cifara 0-9) biramo onu sa najvećim confidence.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---</a:t>
            </a:r>
          </a:p>
          <a:p>
            <a:r>
              <a:rPr lang="sr-Latn-RS" baseline="0" dirty="0" smtClean="0"/>
              <a:t>* potražiti šta su precision i recall</a:t>
            </a:r>
            <a:r>
              <a:rPr lang="en-US" baseline="0" dirty="0" smtClean="0"/>
              <a:t> u klasifikacijama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Weightovi zapravo predstavljaju znanje naše mreže i poenta</a:t>
            </a:r>
            <a:r>
              <a:rPr lang="sr-Latn-RS" baseline="0" dirty="0" smtClean="0"/>
              <a:t> treniranja je da nađemo dobre vrednosti za njih.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Za treniranje koristimo trening set. To je skup inputa sa tačnim outputima.</a:t>
            </a:r>
          </a:p>
          <a:p>
            <a:r>
              <a:rPr lang="sr-Latn-RS" baseline="0" dirty="0" smtClean="0"/>
              <a:t>Npr. imamo crno-belu (tj. sivkastu) sliku 28*28. Svaki od 784 inputa je broj 0-255 (nijansa sive). Output je klasa za cifru 0-9. Dakle, samo jedan output treba biti 1, ostali 0.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Hoćemo da naša mreža daje što bolje rezultate za ove primere.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Funkcija</a:t>
            </a:r>
            <a:r>
              <a:rPr lang="sr-Latn-RS" baseline="0" dirty="0" smtClean="0"/>
              <a:t> greške opisuje koliko smo omanuli u trening primerima. Predstavlja prosek greške po svim primerima.</a:t>
            </a:r>
          </a:p>
          <a:p>
            <a:r>
              <a:rPr lang="sr-Latn-RS" baseline="0" dirty="0" smtClean="0"/>
              <a:t>Treniranjem težimo da podesimo weightove da ova funkcija ima što manju vrednost.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Greška jednog outputa (izlaz jednog perceptrona u output layeru) se računa prema formuli na slici. Poenta je da je greška nula u tačnom odgovoru (0 ili 1), a teži beskonačno kako se približavamo netačnom odgovoru.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Greška jednog primera je suma grešaka svih outputa.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Ukupna greška je prosek grešaka sa svih trening primera.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Dakle, sada imamo opis neuralne mreže i funkciju kojoj hoćemo da smanjimo vrednost štelovanjem weightova.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Dolazimo do... (sledeći slajd)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...</a:t>
            </a:r>
            <a:r>
              <a:rPr lang="sr-Latn-RS" baseline="0" dirty="0" smtClean="0"/>
              <a:t> povratne sprege.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Backpropagation je algoritam za računanje parcijalnih izvoda funkcije greške po svakom od weightova.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To je ono što on ustvari radi. E, sad...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Funkcija greške je funkcija od weightova. Kako</a:t>
            </a:r>
            <a:r>
              <a:rPr lang="en-US" baseline="0" dirty="0" smtClean="0"/>
              <a:t>?</a:t>
            </a:r>
            <a:endParaRPr lang="sr-Latn-RS" baseline="0" dirty="0" smtClean="0"/>
          </a:p>
          <a:p>
            <a:r>
              <a:rPr lang="sr-Latn-RS" baseline="0" dirty="0" smtClean="0"/>
              <a:t>Funkcija greške je suma svih grešaka po trening primerima. Međutim, kao parametre ona uzima weightove naše mreže.</a:t>
            </a:r>
          </a:p>
          <a:p>
            <a:r>
              <a:rPr lang="sr-Latn-RS" baseline="0" dirty="0" smtClean="0"/>
              <a:t>Kako se ti weightovi menjaju naša mreža postaje istreniranija i tačnija, pa daje manju vrednost ove funkcije.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Ako je trening set konstantan, funkcija greške ne zavisi od njega već od ovih weightova. Njih ustvari želimo da menjamo.</a:t>
            </a:r>
          </a:p>
          <a:p>
            <a:r>
              <a:rPr lang="sr-Latn-RS" baseline="0" dirty="0" smtClean="0"/>
              <a:t>Funkcija greške je višedimenziona funkcija, njeni parametri su weightovi.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sr-Latn-RS" baseline="0" dirty="0" smtClean="0"/>
              <a:t>Kako se računaju ovi izvodi</a:t>
            </a:r>
            <a:r>
              <a:rPr lang="en-US" baseline="0" dirty="0" smtClean="0"/>
              <a:t>?</a:t>
            </a:r>
            <a:r>
              <a:rPr lang="sr-Latn-RS" baseline="0" dirty="0" smtClean="0"/>
              <a:t> Formule su malo duže, ali se izvode lakim matematičkim pravilima.</a:t>
            </a:r>
          </a:p>
          <a:p>
            <a:r>
              <a:rPr lang="sr-Latn-RS" baseline="0" dirty="0" smtClean="0"/>
              <a:t>Funkcija greške u sebi ima sumu po trening primerima, a u njoj sumu po svakom od outputa. Unutar tih suma se nalazi greška tog outputa (oni logaritmi sa prošlog slajda).</a:t>
            </a:r>
          </a:p>
          <a:p>
            <a:r>
              <a:rPr lang="sr-Latn-RS" baseline="0" dirty="0" smtClean="0"/>
              <a:t>Ta greška zavisi od sigmoidne funkcije outputa prošlog sloja perceptrona. Output prošlog sloja zavisi od sigmoidne funkcije outputa onog sloja pre njega.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Dakle, imamo sumu u sumi logaritma sigmoidne f-je zbira sigmoidnih f-ja zbira sigmoidnih f-ja...</a:t>
            </a:r>
          </a:p>
          <a:p>
            <a:r>
              <a:rPr lang="sr-Latn-RS" baseline="0" dirty="0" smtClean="0"/>
              <a:t>Da bi se našao izvod ove dugačke funkcije koriste se standardna pravila za nalaženje izvoda (izvod sume je suma izvoda; pravilo izvoda kompleksne f-je itd.*).</a:t>
            </a:r>
          </a:p>
          <a:p>
            <a:r>
              <a:rPr lang="sr-Latn-RS" baseline="0" dirty="0" smtClean="0"/>
              <a:t>Neću ovde navesti formule niti postupak, ali opet preporučujem onaj kurs na Courseri</a:t>
            </a:r>
            <a:r>
              <a:rPr lang="en-US" baseline="0" dirty="0" smtClean="0"/>
              <a:t> </a:t>
            </a:r>
            <a:r>
              <a:rPr lang="sr-Latn-RS" baseline="0" dirty="0" smtClean="0"/>
              <a:t>(mada je malo poduži), ili potražite negde na internetu ako ima.</a:t>
            </a:r>
          </a:p>
          <a:p>
            <a:endParaRPr lang="sr-Latn-RS" baseline="0" dirty="0" smtClean="0"/>
          </a:p>
          <a:p>
            <a:r>
              <a:rPr lang="sr-Latn-RS" baseline="0" dirty="0" smtClean="0"/>
              <a:t>Uglavnom, sa ovim parcijalnim izvodima ćemo znati kako da promenimo vrednosti weightova. Kako</a:t>
            </a:r>
            <a:r>
              <a:rPr lang="en-US" baseline="0" dirty="0" smtClean="0"/>
              <a:t>?</a:t>
            </a:r>
            <a:endParaRPr lang="sr-Latn-RS" baseline="0" dirty="0" smtClean="0"/>
          </a:p>
          <a:p>
            <a:endParaRPr lang="sr-Latn-RS" baseline="0" dirty="0" smtClean="0"/>
          </a:p>
          <a:p>
            <a:r>
              <a:rPr lang="sr-Latn-RS" baseline="0" dirty="0" smtClean="0"/>
              <a:t>---</a:t>
            </a:r>
          </a:p>
          <a:p>
            <a:r>
              <a:rPr lang="sr-Latn-RS" baseline="0" dirty="0" smtClean="0"/>
              <a:t>* ono kao:</a:t>
            </a:r>
            <a:r>
              <a:rPr lang="en-US" baseline="0" dirty="0" smtClean="0"/>
              <a:t> IZVOD( sin(x^2) ) = cos(x^2) * IZVOD(x^2) = cos(x^2) * 2*x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A5DF6-E866-4922-8FFD-754FD0C15E51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C115BA0-AA56-4F22-9E7F-EFE02A76A57C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9E9EC-D59A-455D-9F8D-08E2BA25202E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9F67-5E52-4FD9-8CA8-3F2D0A41C7D3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51580-3D29-4891-9A8E-69222ED172BE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5D38-5F51-4C3B-BD36-BA5B91D10763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2CA4-85B3-4D70-BE09-AD402E2625A0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C02497-4FCE-4E23-AD71-D391A867B306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024CCFA-119D-43EE-9A9B-DC3D5B8258A2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EAC7-005E-49EC-8FA0-16CAB5F5F189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5D220-36B2-44EA-91E0-2C02FCDA5830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0342-7741-4C82-9229-B41705C3AA97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F53683C-AC21-4730-AD98-D566B18D4002}" type="datetime1">
              <a:rPr lang="en-US" smtClean="0"/>
              <a:pPr/>
              <a:t>12/18/2015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6705600" y="640080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5F6AB3F-154E-436E-808C-F93CE7DFD6AD}" type="slidenum">
              <a:rPr lang="en-GB" smtClean="0"/>
              <a:pPr algn="r"/>
              <a:t>‹#›</a:t>
            </a:fld>
            <a:r>
              <a:rPr lang="en-GB" dirty="0" smtClean="0"/>
              <a:t>/20</a:t>
            </a:r>
            <a:endParaRPr lang="en-GB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228600" y="64124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Vladimir </a:t>
            </a:r>
            <a:r>
              <a:rPr lang="sr-Latn-RS" dirty="0" smtClean="0"/>
              <a:t>Pleskonjić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Neural Networks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Vladimir Pleskonji</a:t>
            </a:r>
            <a:r>
              <a:rPr lang="sr-Latn-RS" dirty="0" smtClean="0"/>
              <a:t>ć</a:t>
            </a:r>
            <a:endParaRPr lang="en-US" dirty="0" smtClean="0"/>
          </a:p>
          <a:p>
            <a:r>
              <a:rPr lang="en-US" dirty="0" smtClean="0"/>
              <a:t>3188/2015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Gradient descent</a:t>
            </a:r>
          </a:p>
          <a:p>
            <a:r>
              <a:rPr lang="en-US" dirty="0" smtClean="0"/>
              <a:t>Learning rate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Weights should be initialized</a:t>
            </a:r>
          </a:p>
          <a:p>
            <a:pPr>
              <a:buNone/>
            </a:pPr>
            <a:r>
              <a:rPr lang="en-US" dirty="0" smtClean="0"/>
              <a:t>	with small random values</a:t>
            </a:r>
            <a:endParaRPr lang="en-GB" dirty="0"/>
          </a:p>
        </p:txBody>
      </p:sp>
      <p:pic>
        <p:nvPicPr>
          <p:cNvPr id="5" name="Picture 4" descr="7_desc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2800" y="2232660"/>
            <a:ext cx="4800600" cy="28727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0" y="5105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Descent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Regularization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Overfitting</a:t>
            </a:r>
          </a:p>
          <a:p>
            <a:endParaRPr lang="en-US" dirty="0" smtClean="0"/>
          </a:p>
          <a:p>
            <a:r>
              <a:rPr lang="en-US" dirty="0" smtClean="0"/>
              <a:t>Addition to error function</a:t>
            </a:r>
          </a:p>
          <a:p>
            <a:endParaRPr lang="en-US" dirty="0" smtClean="0"/>
          </a:p>
          <a:p>
            <a:r>
              <a:rPr lang="en-US" dirty="0" smtClean="0"/>
              <a:t>Sum of squares of weights</a:t>
            </a:r>
          </a:p>
          <a:p>
            <a:r>
              <a:rPr lang="en-US" dirty="0" smtClean="0"/>
              <a:t>Regularization coefficient</a:t>
            </a:r>
          </a:p>
          <a:p>
            <a:endParaRPr lang="en-US" dirty="0" smtClean="0"/>
          </a:p>
          <a:p>
            <a:r>
              <a:rPr lang="en-US" dirty="0" smtClean="0"/>
              <a:t>Not applied on links connecting to biases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Stochastic gradient descent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 cycles</a:t>
            </a:r>
          </a:p>
          <a:p>
            <a:endParaRPr lang="en-US" dirty="0" smtClean="0"/>
          </a:p>
          <a:p>
            <a:r>
              <a:rPr lang="en-US" dirty="0" smtClean="0"/>
              <a:t>Batch (all at once)</a:t>
            </a:r>
          </a:p>
          <a:p>
            <a:r>
              <a:rPr lang="en-US" dirty="0" smtClean="0"/>
              <a:t>Stochastic (one by one)</a:t>
            </a:r>
          </a:p>
          <a:p>
            <a:r>
              <a:rPr lang="en-US" dirty="0" smtClean="0"/>
              <a:t>Mini-batch (in groups)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together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Design architecture</a:t>
            </a:r>
          </a:p>
          <a:p>
            <a:endParaRPr lang="en-US" dirty="0" smtClean="0"/>
          </a:p>
          <a:p>
            <a:r>
              <a:rPr lang="en-US" dirty="0" smtClean="0"/>
              <a:t>Randomize weights</a:t>
            </a:r>
          </a:p>
          <a:p>
            <a:endParaRPr lang="en-US" dirty="0" smtClean="0"/>
          </a:p>
          <a:p>
            <a:r>
              <a:rPr lang="en-US" dirty="0" smtClean="0"/>
              <a:t>Train cycle: backpropagation + gradient descent</a:t>
            </a:r>
          </a:p>
          <a:p>
            <a:r>
              <a:rPr lang="en-US" dirty="0" smtClean="0"/>
              <a:t>Repeat train cycles a number of times</a:t>
            </a:r>
          </a:p>
          <a:p>
            <a:endParaRPr lang="en-US" dirty="0" smtClean="0"/>
          </a:p>
          <a:p>
            <a:r>
              <a:rPr lang="en-US" dirty="0" smtClean="0"/>
              <a:t>Feedforward to use</a:t>
            </a:r>
          </a:p>
          <a:p>
            <a:r>
              <a:rPr lang="en-US" dirty="0" smtClean="0"/>
              <a:t>Interpret output confidences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</a:t>
            </a:r>
          </a:p>
          <a:p>
            <a:endParaRPr lang="en-US" dirty="0" smtClean="0"/>
          </a:p>
          <a:p>
            <a:r>
              <a:rPr lang="en-US" dirty="0" smtClean="0"/>
              <a:t>Matrix class</a:t>
            </a:r>
          </a:p>
          <a:p>
            <a:r>
              <a:rPr lang="en-US" dirty="0" smtClean="0"/>
              <a:t>CUDA used for some of the operations</a:t>
            </a:r>
          </a:p>
          <a:p>
            <a:endParaRPr lang="en-US" dirty="0" smtClean="0"/>
          </a:p>
          <a:p>
            <a:r>
              <a:rPr lang="en-US" dirty="0" smtClean="0"/>
              <a:t>NeuralNetwork class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Code: feedforward</a:t>
            </a:r>
            <a:endParaRPr lang="en-GB" dirty="0"/>
          </a:p>
        </p:txBody>
      </p:sp>
      <p:pic>
        <p:nvPicPr>
          <p:cNvPr id="4" name="Content Placeholder 3" descr="8_impl_feedforwar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95726" y="1981200"/>
            <a:ext cx="6952547" cy="432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Code: gradient descent</a:t>
            </a:r>
            <a:endParaRPr lang="en-GB" dirty="0"/>
          </a:p>
        </p:txBody>
      </p:sp>
      <p:pic>
        <p:nvPicPr>
          <p:cNvPr id="4" name="Content Placeholder 3" descr="9_impl_descen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4774" y="2000250"/>
            <a:ext cx="7614452" cy="432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 code: training</a:t>
            </a:r>
            <a:endParaRPr lang="en-GB" dirty="0"/>
          </a:p>
        </p:txBody>
      </p:sp>
      <p:pic>
        <p:nvPicPr>
          <p:cNvPr id="4" name="Content Placeholder 3" descr="10_pseudo_trai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42468" y="2849345"/>
            <a:ext cx="7259064" cy="31246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MNIST database</a:t>
            </a:r>
          </a:p>
          <a:p>
            <a:endParaRPr lang="en-US" dirty="0" smtClean="0"/>
          </a:p>
          <a:p>
            <a:r>
              <a:rPr lang="en-US" dirty="0" smtClean="0"/>
              <a:t>My configuration</a:t>
            </a:r>
          </a:p>
          <a:p>
            <a:endParaRPr lang="en-US" dirty="0" smtClean="0"/>
          </a:p>
          <a:p>
            <a:r>
              <a:rPr lang="sr-Latn-RS" dirty="0" smtClean="0"/>
              <a:t>T</a:t>
            </a:r>
            <a:r>
              <a:rPr lang="en-US" dirty="0" smtClean="0"/>
              <a:t>rain accuracy: 95.3%</a:t>
            </a:r>
          </a:p>
          <a:p>
            <a:r>
              <a:rPr lang="sr-Latn-RS" dirty="0" smtClean="0"/>
              <a:t>T</a:t>
            </a:r>
            <a:r>
              <a:rPr lang="en-US" dirty="0" smtClean="0"/>
              <a:t>est accuracy: 95.1%</a:t>
            </a:r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3276600"/>
                <a:gridCol w="32766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C++ [ms]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C++ and CUDA [ms]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tabLst>
                          <a:tab pos="171450" algn="l"/>
                        </a:tabLst>
                      </a:pPr>
                      <a:r>
                        <a:rPr lang="en-US" dirty="0" smtClean="0"/>
                        <a:t>1%</a:t>
                      </a:r>
                      <a:r>
                        <a:rPr lang="en-US" baseline="0" dirty="0" smtClean="0"/>
                        <a:t>       </a:t>
                      </a:r>
                      <a:r>
                        <a:rPr lang="en-US" dirty="0" smtClean="0"/>
                        <a:t>TRAIN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19078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32796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1%</a:t>
                      </a:r>
                      <a:r>
                        <a:rPr lang="en-US" baseline="0" dirty="0" smtClean="0"/>
                        <a:t>       </a:t>
                      </a:r>
                      <a:r>
                        <a:rPr lang="en-US" dirty="0" smtClean="0"/>
                        <a:t>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10%</a:t>
                      </a:r>
                      <a:r>
                        <a:rPr lang="en-US" baseline="0" dirty="0" smtClean="0"/>
                        <a:t>     </a:t>
                      </a:r>
                      <a:r>
                        <a:rPr lang="en-US" dirty="0" smtClean="0"/>
                        <a:t>TRAIN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181092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322312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10%</a:t>
                      </a:r>
                      <a:r>
                        <a:rPr lang="en-US" baseline="0" dirty="0" smtClean="0"/>
                        <a:t>     </a:t>
                      </a:r>
                      <a:r>
                        <a:rPr lang="en-US" dirty="0" smtClean="0"/>
                        <a:t>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6515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100%</a:t>
                      </a:r>
                      <a:r>
                        <a:rPr lang="en-US" baseline="0" dirty="0" smtClean="0"/>
                        <a:t>   </a:t>
                      </a:r>
                      <a:r>
                        <a:rPr lang="en-US" dirty="0" smtClean="0"/>
                        <a:t>TRAIN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1879421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??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100%</a:t>
                      </a:r>
                      <a:r>
                        <a:rPr lang="en-US" baseline="0" dirty="0" smtClean="0"/>
                        <a:t>   </a:t>
                      </a:r>
                      <a:r>
                        <a:rPr lang="en-US" dirty="0" smtClean="0"/>
                        <a:t>TEST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57421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64124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4200" y="4724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Execution time comparison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5257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 aim of this project was not to achieve the optimal performance,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but to reach a better understanding of the algorithm and its implementation.</a:t>
            </a:r>
            <a:endParaRPr lang="en-GB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</a:t>
            </a:r>
            <a:endParaRPr lang="en-GB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Feedforward neural networks</a:t>
            </a:r>
          </a:p>
          <a:p>
            <a:endParaRPr lang="en-US" dirty="0" smtClean="0"/>
          </a:p>
          <a:p>
            <a:r>
              <a:rPr lang="en-US" dirty="0" smtClean="0"/>
              <a:t>Inputs are numeric features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Outputs are in range (0, 1)</a:t>
            </a:r>
          </a:p>
          <a:p>
            <a:endParaRPr lang="en-GB" dirty="0"/>
          </a:p>
        </p:txBody>
      </p:sp>
      <p:pic>
        <p:nvPicPr>
          <p:cNvPr id="19" name="Picture 18" descr="1_general_n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05100" y="3810000"/>
            <a:ext cx="3733800" cy="1085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57600" y="48884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Neural network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000" dirty="0" smtClean="0"/>
              <a:t>Questions?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Thank you!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Building blocks</a:t>
            </a:r>
          </a:p>
          <a:p>
            <a:endParaRPr lang="en-US" dirty="0"/>
          </a:p>
          <a:p>
            <a:r>
              <a:rPr lang="en-US" dirty="0" smtClean="0"/>
              <a:t>Numeric inputs</a:t>
            </a:r>
          </a:p>
          <a:p>
            <a:r>
              <a:rPr lang="en-US" dirty="0" smtClean="0"/>
              <a:t>Output in (0, 1)</a:t>
            </a:r>
          </a:p>
          <a:p>
            <a:endParaRPr lang="en-US" dirty="0" smtClean="0"/>
          </a:p>
          <a:p>
            <a:r>
              <a:rPr lang="en-US" dirty="0" smtClean="0"/>
              <a:t>Bias (always equal to +1)</a:t>
            </a:r>
          </a:p>
        </p:txBody>
      </p:sp>
      <p:pic>
        <p:nvPicPr>
          <p:cNvPr id="4" name="Picture 3" descr="2_percep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819400"/>
            <a:ext cx="2594610" cy="1417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81600" y="42026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Perceptron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Inputs are summed (bias included)</a:t>
            </a:r>
          </a:p>
          <a:p>
            <a:pPr>
              <a:buNone/>
            </a:pPr>
            <a:r>
              <a:rPr lang="en-US" dirty="0" smtClean="0"/>
              <a:t>	weighted by perceived importance </a:t>
            </a:r>
            <a:r>
              <a:rPr lang="el-GR" dirty="0" smtClean="0"/>
              <a:t>Θ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Output is sigmoid function of this sum</a:t>
            </a:r>
          </a:p>
        </p:txBody>
      </p:sp>
      <p:pic>
        <p:nvPicPr>
          <p:cNvPr id="10" name="Picture 9" descr="3_su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3200401"/>
            <a:ext cx="2743200" cy="685799"/>
          </a:xfrm>
          <a:prstGeom prst="rect">
            <a:avLst/>
          </a:prstGeom>
        </p:spPr>
      </p:pic>
      <p:pic>
        <p:nvPicPr>
          <p:cNvPr id="11" name="Picture 10" descr="4_sig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00275" y="4191000"/>
            <a:ext cx="4743450" cy="2057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57600" y="6248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Sigmoid function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 perceptrons form one neural layer</a:t>
            </a:r>
          </a:p>
          <a:p>
            <a:r>
              <a:rPr lang="en-US" dirty="0" smtClean="0"/>
              <a:t>Serial layers form the neural network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Multiple hidden layers are allowed</a:t>
            </a:r>
            <a:endParaRPr lang="en-GB" dirty="0"/>
          </a:p>
        </p:txBody>
      </p:sp>
      <p:pic>
        <p:nvPicPr>
          <p:cNvPr id="4" name="Picture 3" descr="5_architectu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95600" y="3200400"/>
            <a:ext cx="3352800" cy="2047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0" y="5257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Neural layers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Calculating output is called feedforward</a:t>
            </a:r>
          </a:p>
          <a:p>
            <a:endParaRPr lang="en-US" dirty="0" smtClean="0"/>
          </a:p>
          <a:p>
            <a:r>
              <a:rPr lang="en-US" dirty="0" smtClean="0"/>
              <a:t>Layer by layer</a:t>
            </a:r>
          </a:p>
          <a:p>
            <a:endParaRPr lang="en-US" dirty="0" smtClean="0"/>
          </a:p>
          <a:p>
            <a:r>
              <a:rPr lang="en-US" dirty="0" smtClean="0"/>
              <a:t>Outputs are confidences for their class</a:t>
            </a:r>
          </a:p>
          <a:p>
            <a:r>
              <a:rPr lang="en-US" dirty="0" smtClean="0"/>
              <a:t>Interpreted by the user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Weights </a:t>
            </a:r>
            <a:r>
              <a:rPr lang="el-GR" dirty="0" smtClean="0"/>
              <a:t>Θ</a:t>
            </a:r>
            <a:r>
              <a:rPr lang="en-US" dirty="0" smtClean="0"/>
              <a:t> are the soul of our network</a:t>
            </a:r>
          </a:p>
          <a:p>
            <a:endParaRPr lang="en-US" dirty="0" smtClean="0"/>
          </a:p>
          <a:p>
            <a:r>
              <a:rPr lang="en-US" dirty="0" smtClean="0"/>
              <a:t>Train examples</a:t>
            </a:r>
          </a:p>
          <a:p>
            <a:endParaRPr lang="en-US" dirty="0" smtClean="0"/>
          </a:p>
          <a:p>
            <a:r>
              <a:rPr lang="en-US" dirty="0" smtClean="0"/>
              <a:t>Weights are configured</a:t>
            </a:r>
          </a:p>
          <a:p>
            <a:pPr>
              <a:buNone/>
            </a:pPr>
            <a:r>
              <a:rPr lang="en-US" dirty="0" smtClean="0"/>
              <a:t>	to minimize the error function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Error per output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Error per train example</a:t>
            </a:r>
          </a:p>
          <a:p>
            <a:r>
              <a:rPr lang="en-US" dirty="0" smtClean="0"/>
              <a:t>Total error</a:t>
            </a:r>
            <a:endParaRPr lang="en-GB" dirty="0"/>
          </a:p>
        </p:txBody>
      </p:sp>
      <p:pic>
        <p:nvPicPr>
          <p:cNvPr id="4" name="Picture 3" descr="6_error_singl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62" y="2809875"/>
            <a:ext cx="5857875" cy="1762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6600" y="4572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 for single output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Backpropagation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Partial derivatives of error function</a:t>
            </a:r>
          </a:p>
          <a:p>
            <a:pPr>
              <a:buNone/>
            </a:pPr>
            <a:r>
              <a:rPr lang="en-US" dirty="0" smtClean="0"/>
              <a:t>	with respect to each weight in </a:t>
            </a:r>
            <a:r>
              <a:rPr lang="el-GR" dirty="0" smtClean="0"/>
              <a:t>Θ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Derivative rules and formulae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558</TotalTime>
  <Words>2180</Words>
  <Application>Microsoft Office PowerPoint</Application>
  <PresentationFormat>On-screen Show (4:3)</PresentationFormat>
  <Paragraphs>332</Paragraphs>
  <Slides>20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Urban</vt:lpstr>
      <vt:lpstr>Neural Networks</vt:lpstr>
      <vt:lpstr>General</vt:lpstr>
      <vt:lpstr>Perceptron</vt:lpstr>
      <vt:lpstr>Perceptron</vt:lpstr>
      <vt:lpstr>Architecture</vt:lpstr>
      <vt:lpstr>Feedforward</vt:lpstr>
      <vt:lpstr>Training</vt:lpstr>
      <vt:lpstr>Error function</vt:lpstr>
      <vt:lpstr>Backpropagation</vt:lpstr>
      <vt:lpstr>Optimization</vt:lpstr>
      <vt:lpstr>Regularization</vt:lpstr>
      <vt:lpstr>Stochastic gradient descent</vt:lpstr>
      <vt:lpstr>Putting it together</vt:lpstr>
      <vt:lpstr>Implementation</vt:lpstr>
      <vt:lpstr>Code: feedforward</vt:lpstr>
      <vt:lpstr>Code: gradient descent</vt:lpstr>
      <vt:lpstr>Pseudo code: training</vt:lpstr>
      <vt:lpstr>Results</vt:lpstr>
      <vt:lpstr>Performance</vt:lpstr>
      <vt:lpstr>Slide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</dc:title>
  <dc:creator>Vladimir</dc:creator>
  <cp:lastModifiedBy>Vladimir</cp:lastModifiedBy>
  <cp:revision>173</cp:revision>
  <dcterms:created xsi:type="dcterms:W3CDTF">2006-08-16T00:00:00Z</dcterms:created>
  <dcterms:modified xsi:type="dcterms:W3CDTF">2015-12-18T12:28:50Z</dcterms:modified>
</cp:coreProperties>
</file>