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38"/>
  </p:notesMasterIdLst>
  <p:handoutMasterIdLst>
    <p:handoutMasterId r:id="rId39"/>
  </p:handoutMasterIdLst>
  <p:sldIdLst>
    <p:sldId id="256" r:id="rId2"/>
    <p:sldId id="258" r:id="rId3"/>
    <p:sldId id="260" r:id="rId4"/>
    <p:sldId id="289" r:id="rId5"/>
    <p:sldId id="262" r:id="rId6"/>
    <p:sldId id="283" r:id="rId7"/>
    <p:sldId id="263" r:id="rId8"/>
    <p:sldId id="280" r:id="rId9"/>
    <p:sldId id="281" r:id="rId10"/>
    <p:sldId id="264" r:id="rId11"/>
    <p:sldId id="284" r:id="rId12"/>
    <p:sldId id="290" r:id="rId13"/>
    <p:sldId id="291" r:id="rId14"/>
    <p:sldId id="292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85" r:id="rId24"/>
    <p:sldId id="286" r:id="rId25"/>
    <p:sldId id="273" r:id="rId26"/>
    <p:sldId id="274" r:id="rId27"/>
    <p:sldId id="288" r:id="rId28"/>
    <p:sldId id="275" r:id="rId29"/>
    <p:sldId id="276" r:id="rId30"/>
    <p:sldId id="277" r:id="rId31"/>
    <p:sldId id="278" r:id="rId32"/>
    <p:sldId id="279" r:id="rId33"/>
    <p:sldId id="261" r:id="rId34"/>
    <p:sldId id="282" r:id="rId35"/>
    <p:sldId id="287" r:id="rId36"/>
    <p:sldId id="257" r:id="rId3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9CBA"/>
    <a:srgbClr val="F9330B"/>
    <a:srgbClr val="40B4C4"/>
    <a:srgbClr val="5063B4"/>
    <a:srgbClr val="44A8C0"/>
    <a:srgbClr val="00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056" autoAdjust="0"/>
  </p:normalViewPr>
  <p:slideViewPr>
    <p:cSldViewPr>
      <p:cViewPr>
        <p:scale>
          <a:sx n="100" d="100"/>
          <a:sy n="100" d="100"/>
        </p:scale>
        <p:origin x="-750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F444E43-AAFB-4298-B3A6-07CAE3E293F9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24F756C-0EE8-42C2-9E1F-EC5568A98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75050E8-BF7E-4D76-9132-1FA3283D7E10}" type="datetimeFigureOut">
              <a:rPr lang="en-US"/>
              <a:pPr>
                <a:defRPr/>
              </a:pPr>
              <a:t>12/8/2010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D2A670E-4727-456B-908D-C58023699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6B09713-B286-480E-9F52-8544274B1112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6F4C444-C8CD-44C9-9F72-C5F90C684D03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450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5B6ED62-8415-4E5F-BE74-30FCB5B89F3F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FEB18A6-93A0-439A-8984-43017DA4FE4D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7A03B-4CA1-49A5-A583-A0B97D279875}" type="datetime1">
              <a:rPr lang="en-US"/>
              <a:pPr>
                <a:defRPr/>
              </a:pPr>
              <a:t>12/8/2010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9AA8D-BCC8-4C1E-9F79-3EA0BAEFD7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E317C-8554-42C4-966C-01A5B6A0EA6F}" type="datetime1">
              <a:rPr lang="en-US"/>
              <a:pPr>
                <a:defRPr/>
              </a:pPr>
              <a:t>12/8/2010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8F4F6-410D-4166-A956-D384F1ED15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4AA97-FDD9-421F-A3E1-EA49F4F73742}" type="datetime1">
              <a:rPr lang="en-US"/>
              <a:pPr>
                <a:defRPr/>
              </a:pPr>
              <a:t>12/8/2010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F9D0D-2EE9-4A85-8049-8F83BEE26F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B8931-7B0E-48A5-B32F-864F9A400D76}" type="datetime1">
              <a:rPr lang="en-US"/>
              <a:pPr>
                <a:defRPr/>
              </a:pPr>
              <a:t>12/8/2010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2DAE4-69C7-447D-AFB7-6BB547893D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7EF2E-4EA2-4E6E-8CE7-8B97D4DA0B9C}" type="datetime1">
              <a:rPr lang="en-US"/>
              <a:pPr>
                <a:defRPr/>
              </a:pPr>
              <a:t>12/8/2010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A665A-A1AD-46EC-99CD-C582FEDCF8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8E349-4E17-45A9-8F53-69F7E5916B06}" type="datetime1">
              <a:rPr lang="en-US"/>
              <a:pPr>
                <a:defRPr/>
              </a:pPr>
              <a:t>12/8/2010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A8AA9-04AB-429E-BE86-3BDBDC4695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E37E7-4996-4D05-A4E0-67DA7034E204}" type="datetime1">
              <a:rPr lang="en-US"/>
              <a:pPr>
                <a:defRPr/>
              </a:pPr>
              <a:t>12/8/2010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4E074-AD7C-4035-940C-9B6E3B7F9C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46C0A-0633-4063-8FCE-5A4763DF7220}" type="datetime1">
              <a:rPr lang="en-US"/>
              <a:pPr>
                <a:defRPr/>
              </a:pPr>
              <a:t>12/8/2010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5DFC6-2AE0-4200-9E4F-6ED2693134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6D855-76E5-474C-A16D-B7C7192CE568}" type="datetime1">
              <a:rPr lang="en-US"/>
              <a:pPr>
                <a:defRPr/>
              </a:pPr>
              <a:t>12/8/2010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1933C-830A-4340-AD9C-CBCA284FCB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10490-104B-4C74-A160-AD9383668243}" type="datetime1">
              <a:rPr lang="en-US"/>
              <a:pPr>
                <a:defRPr/>
              </a:pPr>
              <a:t>12/8/2010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AEF62-F98B-4B5D-8C21-8CE0B8C17E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5283A6-1A59-4C82-A35E-DF5D3254FE71}" type="datetime1">
              <a:rPr lang="en-US"/>
              <a:pPr>
                <a:defRPr/>
              </a:pPr>
              <a:t>12/8/2010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BC365-B9C9-4EE8-8AC8-F8BA0E6C259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540997D-83E4-4B92-9A0F-C21E78591AE2}" type="datetime1">
              <a:rPr lang="en-US"/>
              <a:pPr>
                <a:defRPr/>
              </a:pPr>
              <a:t>12/8/2010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E55183-6D71-4B13-A2F7-9A7B583287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4" r:id="rId2"/>
    <p:sldLayoutId id="2147483873" r:id="rId3"/>
    <p:sldLayoutId id="2147483872" r:id="rId4"/>
    <p:sldLayoutId id="2147483871" r:id="rId5"/>
    <p:sldLayoutId id="2147483870" r:id="rId6"/>
    <p:sldLayoutId id="2147483869" r:id="rId7"/>
    <p:sldLayoutId id="2147483868" r:id="rId8"/>
    <p:sldLayoutId id="2147483867" r:id="rId9"/>
    <p:sldLayoutId id="2147483866" r:id="rId10"/>
    <p:sldLayoutId id="2147483865" r:id="rId11"/>
  </p:sldLayoutIdLst>
  <p:transition/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12.gi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Ant_colony_optimization" TargetMode="Externa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43000" y="381000"/>
            <a:ext cx="76962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Faculty of Electrical Engineering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University of Belgrade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676400" y="2362200"/>
            <a:ext cx="6934200" cy="2432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b="1" spc="300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+mn-cs"/>
              </a:rPr>
              <a:t>Ant-Miner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+mn-cs"/>
              </a:rPr>
              <a:t>Data Mining with an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+mn-cs"/>
              </a:rPr>
              <a:t>Ant Colony Optimization Algorithm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+mn-cs"/>
              </a:rPr>
              <a:t>(Parpinelli R., Lopes H., Freitas A.)</a:t>
            </a:r>
            <a:endParaRPr lang="en-US" sz="2400" spc="300" dirty="0">
              <a:solidFill>
                <a:schemeClr val="accent5">
                  <a:lumMod val="50000"/>
                </a:schemeClr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alibri" pitchFamily="34" charset="0"/>
              <a:cs typeface="+mn-cs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371600" y="5410200"/>
          <a:ext cx="7315200" cy="7924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57600"/>
                <a:gridCol w="3657600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r-Latn-CS" sz="20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20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20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20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20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0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20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>
          <a:xfrm rot="10800000" flipH="1">
            <a:off x="1676400" y="3505200"/>
            <a:ext cx="69342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5378" name="Group 19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sp>
          <p:nvSpPr>
            <p:cNvPr id="17" name="Donut 16"/>
            <p:cNvSpPr/>
            <p:nvPr/>
          </p:nvSpPr>
          <p:spPr>
            <a:xfrm>
              <a:off x="228600" y="8382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grpSp>
          <p:nvGrpSpPr>
            <p:cNvPr id="15383" name="Group 18"/>
            <p:cNvGrpSpPr>
              <a:grpSpLocks/>
            </p:cNvGrpSpPr>
            <p:nvPr/>
          </p:nvGrpSpPr>
          <p:grpSpPr bwMode="auto">
            <a:xfrm>
              <a:off x="152400" y="152400"/>
              <a:ext cx="762000" cy="914400"/>
              <a:chOff x="152400" y="152400"/>
              <a:chExt cx="762000" cy="914400"/>
            </a:xfrm>
          </p:grpSpPr>
          <p:sp>
            <p:nvSpPr>
              <p:cNvPr id="15" name="Donut 14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Donut 15"/>
              <p:cNvSpPr/>
              <p:nvPr/>
            </p:nvSpPr>
            <p:spPr>
              <a:xfrm>
                <a:off x="381000" y="533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</p:grpSp>
      <p:pic>
        <p:nvPicPr>
          <p:cNvPr id="21" name="Picture 20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Importance of ACO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25605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25623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2" name="Donut 11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Donut 12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" name="Donut 13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1219200" y="1066800"/>
            <a:ext cx="76962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10/36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219200" y="1295400"/>
            <a:ext cx="7772400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3000" dirty="0">
                <a:latin typeface="Calibri" pitchFamily="34" charset="0"/>
              </a:rPr>
              <a:t> </a:t>
            </a:r>
            <a:r>
              <a:rPr lang="en-US" sz="3200" dirty="0">
                <a:latin typeface="Calibri" pitchFamily="34" charset="0"/>
              </a:rPr>
              <a:t>Why are important for Data Mining?</a:t>
            </a:r>
          </a:p>
          <a:p>
            <a:pPr lvl="1">
              <a:buFont typeface="Calibri" pitchFamily="34" charset="0"/>
              <a:buChar char="–"/>
            </a:pPr>
            <a:r>
              <a:rPr lang="en-US" sz="3000" dirty="0">
                <a:latin typeface="Calibri" pitchFamily="34" charset="0"/>
              </a:rPr>
              <a:t> Algorithms involve simple agents (ants) </a:t>
            </a:r>
          </a:p>
          <a:p>
            <a:pPr lvl="1"/>
            <a:r>
              <a:rPr lang="en-US" sz="3000" dirty="0" smtClean="0">
                <a:latin typeface="Calibri" pitchFamily="34" charset="0"/>
              </a:rPr>
              <a:t>   that </a:t>
            </a:r>
            <a:r>
              <a:rPr lang="en-US" sz="3000" dirty="0">
                <a:latin typeface="Calibri" pitchFamily="34" charset="0"/>
              </a:rPr>
              <a:t>cooperate to achieve an unified </a:t>
            </a:r>
            <a:r>
              <a:rPr lang="en-US" sz="3000" dirty="0" smtClean="0">
                <a:latin typeface="Calibri" pitchFamily="34" charset="0"/>
              </a:rPr>
              <a:t>   </a:t>
            </a:r>
          </a:p>
          <a:p>
            <a:pPr lvl="1"/>
            <a:r>
              <a:rPr lang="en-US" sz="3000" dirty="0" smtClean="0">
                <a:latin typeface="Calibri" pitchFamily="34" charset="0"/>
              </a:rPr>
              <a:t>   behavior </a:t>
            </a:r>
            <a:r>
              <a:rPr lang="en-US" sz="3000" dirty="0">
                <a:latin typeface="Calibri" pitchFamily="34" charset="0"/>
              </a:rPr>
              <a:t>for the system as a whole!</a:t>
            </a:r>
          </a:p>
          <a:p>
            <a:pPr lvl="1">
              <a:buFont typeface="Calibri" pitchFamily="34" charset="0"/>
              <a:buChar char="–"/>
            </a:pPr>
            <a:r>
              <a:rPr lang="en-US" sz="3000" dirty="0">
                <a:latin typeface="Calibri" pitchFamily="34" charset="0"/>
              </a:rPr>
              <a:t> System finds a high-quality solution </a:t>
            </a:r>
          </a:p>
          <a:p>
            <a:pPr lvl="1"/>
            <a:r>
              <a:rPr lang="en-US" sz="3000" dirty="0" smtClean="0">
                <a:latin typeface="Calibri" pitchFamily="34" charset="0"/>
              </a:rPr>
              <a:t>   for </a:t>
            </a:r>
            <a:r>
              <a:rPr lang="en-US" sz="3000" dirty="0">
                <a:latin typeface="Calibri" pitchFamily="34" charset="0"/>
              </a:rPr>
              <a:t>problems with a large search space</a:t>
            </a:r>
          </a:p>
          <a:p>
            <a:pPr lvl="1">
              <a:buFont typeface="Calibri" pitchFamily="34" charset="0"/>
              <a:buChar char="–"/>
            </a:pPr>
            <a:r>
              <a:rPr lang="en-US" sz="3000" dirty="0">
                <a:latin typeface="Calibri" pitchFamily="34" charset="0"/>
              </a:rPr>
              <a:t> Rule discovery: </a:t>
            </a:r>
          </a:p>
          <a:p>
            <a:pPr lvl="1"/>
            <a:r>
              <a:rPr lang="en-US" sz="3000" dirty="0" smtClean="0">
                <a:latin typeface="Calibri" pitchFamily="34" charset="0"/>
              </a:rPr>
              <a:t>   search </a:t>
            </a:r>
            <a:r>
              <a:rPr lang="en-US" sz="3000" dirty="0">
                <a:latin typeface="Calibri" pitchFamily="34" charset="0"/>
              </a:rPr>
              <a:t>for a good combination of terms </a:t>
            </a:r>
            <a:r>
              <a:rPr lang="en-US" sz="3000" dirty="0" smtClean="0">
                <a:latin typeface="Calibri" pitchFamily="34" charset="0"/>
              </a:rPr>
              <a:t>    </a:t>
            </a:r>
          </a:p>
          <a:p>
            <a:pPr lvl="1"/>
            <a:r>
              <a:rPr lang="en-US" sz="3000" dirty="0" smtClean="0">
                <a:latin typeface="Calibri" pitchFamily="34" charset="0"/>
              </a:rPr>
              <a:t> </a:t>
            </a:r>
            <a:r>
              <a:rPr lang="en-US" sz="3000" dirty="0" smtClean="0">
                <a:latin typeface="Calibri" pitchFamily="34" charset="0"/>
              </a:rPr>
              <a:t>  </a:t>
            </a:r>
            <a:r>
              <a:rPr lang="en-US" sz="3000" dirty="0" smtClean="0">
                <a:latin typeface="Calibri" pitchFamily="34" charset="0"/>
              </a:rPr>
              <a:t>involving </a:t>
            </a:r>
            <a:r>
              <a:rPr lang="en-US" sz="3000" dirty="0">
                <a:latin typeface="Calibri" pitchFamily="34" charset="0"/>
              </a:rPr>
              <a:t>values of the predictor attributes</a:t>
            </a:r>
          </a:p>
        </p:txBody>
      </p:sp>
      <p:pic>
        <p:nvPicPr>
          <p:cNvPr id="20" name="Picture 19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Existing Solutions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26629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26647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2" name="Donut 11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Donut 12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" name="Donut 13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1219200" y="1066800"/>
            <a:ext cx="76962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11/36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219200" y="1447800"/>
            <a:ext cx="77724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>
              <a:buFont typeface="Arial" charset="0"/>
              <a:buChar char="•"/>
            </a:pPr>
            <a:r>
              <a:rPr lang="en-US" sz="3600" dirty="0">
                <a:latin typeface="Calibri" pitchFamily="34" charset="0"/>
              </a:rPr>
              <a:t>Rule Induction Using a Sequential Covering Algorithm</a:t>
            </a:r>
          </a:p>
          <a:p>
            <a:pPr marL="514350" indent="-514350"/>
            <a:endParaRPr lang="en-US" sz="3600" dirty="0">
              <a:latin typeface="Calibri" pitchFamily="34" charset="0"/>
            </a:endParaRPr>
          </a:p>
          <a:p>
            <a:pPr marL="971550" lvl="1" indent="-514350">
              <a:buFont typeface="Calibri" pitchFamily="34" charset="0"/>
              <a:buAutoNum type="arabicPeriod"/>
            </a:pPr>
            <a:r>
              <a:rPr lang="en-US" sz="3600" b="1" dirty="0" err="1">
                <a:latin typeface="Calibri" pitchFamily="34" charset="0"/>
              </a:rPr>
              <a:t>CN2</a:t>
            </a:r>
            <a:endParaRPr lang="en-US" sz="3600" b="1" dirty="0">
              <a:latin typeface="Calibri" pitchFamily="34" charset="0"/>
            </a:endParaRPr>
          </a:p>
          <a:p>
            <a:pPr marL="971550" lvl="1" indent="-514350">
              <a:buFont typeface="Calibri" pitchFamily="34" charset="0"/>
              <a:buAutoNum type="arabicPeriod"/>
            </a:pPr>
            <a:r>
              <a:rPr lang="en-US" sz="3600" b="1" dirty="0" err="1">
                <a:latin typeface="Calibri" pitchFamily="34" charset="0"/>
              </a:rPr>
              <a:t>AQ</a:t>
            </a:r>
            <a:endParaRPr lang="en-US" sz="3600" b="1" dirty="0">
              <a:latin typeface="Calibri" pitchFamily="34" charset="0"/>
            </a:endParaRPr>
          </a:p>
          <a:p>
            <a:pPr marL="971550" lvl="1" indent="-514350">
              <a:buFont typeface="Calibri" pitchFamily="34" charset="0"/>
              <a:buAutoNum type="arabicPeriod"/>
            </a:pPr>
            <a:r>
              <a:rPr lang="en-US" sz="3600" b="1" dirty="0">
                <a:latin typeface="Calibri" pitchFamily="34" charset="0"/>
              </a:rPr>
              <a:t>Ripper</a:t>
            </a:r>
          </a:p>
        </p:txBody>
      </p:sp>
      <p:pic>
        <p:nvPicPr>
          <p:cNvPr id="20" name="Picture 19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CN2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27653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27671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2" name="Donut 11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Donut 12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" name="Donut 13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1219200" y="1066800"/>
            <a:ext cx="76962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12/36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066800" y="1295400"/>
            <a:ext cx="8077200" cy="437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400" dirty="0">
                <a:latin typeface="Calibri" pitchFamily="34" charset="0"/>
              </a:rPr>
              <a:t> Discovers one rule at a time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" pitchFamily="34" charset="0"/>
              </a:rPr>
              <a:t> New rule to the end of the list of discovered rules </a:t>
            </a:r>
          </a:p>
          <a:p>
            <a:pPr lvl="1">
              <a:buFont typeface="Calibri" pitchFamily="34" charset="0"/>
              <a:buChar char="–"/>
            </a:pPr>
            <a:r>
              <a:rPr lang="en-US" sz="2200" dirty="0">
                <a:latin typeface="Calibri" pitchFamily="34" charset="0"/>
              </a:rPr>
              <a:t> list is ordered!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" pitchFamily="34" charset="0"/>
              </a:rPr>
              <a:t> Removes covered cases from the training set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" pitchFamily="34" charset="0"/>
              </a:rPr>
              <a:t> Calls again the procedure to discover another rule</a:t>
            </a:r>
          </a:p>
          <a:p>
            <a:r>
              <a:rPr lang="en-US" sz="2400" dirty="0" smtClean="0">
                <a:latin typeface="Calibri" pitchFamily="34" charset="0"/>
              </a:rPr>
              <a:t>   for </a:t>
            </a:r>
            <a:r>
              <a:rPr lang="en-US" sz="2400" dirty="0">
                <a:latin typeface="Calibri" pitchFamily="34" charset="0"/>
              </a:rPr>
              <a:t>the remaining training cases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" pitchFamily="34" charset="0"/>
              </a:rPr>
              <a:t> Beam search for rule construction</a:t>
            </a:r>
          </a:p>
          <a:p>
            <a:pPr lvl="1">
              <a:buFont typeface="Calibri" pitchFamily="34" charset="0"/>
              <a:buChar char="–"/>
            </a:pPr>
            <a:r>
              <a:rPr lang="en-US" sz="2200" dirty="0">
                <a:latin typeface="Calibri" pitchFamily="34" charset="0"/>
              </a:rPr>
              <a:t> At each iteration adds all possible terms </a:t>
            </a:r>
          </a:p>
          <a:p>
            <a:pPr lvl="1"/>
            <a:r>
              <a:rPr lang="en-US" sz="2200" dirty="0" smtClean="0">
                <a:latin typeface="Calibri" pitchFamily="34" charset="0"/>
              </a:rPr>
              <a:t>   to </a:t>
            </a:r>
            <a:r>
              <a:rPr lang="en-US" sz="2200" dirty="0">
                <a:latin typeface="Calibri" pitchFamily="34" charset="0"/>
              </a:rPr>
              <a:t>the current partial rules</a:t>
            </a:r>
          </a:p>
          <a:p>
            <a:pPr lvl="1">
              <a:buFont typeface="Calibri" pitchFamily="34" charset="0"/>
              <a:buChar char="–"/>
            </a:pPr>
            <a:r>
              <a:rPr lang="en-US" sz="2200" dirty="0">
                <a:latin typeface="Calibri" pitchFamily="34" charset="0"/>
              </a:rPr>
              <a:t> Retains only the best </a:t>
            </a:r>
            <a:r>
              <a:rPr lang="en-US" sz="2200" i="1" dirty="0">
                <a:latin typeface="Calibri" pitchFamily="34" charset="0"/>
              </a:rPr>
              <a:t>b </a:t>
            </a:r>
            <a:r>
              <a:rPr lang="en-US" sz="2200" dirty="0">
                <a:latin typeface="Calibri" pitchFamily="34" charset="0"/>
              </a:rPr>
              <a:t>partial rules </a:t>
            </a:r>
            <a:r>
              <a:rPr lang="en-US" sz="2200" i="1" dirty="0">
                <a:latin typeface="Calibri" pitchFamily="34" charset="0"/>
              </a:rPr>
              <a:t>(b - beam width)</a:t>
            </a:r>
          </a:p>
          <a:p>
            <a:pPr lvl="1">
              <a:buFont typeface="Calibri" pitchFamily="34" charset="0"/>
              <a:buChar char="–"/>
            </a:pPr>
            <a:r>
              <a:rPr lang="en-US" sz="2200" i="1" dirty="0">
                <a:latin typeface="Calibri" pitchFamily="34" charset="0"/>
              </a:rPr>
              <a:t> </a:t>
            </a:r>
            <a:r>
              <a:rPr lang="en-US" sz="2200" dirty="0">
                <a:latin typeface="Calibri" pitchFamily="34" charset="0"/>
              </a:rPr>
              <a:t>Repeated until a stopping criterion is met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" pitchFamily="34" charset="0"/>
              </a:rPr>
              <a:t> Returns the best of </a:t>
            </a:r>
            <a:r>
              <a:rPr lang="en-US" sz="2400" i="1" dirty="0">
                <a:latin typeface="Calibri" pitchFamily="34" charset="0"/>
              </a:rPr>
              <a:t>b </a:t>
            </a:r>
            <a:r>
              <a:rPr lang="en-US" sz="2400" dirty="0">
                <a:latin typeface="Calibri" pitchFamily="34" charset="0"/>
              </a:rPr>
              <a:t>rules currently kept by the beam search</a:t>
            </a:r>
          </a:p>
        </p:txBody>
      </p:sp>
      <p:pic>
        <p:nvPicPr>
          <p:cNvPr id="20" name="Picture 19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 err="1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AQ</a:t>
            </a:r>
            <a:endParaRPr lang="en-US" sz="4800" b="1" dirty="0">
              <a:solidFill>
                <a:schemeClr val="accent5">
                  <a:lumMod val="50000"/>
                </a:schemeClr>
              </a:solidFill>
              <a:latin typeface="Calibri" pitchFamily="34" charset="0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28677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28695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2" name="Donut 11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Donut 12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" name="Donut 13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1219200" y="1066800"/>
            <a:ext cx="76962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13/36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219200" y="1295400"/>
            <a:ext cx="7924800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400" dirty="0">
                <a:latin typeface="Calibri" pitchFamily="34" charset="0"/>
              </a:rPr>
              <a:t> </a:t>
            </a:r>
            <a:r>
              <a:rPr lang="en-AU" sz="2400" dirty="0">
                <a:latin typeface="Calibri" pitchFamily="34" charset="0"/>
              </a:rPr>
              <a:t>Builds a set of rules from the set of examples </a:t>
            </a:r>
          </a:p>
          <a:p>
            <a:r>
              <a:rPr lang="en-AU" sz="2400" dirty="0" smtClean="0">
                <a:latin typeface="Calibri" pitchFamily="34" charset="0"/>
              </a:rPr>
              <a:t>   for </a:t>
            </a:r>
            <a:r>
              <a:rPr lang="en-AU" sz="2400" dirty="0">
                <a:latin typeface="Calibri" pitchFamily="34" charset="0"/>
              </a:rPr>
              <a:t>the collection of classes</a:t>
            </a:r>
            <a:endParaRPr lang="en-US" sz="2400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" pitchFamily="34" charset="0"/>
              </a:rPr>
              <a:t> </a:t>
            </a:r>
            <a:r>
              <a:rPr lang="en-AU" sz="2400" dirty="0">
                <a:latin typeface="Calibri" pitchFamily="34" charset="0"/>
              </a:rPr>
              <a:t>Given positive examples </a:t>
            </a:r>
            <a:r>
              <a:rPr lang="en-AU" sz="2400" i="1" dirty="0">
                <a:latin typeface="Calibri" pitchFamily="34" charset="0"/>
              </a:rPr>
              <a:t>p </a:t>
            </a:r>
            <a:r>
              <a:rPr lang="en-AU" sz="2400" dirty="0">
                <a:latin typeface="Calibri" pitchFamily="34" charset="0"/>
              </a:rPr>
              <a:t>and negative examples</a:t>
            </a:r>
            <a:r>
              <a:rPr lang="en-AU" sz="2400" i="1" dirty="0">
                <a:latin typeface="Calibri" pitchFamily="34" charset="0"/>
              </a:rPr>
              <a:t> n</a:t>
            </a:r>
          </a:p>
          <a:p>
            <a:pPr>
              <a:buFont typeface="Arial" charset="0"/>
              <a:buChar char="•"/>
            </a:pPr>
            <a:r>
              <a:rPr lang="en-AU" sz="2400" i="1" dirty="0">
                <a:latin typeface="Calibri" pitchFamily="34" charset="0"/>
              </a:rPr>
              <a:t> </a:t>
            </a:r>
            <a:r>
              <a:rPr lang="en-US" sz="2400" dirty="0">
                <a:latin typeface="Calibri" pitchFamily="34" charset="0"/>
              </a:rPr>
              <a:t>Randomly select example from </a:t>
            </a:r>
            <a:r>
              <a:rPr lang="en-US" sz="2400" i="1" dirty="0">
                <a:latin typeface="Calibri" pitchFamily="34" charset="0"/>
              </a:rPr>
              <a:t>p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" pitchFamily="34" charset="0"/>
              </a:rPr>
              <a:t> Search for set of  rules that cover description </a:t>
            </a:r>
          </a:p>
          <a:p>
            <a:r>
              <a:rPr lang="en-US" sz="2400" dirty="0" smtClean="0">
                <a:latin typeface="Calibri" pitchFamily="34" charset="0"/>
              </a:rPr>
              <a:t>   of </a:t>
            </a:r>
            <a:r>
              <a:rPr lang="en-US" sz="2400" dirty="0">
                <a:latin typeface="Calibri" pitchFamily="34" charset="0"/>
              </a:rPr>
              <a:t>every element in </a:t>
            </a:r>
            <a:r>
              <a:rPr lang="en-US" sz="2400" i="1" dirty="0">
                <a:latin typeface="Calibri" pitchFamily="34" charset="0"/>
              </a:rPr>
              <a:t>p</a:t>
            </a:r>
            <a:r>
              <a:rPr lang="en-US" sz="2400" dirty="0">
                <a:latin typeface="Calibri" pitchFamily="34" charset="0"/>
              </a:rPr>
              <a:t> set and none in </a:t>
            </a:r>
            <a:r>
              <a:rPr lang="en-US" sz="2400" i="1" dirty="0">
                <a:latin typeface="Calibri" pitchFamily="34" charset="0"/>
              </a:rPr>
              <a:t>n</a:t>
            </a:r>
            <a:r>
              <a:rPr lang="en-US" sz="2400" dirty="0">
                <a:latin typeface="Calibri" pitchFamily="34" charset="0"/>
              </a:rPr>
              <a:t> set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" pitchFamily="34" charset="0"/>
              </a:rPr>
              <a:t> Remove all examples from </a:t>
            </a:r>
            <a:r>
              <a:rPr lang="en-US" sz="2400" i="1" dirty="0">
                <a:latin typeface="Calibri" pitchFamily="34" charset="0"/>
              </a:rPr>
              <a:t>p </a:t>
            </a:r>
            <a:r>
              <a:rPr lang="en-US" sz="2400" dirty="0">
                <a:latin typeface="Calibri" pitchFamily="34" charset="0"/>
              </a:rPr>
              <a:t>that are covered by the rule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" pitchFamily="34" charset="0"/>
              </a:rPr>
              <a:t> Algorithm stops when </a:t>
            </a:r>
            <a:r>
              <a:rPr lang="en-US" sz="2400" i="1" dirty="0">
                <a:latin typeface="Calibri" pitchFamily="34" charset="0"/>
              </a:rPr>
              <a:t>p</a:t>
            </a:r>
            <a:r>
              <a:rPr lang="en-US" sz="2400" dirty="0">
                <a:latin typeface="Calibri" pitchFamily="34" charset="0"/>
              </a:rPr>
              <a:t> is </a:t>
            </a:r>
            <a:r>
              <a:rPr lang="en-US" sz="2400" dirty="0" smtClean="0">
                <a:latin typeface="Calibri" pitchFamily="34" charset="0"/>
              </a:rPr>
              <a:t>empty</a:t>
            </a:r>
          </a:p>
          <a:p>
            <a:endParaRPr lang="en-US" sz="2400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2600" dirty="0">
                <a:latin typeface="Calibri" pitchFamily="34" charset="0"/>
              </a:rPr>
              <a:t> Dependence on specific training examples </a:t>
            </a:r>
            <a:r>
              <a:rPr lang="en-US" sz="2600" dirty="0" smtClean="0">
                <a:latin typeface="Calibri" pitchFamily="34" charset="0"/>
              </a:rPr>
              <a:t>during  </a:t>
            </a:r>
          </a:p>
          <a:p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smtClean="0">
                <a:latin typeface="Calibri" pitchFamily="34" charset="0"/>
              </a:rPr>
              <a:t>  </a:t>
            </a:r>
            <a:r>
              <a:rPr lang="en-US" sz="2600" dirty="0" smtClean="0">
                <a:latin typeface="Calibri" pitchFamily="34" charset="0"/>
              </a:rPr>
              <a:t>search</a:t>
            </a:r>
            <a:r>
              <a:rPr lang="en-US" sz="2600" dirty="0">
                <a:latin typeface="Calibri" pitchFamily="34" charset="0"/>
              </a:rPr>
              <a:t>!</a:t>
            </a:r>
          </a:p>
        </p:txBody>
      </p:sp>
      <p:pic>
        <p:nvPicPr>
          <p:cNvPr id="20" name="Picture 19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Ripper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29701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29719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2" name="Donut 11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Donut 12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" name="Donut 13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1219200" y="1066800"/>
            <a:ext cx="76962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14/36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4"/>
          <p:cNvSpPr/>
          <p:nvPr/>
        </p:nvSpPr>
        <p:spPr>
          <a:xfrm>
            <a:off x="1143000" y="1066800"/>
            <a:ext cx="8001000" cy="5127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latin typeface="+mn-lt"/>
                <a:cs typeface="+mn-cs"/>
              </a:rPr>
              <a:t> Inductive rule learner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latin typeface="+mn-lt"/>
                <a:cs typeface="+mn-cs"/>
              </a:rPr>
              <a:t> Search method to search through the hypothesis</a:t>
            </a:r>
          </a:p>
          <a:p>
            <a:pPr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altLang="zh-TW" sz="2800" dirty="0">
                <a:latin typeface="+mn-lt"/>
                <a:cs typeface="+mn-cs"/>
              </a:rPr>
              <a:t>There are two kinds of loop in Ripper algorithm</a:t>
            </a:r>
          </a:p>
          <a:p>
            <a:pPr marL="800100" lvl="1" indent="-34290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zh-TW" sz="2400" dirty="0">
                <a:latin typeface="+mn-lt"/>
                <a:cs typeface="+mn-cs"/>
              </a:rPr>
              <a:t> Outer loop: adding one rule at a time to the rule </a:t>
            </a:r>
            <a:r>
              <a:rPr lang="en-US" altLang="zh-TW" sz="2400" dirty="0" smtClean="0">
                <a:latin typeface="+mn-lt"/>
                <a:cs typeface="+mn-cs"/>
              </a:rPr>
              <a:t>base</a:t>
            </a:r>
          </a:p>
          <a:p>
            <a:pPr marL="800100" lvl="1" indent="-34290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altLang="zh-TW" sz="2400" dirty="0" smtClean="0">
                <a:latin typeface="+mn-lt"/>
                <a:cs typeface="+mn-cs"/>
              </a:rPr>
              <a:t> Inner </a:t>
            </a:r>
            <a:r>
              <a:rPr lang="en-US" altLang="zh-TW" sz="2400" dirty="0">
                <a:latin typeface="+mn-lt"/>
                <a:cs typeface="+mn-cs"/>
              </a:rPr>
              <a:t>loop: adding one condition at a time </a:t>
            </a:r>
            <a:endParaRPr lang="en-US" altLang="zh-TW" sz="2400" dirty="0" smtClean="0">
              <a:latin typeface="+mn-lt"/>
              <a:cs typeface="+mn-cs"/>
            </a:endParaRPr>
          </a:p>
          <a:p>
            <a:pPr marL="800100" lvl="1" indent="-342900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sz="2400" dirty="0" smtClean="0">
                <a:latin typeface="+mn-lt"/>
                <a:cs typeface="+mn-cs"/>
              </a:rPr>
              <a:t> </a:t>
            </a:r>
            <a:r>
              <a:rPr lang="en-US" altLang="zh-TW" sz="2400" dirty="0" smtClean="0">
                <a:latin typeface="+mn-lt"/>
                <a:cs typeface="+mn-cs"/>
              </a:rPr>
              <a:t>     </a:t>
            </a:r>
            <a:r>
              <a:rPr lang="en-US" altLang="zh-TW" sz="2400" dirty="0" smtClean="0">
                <a:latin typeface="+mn-lt"/>
                <a:cs typeface="+mn-cs"/>
              </a:rPr>
              <a:t>to </a:t>
            </a:r>
            <a:r>
              <a:rPr lang="en-US" altLang="zh-TW" sz="2400" dirty="0">
                <a:latin typeface="+mn-lt"/>
                <a:cs typeface="+mn-cs"/>
              </a:rPr>
              <a:t>the current rule</a:t>
            </a:r>
          </a:p>
          <a:p>
            <a:pPr lvl="2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lang="en-US" altLang="zh-TW" dirty="0">
                <a:latin typeface="+mn-lt"/>
                <a:cs typeface="+mn-cs"/>
              </a:rPr>
              <a:t> Conditions are added to the rule to maximize an information gain </a:t>
            </a:r>
            <a:r>
              <a:rPr lang="en-US" altLang="zh-TW" dirty="0" smtClean="0">
                <a:latin typeface="+mn-lt"/>
                <a:cs typeface="+mn-cs"/>
              </a:rPr>
              <a:t> </a:t>
            </a:r>
          </a:p>
          <a:p>
            <a:pPr lvl="2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TW" dirty="0" smtClean="0">
                <a:latin typeface="+mn-lt"/>
                <a:cs typeface="+mn-cs"/>
              </a:rPr>
              <a:t> </a:t>
            </a:r>
            <a:r>
              <a:rPr lang="en-US" altLang="zh-TW" dirty="0" smtClean="0">
                <a:latin typeface="+mn-lt"/>
                <a:cs typeface="+mn-cs"/>
              </a:rPr>
              <a:t>  </a:t>
            </a:r>
            <a:r>
              <a:rPr lang="en-US" altLang="zh-TW" dirty="0" smtClean="0">
                <a:latin typeface="+mn-lt"/>
                <a:cs typeface="+mn-cs"/>
              </a:rPr>
              <a:t>measure</a:t>
            </a:r>
            <a:endParaRPr lang="en-US" altLang="zh-TW" dirty="0">
              <a:latin typeface="+mn-lt"/>
              <a:cs typeface="+mn-cs"/>
            </a:endParaRPr>
          </a:p>
          <a:p>
            <a:pPr lvl="2" fontAlgn="auto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Calibri" pitchFamily="34" charset="0"/>
              <a:buChar char="–"/>
              <a:defRPr/>
            </a:pPr>
            <a:r>
              <a:rPr lang="en-US" altLang="zh-TW" dirty="0">
                <a:latin typeface="+mn-lt"/>
                <a:cs typeface="+mn-cs"/>
              </a:rPr>
              <a:t> Conditions are added to the rule until it covers no negative example</a:t>
            </a:r>
            <a:r>
              <a:rPr lang="en-US" dirty="0">
                <a:latin typeface="+mn-lt"/>
                <a:cs typeface="+mn-cs"/>
              </a:rPr>
              <a:t> </a:t>
            </a:r>
            <a:endParaRPr lang="en-US" sz="28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latin typeface="+mn-lt"/>
                <a:cs typeface="+mn-cs"/>
              </a:rPr>
              <a:t> </a:t>
            </a:r>
            <a:r>
              <a:rPr lang="en-US" sz="2800" dirty="0" smtClean="0">
                <a:latin typeface="+mn-lt"/>
                <a:cs typeface="+mn-cs"/>
              </a:rPr>
              <a:t>Uses </a:t>
            </a:r>
            <a:r>
              <a:rPr lang="en-US" sz="2800" dirty="0">
                <a:latin typeface="+mn-lt"/>
                <a:cs typeface="+mn-cs"/>
              </a:rPr>
              <a:t>FOIL gain (</a:t>
            </a:r>
            <a:r>
              <a:rPr lang="en-US" sz="2800" i="1" dirty="0">
                <a:latin typeface="+mn-lt"/>
                <a:cs typeface="+mn-cs"/>
              </a:rPr>
              <a:t>First Order Inductive Learner</a:t>
            </a:r>
            <a:r>
              <a:rPr lang="en-US" sz="2800" dirty="0">
                <a:latin typeface="+mn-lt"/>
                <a:cs typeface="+mn-cs"/>
              </a:rPr>
              <a:t>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000" dirty="0">
                <a:latin typeface="+mn-lt"/>
                <a:cs typeface="+mn-cs"/>
              </a:rPr>
              <a:t> Disadvantage: conditions selected based only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dirty="0" smtClean="0">
                <a:latin typeface="+mn-lt"/>
                <a:cs typeface="+mn-cs"/>
              </a:rPr>
              <a:t>   on </a:t>
            </a:r>
            <a:r>
              <a:rPr lang="en-US" sz="3000" dirty="0">
                <a:latin typeface="+mn-lt"/>
                <a:cs typeface="+mn-cs"/>
              </a:rPr>
              <a:t>the values of the statistical measure!</a:t>
            </a:r>
          </a:p>
        </p:txBody>
      </p:sp>
      <p:pic>
        <p:nvPicPr>
          <p:cNvPr id="20" name="Picture 19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30724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30743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9" name="Donut 18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Donut 19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Donut 17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15/36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2" name="Picture 21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Ant-Miner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219200" y="1371600"/>
            <a:ext cx="7696200" cy="4495800"/>
          </a:xfrm>
        </p:spPr>
        <p:txBody>
          <a:bodyPr/>
          <a:lstStyle/>
          <a:p>
            <a:r>
              <a:rPr lang="en-US" sz="3600" smtClean="0"/>
              <a:t>Algorithm consists of several steps</a:t>
            </a:r>
          </a:p>
          <a:p>
            <a:pPr lvl="1"/>
            <a:r>
              <a:rPr lang="en-US" smtClean="0"/>
              <a:t>Rule construction</a:t>
            </a:r>
          </a:p>
          <a:p>
            <a:pPr lvl="1"/>
            <a:r>
              <a:rPr lang="en-US" smtClean="0"/>
              <a:t>Rule pruning</a:t>
            </a:r>
          </a:p>
          <a:p>
            <a:pPr lvl="1"/>
            <a:r>
              <a:rPr lang="en-US" smtClean="0"/>
              <a:t>Pheromone updating</a:t>
            </a:r>
          </a:p>
          <a:p>
            <a:pPr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31748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31767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9" name="Donut 18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Donut 19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Donut 17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16/36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2" name="Picture 21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Rule Construction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219200" y="1371600"/>
            <a:ext cx="7696200" cy="4495800"/>
          </a:xfrm>
        </p:spPr>
        <p:txBody>
          <a:bodyPr/>
          <a:lstStyle/>
          <a:p>
            <a:r>
              <a:rPr lang="en-US" dirty="0" smtClean="0"/>
              <a:t>Ant starts with empty rule</a:t>
            </a:r>
          </a:p>
          <a:p>
            <a:r>
              <a:rPr lang="en-US" dirty="0" smtClean="0"/>
              <a:t>Ant adds one term at a time to rule</a:t>
            </a:r>
          </a:p>
          <a:p>
            <a:r>
              <a:rPr lang="en-US" dirty="0" smtClean="0"/>
              <a:t>Choice depends on two factors:</a:t>
            </a:r>
          </a:p>
          <a:p>
            <a:pPr lvl="1"/>
            <a:r>
              <a:rPr lang="en-US" dirty="0" smtClean="0"/>
              <a:t>Heuristic function (problem dependent)</a:t>
            </a:r>
          </a:p>
          <a:p>
            <a:pPr lvl="1">
              <a:buFont typeface="Arial" charset="0"/>
              <a:buNone/>
            </a:pPr>
            <a:r>
              <a:rPr lang="en-US" dirty="0" smtClean="0"/>
              <a:t>				</a:t>
            </a:r>
            <a:r>
              <a:rPr lang="el-GR" i="1" dirty="0" smtClean="0"/>
              <a:t>η</a:t>
            </a:r>
            <a:endParaRPr lang="en-US" i="1" dirty="0" smtClean="0"/>
          </a:p>
          <a:p>
            <a:pPr lvl="1"/>
            <a:r>
              <a:rPr lang="en-US" dirty="0" smtClean="0"/>
              <a:t>Pheromone associated with term</a:t>
            </a:r>
            <a:br>
              <a:rPr lang="en-US" dirty="0" smtClean="0"/>
            </a:br>
            <a:r>
              <a:rPr lang="en-US" dirty="0" smtClean="0"/>
              <a:t>			</a:t>
            </a:r>
            <a:r>
              <a:rPr lang="el-GR" i="1" dirty="0" smtClean="0"/>
              <a:t>τ</a:t>
            </a:r>
            <a:endParaRPr lang="en-US" i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32772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32791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9" name="Donut 18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Donut 19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Donut 17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17/36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2" name="Picture 21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Rule Pruning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219200" y="1371600"/>
            <a:ext cx="7696200" cy="4495800"/>
          </a:xfrm>
        </p:spPr>
        <p:txBody>
          <a:bodyPr/>
          <a:lstStyle/>
          <a:p>
            <a:r>
              <a:rPr lang="en-US" smtClean="0"/>
              <a:t>Some irrelevant terms may be added during previous phase</a:t>
            </a:r>
          </a:p>
          <a:p>
            <a:r>
              <a:rPr lang="en-US" smtClean="0"/>
              <a:t>Imperfect heuristic function</a:t>
            </a:r>
          </a:p>
          <a:p>
            <a:pPr lvl="1"/>
            <a:r>
              <a:rPr lang="en-US" smtClean="0"/>
              <a:t>Ignores attribute interactions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33796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33815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9" name="Donut 18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Donut 19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Donut 17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18/36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2" name="Picture 21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Pheromone Updating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219200" y="1371600"/>
            <a:ext cx="7696200" cy="4495800"/>
          </a:xfrm>
        </p:spPr>
        <p:txBody>
          <a:bodyPr/>
          <a:lstStyle/>
          <a:p>
            <a:r>
              <a:rPr lang="en-US" smtClean="0"/>
              <a:t>Increase pheromone in trail followed by current ant</a:t>
            </a:r>
          </a:p>
          <a:p>
            <a:pPr lvl="1"/>
            <a:r>
              <a:rPr lang="en-US" smtClean="0"/>
              <a:t>According to quality of found rule</a:t>
            </a:r>
          </a:p>
          <a:p>
            <a:r>
              <a:rPr lang="en-US" smtClean="0"/>
              <a:t>Decrease pheromone in other trails</a:t>
            </a:r>
          </a:p>
          <a:p>
            <a:pPr lvl="1"/>
            <a:r>
              <a:rPr lang="en-US" smtClean="0"/>
              <a:t>Simulate pheromone evaporation</a:t>
            </a:r>
          </a:p>
          <a:p>
            <a:r>
              <a:rPr lang="en-US" smtClean="0"/>
              <a:t>New ant starts with rule construction</a:t>
            </a:r>
          </a:p>
          <a:p>
            <a:pPr lvl="1"/>
            <a:r>
              <a:rPr lang="en-US" smtClean="0"/>
              <a:t>Uses new pheromone data!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34820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34839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9" name="Donut 18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Donut 19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Donut 17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19/36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2" name="Picture 21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Stopping Criteria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219200" y="1371600"/>
            <a:ext cx="7696200" cy="4495800"/>
          </a:xfrm>
        </p:spPr>
        <p:txBody>
          <a:bodyPr/>
          <a:lstStyle/>
          <a:p>
            <a:r>
              <a:rPr lang="en-US" dirty="0" smtClean="0"/>
              <a:t>Num. of rules &gt;= Num. of ants</a:t>
            </a:r>
          </a:p>
          <a:p>
            <a:r>
              <a:rPr lang="en-US" dirty="0" smtClean="0"/>
              <a:t>Convergence is met</a:t>
            </a:r>
          </a:p>
          <a:p>
            <a:pPr lvl="1"/>
            <a:r>
              <a:rPr lang="en-US" dirty="0" smtClean="0"/>
              <a:t>Last </a:t>
            </a:r>
            <a:r>
              <a:rPr lang="en-US" i="1" dirty="0" smtClean="0"/>
              <a:t>k</a:t>
            </a:r>
            <a:r>
              <a:rPr lang="en-US" dirty="0" smtClean="0"/>
              <a:t> ants found exactly the same rule,</a:t>
            </a:r>
            <a:br>
              <a:rPr lang="en-US" dirty="0" smtClean="0"/>
            </a:br>
            <a:r>
              <a:rPr lang="en-US" i="1" dirty="0" smtClean="0"/>
              <a:t>k = No_rules_converg</a:t>
            </a:r>
          </a:p>
          <a:p>
            <a:endParaRPr lang="en-US" i="1" dirty="0" smtClean="0"/>
          </a:p>
          <a:p>
            <a:r>
              <a:rPr lang="en-US" dirty="0" smtClean="0"/>
              <a:t>List of discovered rules is updated</a:t>
            </a:r>
          </a:p>
          <a:p>
            <a:r>
              <a:rPr lang="en-US" dirty="0" smtClean="0"/>
              <a:t>Pheromones reset for all trails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Outline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6389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16408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2" name="Donut 11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Donut 12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" name="Donut 13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143000" y="1143000"/>
            <a:ext cx="746760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AutoNum type="arabicPeriod"/>
            </a:pPr>
            <a:r>
              <a:rPr lang="en-US" sz="3200">
                <a:latin typeface="Calibri" pitchFamily="34" charset="0"/>
              </a:rPr>
              <a:t> Introduction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3200">
                <a:latin typeface="Calibri" pitchFamily="34" charset="0"/>
              </a:rPr>
              <a:t> Problem Statement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3200">
                <a:latin typeface="Calibri" pitchFamily="34" charset="0"/>
              </a:rPr>
              <a:t> Real Ant Colonies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3200">
                <a:latin typeface="Calibri" pitchFamily="34" charset="0"/>
              </a:rPr>
              <a:t> Ant Colony Optimization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3200">
                <a:latin typeface="Calibri" pitchFamily="34" charset="0"/>
              </a:rPr>
              <a:t> Existing Solutions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3200">
                <a:latin typeface="Calibri" pitchFamily="34" charset="0"/>
              </a:rPr>
              <a:t> Ant-Miner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3200">
                <a:latin typeface="Calibri" pitchFamily="34" charset="0"/>
              </a:rPr>
              <a:t> Example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3200">
                <a:latin typeface="Calibri" pitchFamily="34" charset="0"/>
              </a:rPr>
              <a:t> Proof of Concept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3200">
                <a:latin typeface="Calibri" pitchFamily="34" charset="0"/>
              </a:rPr>
              <a:t> Trends and Variations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3200">
                <a:latin typeface="Calibri" pitchFamily="34" charset="0"/>
              </a:rPr>
              <a:t> Future work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1295400" y="1066800"/>
            <a:ext cx="76200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ants_31b_400px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7288" y="2362200"/>
            <a:ext cx="2754312" cy="3571875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pic>
        <p:nvPicPr>
          <p:cNvPr id="23" name="Picture 22" descr="ant.bmp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2/36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35844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35863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9" name="Donut 18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Donut 19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Donut 17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pic>
        <p:nvPicPr>
          <p:cNvPr id="22" name="Picture 21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Algorithm Pseudocode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295400" y="1143000"/>
            <a:ext cx="7696200" cy="48768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TrainingSet = {all training cases};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DiscoveredRuleList = [ ];  /* rule list is initialized with an empty list */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WHILE (TrainingSet &gt; Max_uncovered_cases)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    t = 1;  /* ant index */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    j = 1;  /* convergence test index */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    Initialize all trails with the same amount of pheromone;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  REPEAT</a:t>
            </a:r>
            <a:endParaRPr lang="en-US" sz="1100" dirty="0" smtClean="0">
              <a:latin typeface="Consolas" pitchFamily="49" charset="0"/>
            </a:endParaRP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    Ant</a:t>
            </a:r>
            <a:r>
              <a:rPr lang="en-US" sz="1100" baseline="-25000" dirty="0" smtClean="0">
                <a:latin typeface="Consolas" pitchFamily="49" charset="0"/>
              </a:rPr>
              <a:t>t</a:t>
            </a:r>
            <a:r>
              <a:rPr lang="en-US" sz="1100" dirty="0" smtClean="0">
                <a:latin typeface="Consolas" pitchFamily="49" charset="0"/>
              </a:rPr>
              <a:t> </a:t>
            </a:r>
            <a:r>
              <a:rPr lang="en-US" sz="1100" dirty="0" smtClean="0">
                <a:latin typeface="Consolas" pitchFamily="49" charset="0"/>
              </a:rPr>
              <a:t>starts with an empty rule and incrementally constructs a classification rule Rt by adding </a:t>
            </a:r>
            <a:r>
              <a:rPr lang="en-US" sz="1100" dirty="0" smtClean="0">
                <a:latin typeface="Consolas" pitchFamily="49" charset="0"/>
              </a:rPr>
              <a:t>   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 </a:t>
            </a:r>
            <a:r>
              <a:rPr lang="en-US" sz="1100" dirty="0" smtClean="0">
                <a:latin typeface="Consolas" pitchFamily="49" charset="0"/>
              </a:rPr>
              <a:t>      </a:t>
            </a:r>
            <a:r>
              <a:rPr lang="en-US" sz="1100" dirty="0" smtClean="0">
                <a:latin typeface="Consolas" pitchFamily="49" charset="0"/>
              </a:rPr>
              <a:t>one </a:t>
            </a:r>
            <a:r>
              <a:rPr lang="en-US" sz="1100" dirty="0" smtClean="0">
                <a:latin typeface="Consolas" pitchFamily="49" charset="0"/>
              </a:rPr>
              <a:t>term at a time to the current rule;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    Prune </a:t>
            </a:r>
            <a:r>
              <a:rPr lang="en-US" sz="1100" dirty="0" smtClean="0">
                <a:latin typeface="Consolas" pitchFamily="49" charset="0"/>
              </a:rPr>
              <a:t>rule R</a:t>
            </a:r>
            <a:r>
              <a:rPr lang="en-US" sz="1100" baseline="-25000" dirty="0" smtClean="0">
                <a:latin typeface="Consolas" pitchFamily="49" charset="0"/>
              </a:rPr>
              <a:t>t</a:t>
            </a:r>
            <a:r>
              <a:rPr lang="en-US" sz="1100" dirty="0" smtClean="0">
                <a:latin typeface="Consolas" pitchFamily="49" charset="0"/>
              </a:rPr>
              <a:t>;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    Update </a:t>
            </a:r>
            <a:r>
              <a:rPr lang="en-US" sz="1100" dirty="0" smtClean="0">
                <a:latin typeface="Consolas" pitchFamily="49" charset="0"/>
              </a:rPr>
              <a:t>the pheromone of all trails by increasing pheromone in the trail followed by Ant</a:t>
            </a:r>
            <a:r>
              <a:rPr lang="en-US" sz="1100" baseline="-25000" dirty="0" smtClean="0">
                <a:latin typeface="Consolas" pitchFamily="49" charset="0"/>
              </a:rPr>
              <a:t>t</a:t>
            </a:r>
            <a:r>
              <a:rPr lang="en-US" sz="1100" dirty="0" smtClean="0">
                <a:latin typeface="Consolas" pitchFamily="49" charset="0"/>
              </a:rPr>
              <a:t> </a:t>
            </a:r>
            <a:r>
              <a:rPr lang="en-US" sz="1100" dirty="0" smtClean="0">
                <a:latin typeface="Consolas" pitchFamily="49" charset="0"/>
              </a:rPr>
              <a:t>   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 </a:t>
            </a:r>
            <a:r>
              <a:rPr lang="en-US" sz="1100" dirty="0" smtClean="0">
                <a:latin typeface="Consolas" pitchFamily="49" charset="0"/>
              </a:rPr>
              <a:t>      </a:t>
            </a:r>
            <a:r>
              <a:rPr lang="en-US" sz="1100" dirty="0" smtClean="0">
                <a:latin typeface="Consolas" pitchFamily="49" charset="0"/>
              </a:rPr>
              <a:t>(</a:t>
            </a:r>
            <a:r>
              <a:rPr lang="en-US" sz="1100" dirty="0" smtClean="0">
                <a:latin typeface="Consolas" pitchFamily="49" charset="0"/>
              </a:rPr>
              <a:t>proportional to the quality of R</a:t>
            </a:r>
            <a:r>
              <a:rPr lang="en-US" sz="1100" baseline="-25000" dirty="0" smtClean="0">
                <a:latin typeface="Consolas" pitchFamily="49" charset="0"/>
              </a:rPr>
              <a:t>t</a:t>
            </a:r>
            <a:r>
              <a:rPr lang="en-US" sz="1100" dirty="0" smtClean="0">
                <a:latin typeface="Consolas" pitchFamily="49" charset="0"/>
              </a:rPr>
              <a:t>)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     </a:t>
            </a:r>
            <a:r>
              <a:rPr lang="en-US" sz="1100" dirty="0" smtClean="0">
                <a:latin typeface="Consolas" pitchFamily="49" charset="0"/>
              </a:rPr>
              <a:t>  and </a:t>
            </a:r>
            <a:r>
              <a:rPr lang="en-US" sz="1100" dirty="0" smtClean="0">
                <a:latin typeface="Consolas" pitchFamily="49" charset="0"/>
              </a:rPr>
              <a:t>decreasing pheromone in the other trails </a:t>
            </a:r>
            <a:endParaRPr lang="en-US" sz="1100" dirty="0" smtClean="0">
              <a:latin typeface="Consolas" pitchFamily="49" charset="0"/>
            </a:endParaRP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	</a:t>
            </a:r>
            <a:r>
              <a:rPr lang="en-US" sz="1100" dirty="0" smtClean="0">
                <a:latin typeface="Consolas" pitchFamily="49" charset="0"/>
              </a:rPr>
              <a:t>  </a:t>
            </a:r>
            <a:r>
              <a:rPr lang="en-US" sz="1100" dirty="0" smtClean="0">
                <a:latin typeface="Consolas" pitchFamily="49" charset="0"/>
              </a:rPr>
              <a:t>(</a:t>
            </a:r>
            <a:r>
              <a:rPr lang="en-US" sz="1100" dirty="0" smtClean="0">
                <a:latin typeface="Consolas" pitchFamily="49" charset="0"/>
              </a:rPr>
              <a:t>simulating pheromone evaporation);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     IF </a:t>
            </a:r>
            <a:r>
              <a:rPr lang="en-US" sz="1100" dirty="0" smtClean="0">
                <a:latin typeface="Consolas" pitchFamily="49" charset="0"/>
              </a:rPr>
              <a:t>(R</a:t>
            </a:r>
            <a:r>
              <a:rPr lang="en-US" sz="1100" baseline="-25000" dirty="0" smtClean="0">
                <a:latin typeface="Consolas" pitchFamily="49" charset="0"/>
              </a:rPr>
              <a:t>t</a:t>
            </a:r>
            <a:r>
              <a:rPr lang="en-US" sz="1100" dirty="0" smtClean="0">
                <a:latin typeface="Consolas" pitchFamily="49" charset="0"/>
              </a:rPr>
              <a:t> is equal to R</a:t>
            </a:r>
            <a:r>
              <a:rPr lang="en-US" sz="1100" baseline="-25000" dirty="0" smtClean="0">
                <a:latin typeface="Consolas" pitchFamily="49" charset="0"/>
              </a:rPr>
              <a:t>t-1</a:t>
            </a:r>
            <a:r>
              <a:rPr lang="en-US" sz="1100" dirty="0" smtClean="0">
                <a:latin typeface="Consolas" pitchFamily="49" charset="0"/>
              </a:rPr>
              <a:t>) /* update convergence test */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       THEN </a:t>
            </a:r>
            <a:r>
              <a:rPr lang="en-US" sz="1100" dirty="0" smtClean="0">
                <a:latin typeface="Consolas" pitchFamily="49" charset="0"/>
              </a:rPr>
              <a:t>j = j + 1;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       ELSE </a:t>
            </a:r>
            <a:r>
              <a:rPr lang="en-US" sz="1100" dirty="0" smtClean="0">
                <a:latin typeface="Consolas" pitchFamily="49" charset="0"/>
              </a:rPr>
              <a:t>j = 1;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     END </a:t>
            </a:r>
            <a:r>
              <a:rPr lang="en-US" sz="1100" dirty="0" smtClean="0">
                <a:latin typeface="Consolas" pitchFamily="49" charset="0"/>
              </a:rPr>
              <a:t>IF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     t </a:t>
            </a:r>
            <a:r>
              <a:rPr lang="en-US" sz="1100" dirty="0" smtClean="0">
                <a:latin typeface="Consolas" pitchFamily="49" charset="0"/>
              </a:rPr>
              <a:t>= t + 1;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  UNTIL </a:t>
            </a:r>
            <a:r>
              <a:rPr lang="en-US" sz="1100" dirty="0" smtClean="0">
                <a:latin typeface="Consolas" pitchFamily="49" charset="0"/>
              </a:rPr>
              <a:t>(i ≥ No_of_ants) OR (j ≥ No_rules_converg)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  Choose </a:t>
            </a:r>
            <a:r>
              <a:rPr lang="en-US" sz="1100" dirty="0" smtClean="0">
                <a:latin typeface="Consolas" pitchFamily="49" charset="0"/>
              </a:rPr>
              <a:t>the best rule R</a:t>
            </a:r>
            <a:r>
              <a:rPr lang="en-US" sz="1100" baseline="-25000" dirty="0" smtClean="0">
                <a:latin typeface="Consolas" pitchFamily="49" charset="0"/>
              </a:rPr>
              <a:t>best</a:t>
            </a:r>
            <a:r>
              <a:rPr lang="en-US" sz="1100" dirty="0" smtClean="0">
                <a:latin typeface="Consolas" pitchFamily="49" charset="0"/>
              </a:rPr>
              <a:t> among all rules R</a:t>
            </a:r>
            <a:r>
              <a:rPr lang="en-US" sz="1100" baseline="-25000" dirty="0" smtClean="0">
                <a:latin typeface="Consolas" pitchFamily="49" charset="0"/>
              </a:rPr>
              <a:t>t</a:t>
            </a:r>
            <a:r>
              <a:rPr lang="en-US" sz="1100" dirty="0" smtClean="0">
                <a:latin typeface="Consolas" pitchFamily="49" charset="0"/>
              </a:rPr>
              <a:t> constructed by all the ants;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  Add </a:t>
            </a:r>
            <a:r>
              <a:rPr lang="en-US" sz="1100" dirty="0" smtClean="0">
                <a:latin typeface="Consolas" pitchFamily="49" charset="0"/>
              </a:rPr>
              <a:t>rule R</a:t>
            </a:r>
            <a:r>
              <a:rPr lang="en-US" sz="1100" baseline="-25000" dirty="0" smtClean="0">
                <a:latin typeface="Consolas" pitchFamily="49" charset="0"/>
              </a:rPr>
              <a:t>best</a:t>
            </a:r>
            <a:r>
              <a:rPr lang="en-US" sz="1100" dirty="0" smtClean="0">
                <a:latin typeface="Consolas" pitchFamily="49" charset="0"/>
              </a:rPr>
              <a:t> to DiscoveredRuleList;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  TrainingSet </a:t>
            </a:r>
            <a:r>
              <a:rPr lang="en-US" sz="1100" dirty="0" smtClean="0">
                <a:latin typeface="Consolas" pitchFamily="49" charset="0"/>
              </a:rPr>
              <a:t>= TrainingSet - {set of cases correctly covered by R</a:t>
            </a:r>
            <a:r>
              <a:rPr lang="en-US" sz="1100" baseline="-25000" dirty="0" smtClean="0">
                <a:latin typeface="Consolas" pitchFamily="49" charset="0"/>
              </a:rPr>
              <a:t>best</a:t>
            </a:r>
            <a:r>
              <a:rPr lang="en-US" sz="1100" dirty="0" smtClean="0">
                <a:latin typeface="Consolas" pitchFamily="49" charset="0"/>
              </a:rPr>
              <a:t>};</a:t>
            </a:r>
          </a:p>
          <a:p>
            <a:pPr>
              <a:buFont typeface="Arial" charset="0"/>
              <a:buNone/>
            </a:pPr>
            <a:r>
              <a:rPr lang="en-US" sz="1100" dirty="0" smtClean="0">
                <a:latin typeface="Consolas" pitchFamily="49" charset="0"/>
              </a:rPr>
              <a:t>END WHILE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20/36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4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4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4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4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4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4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36868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36890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9" name="Donut 18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Donut 19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Donut 17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21/36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2" name="Picture 21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How Terms Are Chosen?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219200" y="1371600"/>
            <a:ext cx="7696200" cy="44958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Heuristic function </a:t>
            </a:r>
            <a:r>
              <a:rPr lang="el-GR" i="1" dirty="0" smtClean="0"/>
              <a:t>η</a:t>
            </a:r>
            <a:r>
              <a:rPr lang="en-US" i="1" baseline="-25000" dirty="0" smtClean="0"/>
              <a:t>ij</a:t>
            </a:r>
            <a:r>
              <a:rPr lang="en-US" dirty="0" smtClean="0"/>
              <a:t> and pheromone amount </a:t>
            </a:r>
            <a:r>
              <a:rPr lang="en-US" i="1" dirty="0" smtClean="0"/>
              <a:t>τ</a:t>
            </a:r>
            <a:r>
              <a:rPr lang="en-US" i="1" baseline="-25000" dirty="0" smtClean="0"/>
              <a:t>ij</a:t>
            </a:r>
            <a:r>
              <a:rPr lang="en-US" i="1" dirty="0" smtClean="0"/>
              <a:t>(t)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Probability function: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i="1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i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Heuristic function acts similar as proximity function in TSP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Limitations!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3688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688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16" name="Picture 15" descr="f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2819400"/>
            <a:ext cx="2790825" cy="1371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37892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37915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9" name="Donut 18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Donut 19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Donut 17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22/36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2" name="Picture 21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Heuristic Function </a:t>
            </a:r>
            <a:r>
              <a:rPr lang="el-GR" sz="4800" i="1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η</a:t>
            </a:r>
            <a:r>
              <a:rPr lang="en-US" sz="4800" i="1" baseline="-25000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ij</a:t>
            </a:r>
            <a:r>
              <a:rPr lang="en-US" sz="4800" dirty="0">
                <a:latin typeface="+mn-lt"/>
                <a:cs typeface="+mn-cs"/>
              </a:rPr>
              <a:t> </a:t>
            </a:r>
            <a:endParaRPr lang="en-US" sz="4800" b="1" dirty="0">
              <a:solidFill>
                <a:schemeClr val="accent5">
                  <a:lumMod val="50000"/>
                </a:schemeClr>
              </a:solidFill>
              <a:latin typeface="Calibri" pitchFamily="34" charset="0"/>
              <a:cs typeface="+mn-cs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219200" y="1371600"/>
            <a:ext cx="7696200" cy="4495800"/>
          </a:xfrm>
        </p:spPr>
        <p:txBody>
          <a:bodyPr/>
          <a:lstStyle/>
          <a:p>
            <a:r>
              <a:rPr lang="en-US" smtClean="0"/>
              <a:t>Based on information theory</a:t>
            </a:r>
          </a:p>
          <a:p>
            <a:pPr lvl="1"/>
            <a:r>
              <a:rPr lang="en-US" sz="2000" smtClean="0"/>
              <a:t>In information theory, </a:t>
            </a:r>
            <a:r>
              <a:rPr lang="en-US" sz="2000" b="1" smtClean="0"/>
              <a:t>entropy</a:t>
            </a:r>
            <a:r>
              <a:rPr lang="en-US" sz="2000" smtClean="0"/>
              <a:t> is a measure of the uncertainty associated with a random variable – “</a:t>
            </a:r>
            <a:r>
              <a:rPr lang="en-US" sz="2000" b="1" smtClean="0"/>
              <a:t>amount of information</a:t>
            </a:r>
            <a:r>
              <a:rPr lang="en-US" sz="2000" smtClean="0"/>
              <a:t>”</a:t>
            </a:r>
            <a:endParaRPr lang="en-US" sz="2000" i="1" smtClean="0"/>
          </a:p>
          <a:p>
            <a:r>
              <a:rPr lang="en-US" smtClean="0"/>
              <a:t>Entropy for each term</a:t>
            </a:r>
            <a:r>
              <a:rPr lang="en-US" baseline="-25000" smtClean="0"/>
              <a:t>ij</a:t>
            </a:r>
            <a:r>
              <a:rPr lang="en-US" smtClean="0"/>
              <a:t> is calculated as:</a:t>
            </a:r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Final heuristic function defined as:</a:t>
            </a:r>
          </a:p>
          <a:p>
            <a:pPr lvl="1"/>
            <a:endParaRPr lang="en-US" smtClean="0"/>
          </a:p>
        </p:txBody>
      </p:sp>
      <p:sp>
        <p:nvSpPr>
          <p:cNvPr id="3791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79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17" name="Picture 16" descr="f2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3200400"/>
            <a:ext cx="54006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7" descr="f3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38400" y="4953000"/>
            <a:ext cx="37433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38916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38938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9" name="Donut 18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Donut 19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Donut 17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23/36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2" name="Picture 21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Heuristic Function </a:t>
            </a:r>
            <a:r>
              <a:rPr lang="el-GR" sz="4800" i="1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η</a:t>
            </a:r>
            <a:r>
              <a:rPr lang="en-US" sz="4800" i="1" baseline="-25000" dirty="0" err="1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ij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 </a:t>
            </a:r>
            <a:endParaRPr lang="en-US" sz="4800" b="1" dirty="0">
              <a:solidFill>
                <a:schemeClr val="accent5">
                  <a:lumMod val="50000"/>
                </a:schemeClr>
              </a:solidFill>
              <a:latin typeface="Calibri" pitchFamily="34" charset="0"/>
              <a:cs typeface="+mn-cs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9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8935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600200" y="1371600"/>
            <a:ext cx="6975475" cy="3048000"/>
          </a:xfrm>
        </p:spPr>
      </p:pic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600200" y="4724400"/>
            <a:ext cx="628808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P(play|outlook=sunny) = 2/14 = 0.143</a:t>
            </a:r>
          </a:p>
          <a:p>
            <a:r>
              <a:rPr lang="en-US">
                <a:latin typeface="Calibri" pitchFamily="34" charset="0"/>
              </a:rPr>
              <a:t>P(don’t play|outlook=sunny) = 3/14 = 0.214</a:t>
            </a:r>
          </a:p>
          <a:p>
            <a:r>
              <a:rPr lang="en-US">
                <a:latin typeface="Calibri" pitchFamily="34" charset="0"/>
              </a:rPr>
              <a:t>H(W,outlook=sunny)=-0.143*log(0.143)-0.214*log(0.214) = 0.877</a:t>
            </a:r>
          </a:p>
          <a:p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sunny</a:t>
            </a:r>
            <a:r>
              <a:rPr lang="en-US">
                <a:latin typeface="Calibri" pitchFamily="34" charset="0"/>
              </a:rPr>
              <a:t> =logk-H(W,outlook=sunny) = 1-0.877 = </a:t>
            </a:r>
            <a:r>
              <a:rPr lang="en-US" b="1">
                <a:latin typeface="Calibri" pitchFamily="34" charset="0"/>
              </a:rPr>
              <a:t>0.123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39940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39962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9" name="Donut 18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Donut 19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Donut 17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24/36</a:t>
                      </a: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2" name="Picture 21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Heuristic Function </a:t>
            </a:r>
            <a:r>
              <a:rPr lang="el-GR" sz="4800" i="1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η</a:t>
            </a:r>
            <a:r>
              <a:rPr lang="en-US" sz="4800" i="1" baseline="-25000" dirty="0" err="1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ij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+mn-lt"/>
                <a:cs typeface="+mn-cs"/>
              </a:rPr>
              <a:t> </a:t>
            </a:r>
            <a:endParaRPr lang="en-US" sz="4800" b="1" dirty="0">
              <a:solidFill>
                <a:schemeClr val="accent5">
                  <a:lumMod val="50000"/>
                </a:schemeClr>
              </a:solidFill>
              <a:latin typeface="Calibri" pitchFamily="34" charset="0"/>
              <a:cs typeface="+mn-cs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995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1600200" y="4724400"/>
            <a:ext cx="52387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P(play|outlook=overcast) = 4/14 = 0.286</a:t>
            </a:r>
          </a:p>
          <a:p>
            <a:r>
              <a:rPr lang="en-US">
                <a:latin typeface="Calibri" pitchFamily="34" charset="0"/>
              </a:rPr>
              <a:t>P(don’t play|outlook=overcast) = 0/14 = 0</a:t>
            </a:r>
          </a:p>
          <a:p>
            <a:r>
              <a:rPr lang="en-US">
                <a:latin typeface="Calibri" pitchFamily="34" charset="0"/>
              </a:rPr>
              <a:t>H(W,outlook=overcast)=-0.286*log(0.286) = 0.516</a:t>
            </a:r>
          </a:p>
          <a:p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overcast</a:t>
            </a:r>
            <a:r>
              <a:rPr lang="en-US">
                <a:latin typeface="Calibri" pitchFamily="34" charset="0"/>
              </a:rPr>
              <a:t> =logk-H(W,outlook=overcast) = 1-0.516 = </a:t>
            </a:r>
            <a:r>
              <a:rPr lang="en-US" b="1">
                <a:latin typeface="Calibri" pitchFamily="34" charset="0"/>
              </a:rPr>
              <a:t>0.484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524000" y="1371600"/>
            <a:ext cx="7315200" cy="32305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40964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40986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9" name="Donut 18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Donut 19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Donut 17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25/36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2" name="Picture 21" descr="ant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Rule Pruning</a:t>
            </a:r>
            <a:r>
              <a:rPr lang="en-US" sz="4800" dirty="0">
                <a:latin typeface="+mn-lt"/>
                <a:cs typeface="+mn-cs"/>
              </a:rPr>
              <a:t> </a:t>
            </a:r>
            <a:endParaRPr lang="en-US" sz="4800" b="1" dirty="0">
              <a:solidFill>
                <a:schemeClr val="accent5">
                  <a:lumMod val="50000"/>
                </a:schemeClr>
              </a:solidFill>
              <a:latin typeface="Calibri" pitchFamily="34" charset="0"/>
              <a:cs typeface="+mn-cs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219200" y="1371600"/>
            <a:ext cx="7696200" cy="44958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Remove irrelevant, unduly included terms in rule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Thus, improving simplicity of rule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Iteratively remove one-term-at-a-time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Test new rule against </a:t>
            </a:r>
            <a:r>
              <a:rPr lang="en-US" b="1" dirty="0" smtClean="0"/>
              <a:t>rule-quality function: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Process repeated until further removals no more improve quality of the rule</a:t>
            </a:r>
          </a:p>
        </p:txBody>
      </p:sp>
      <p:sp>
        <p:nvSpPr>
          <p:cNvPr id="4098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098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16" name="Picture 15" descr="f4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3810000"/>
            <a:ext cx="260985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43012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43034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9" name="Donut 18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Donut 19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Donut 17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pic>
        <p:nvPicPr>
          <p:cNvPr id="22" name="Picture 21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Pheromone Updating</a:t>
            </a:r>
            <a:r>
              <a:rPr lang="en-US" sz="4800" dirty="0">
                <a:latin typeface="+mn-lt"/>
                <a:cs typeface="+mn-cs"/>
              </a:rPr>
              <a:t> </a:t>
            </a:r>
            <a:endParaRPr lang="en-US" sz="4800" b="1" dirty="0">
              <a:solidFill>
                <a:schemeClr val="accent5">
                  <a:lumMod val="50000"/>
                </a:schemeClr>
              </a:solidFill>
              <a:latin typeface="Calibri" pitchFamily="34" charset="0"/>
              <a:cs typeface="+mn-cs"/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219200" y="1371600"/>
            <a:ext cx="7696200" cy="4495800"/>
          </a:xfrm>
        </p:spPr>
        <p:txBody>
          <a:bodyPr/>
          <a:lstStyle/>
          <a:p>
            <a:r>
              <a:rPr lang="en-US" smtClean="0"/>
              <a:t>Increase probability term</a:t>
            </a:r>
            <a:r>
              <a:rPr lang="en-US" baseline="-25000" smtClean="0"/>
              <a:t>ij</a:t>
            </a:r>
            <a:r>
              <a:rPr lang="en-US" smtClean="0"/>
              <a:t> will be chosen by other ants in future</a:t>
            </a:r>
          </a:p>
          <a:p>
            <a:pPr lvl="1"/>
            <a:r>
              <a:rPr lang="en-US" smtClean="0"/>
              <a:t>In proportion to rule quality </a:t>
            </a:r>
            <a:r>
              <a:rPr lang="en-US" i="1" smtClean="0"/>
              <a:t>Q</a:t>
            </a:r>
          </a:p>
          <a:p>
            <a:pPr lvl="1"/>
            <a:r>
              <a:rPr lang="en-US" i="1" smtClean="0"/>
              <a:t>0 &lt;= Q &lt;= 1</a:t>
            </a:r>
          </a:p>
          <a:p>
            <a:pPr lvl="1">
              <a:buFont typeface="Arial" charset="0"/>
              <a:buNone/>
            </a:pPr>
            <a:endParaRPr lang="en-US" smtClean="0"/>
          </a:p>
          <a:p>
            <a:r>
              <a:rPr lang="en-US" smtClean="0"/>
              <a:t>Updating:</a:t>
            </a:r>
          </a:p>
          <a:p>
            <a:endParaRPr lang="en-US" smtClean="0"/>
          </a:p>
          <a:p>
            <a:r>
              <a:rPr lang="en-US" smtClean="0"/>
              <a:t>Pheromone evaporation</a:t>
            </a:r>
          </a:p>
        </p:txBody>
      </p:sp>
      <p:sp>
        <p:nvSpPr>
          <p:cNvPr id="4301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301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16" name="Picture 15" descr="f5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4648200"/>
            <a:ext cx="306705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26/36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loud 35"/>
          <p:cNvSpPr/>
          <p:nvPr/>
        </p:nvSpPr>
        <p:spPr>
          <a:xfrm>
            <a:off x="2895600" y="5562600"/>
            <a:ext cx="762000" cy="457200"/>
          </a:xfrm>
          <a:prstGeom prst="cloud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209800" y="5562600"/>
            <a:ext cx="4635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latin typeface="Calibri" pitchFamily="34" charset="0"/>
              </a:rPr>
              <a:t>sunny overcast rain false true 85 80 83 70 68…..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44038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44072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9" name="Donut 18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Donut 19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Donut 17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1295400" y="6019800"/>
          <a:ext cx="7696200" cy="6553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810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27/36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2" name="Picture 21" descr="ant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Ant-Miner example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5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4057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pic>
        <p:nvPicPr>
          <p:cNvPr id="37" name="Picture 2" descr="C:\Users\MARKO\Desktop\ETF\Data mining\prezentacija\ant.gif"/>
          <p:cNvPicPr>
            <a:picLocks noChangeAspect="1" noChangeArrowheads="1"/>
          </p:cNvPicPr>
          <p:nvPr/>
        </p:nvPicPr>
        <p:blipFill>
          <a:blip r:embed="rId4">
            <a:lum bright="4000"/>
          </a:blip>
          <a:srcRect/>
          <a:stretch>
            <a:fillRect/>
          </a:stretch>
        </p:blipFill>
        <p:spPr bwMode="auto">
          <a:xfrm>
            <a:off x="3581400" y="5948363"/>
            <a:ext cx="889000" cy="909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/>
          <a:srcRect/>
          <a:stretch>
            <a:fillRect/>
          </a:stretch>
        </p:blipFill>
        <p:spPr>
          <a:xfrm>
            <a:off x="1524000" y="1371600"/>
            <a:ext cx="3622675" cy="1600200"/>
          </a:xfrm>
        </p:spPr>
      </p:pic>
      <p:pic>
        <p:nvPicPr>
          <p:cNvPr id="5" name="Picture 2" descr="C:\Users\MARKO\Desktop\ETF\Data mining\prezentacija\ant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3581400"/>
            <a:ext cx="889000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143000" y="3048000"/>
            <a:ext cx="22494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DiscoveredRuleList=[]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286000" y="3581400"/>
            <a:ext cx="35052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rain</a:t>
            </a:r>
            <a:r>
              <a:rPr lang="en-US">
                <a:latin typeface="Calibri" pitchFamily="34" charset="0"/>
              </a:rPr>
              <a:t> = </a:t>
            </a:r>
            <a:r>
              <a:rPr lang="en-US" b="1">
                <a:latin typeface="Calibri" pitchFamily="34" charset="0"/>
              </a:rPr>
              <a:t>0.124, </a:t>
            </a:r>
          </a:p>
          <a:p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sunny</a:t>
            </a:r>
            <a:r>
              <a:rPr lang="en-US">
                <a:latin typeface="Calibri" pitchFamily="34" charset="0"/>
              </a:rPr>
              <a:t> = </a:t>
            </a:r>
            <a:r>
              <a:rPr lang="en-US" b="1">
                <a:latin typeface="Calibri" pitchFamily="34" charset="0"/>
              </a:rPr>
              <a:t>0.123,</a:t>
            </a:r>
          </a:p>
          <a:p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overcast</a:t>
            </a:r>
            <a:r>
              <a:rPr lang="en-US">
                <a:latin typeface="Calibri" pitchFamily="34" charset="0"/>
              </a:rPr>
              <a:t> = </a:t>
            </a:r>
            <a:r>
              <a:rPr lang="en-US" b="1">
                <a:latin typeface="Calibri" pitchFamily="34" charset="0"/>
              </a:rPr>
              <a:t>0.484</a:t>
            </a:r>
          </a:p>
          <a:p>
            <a:r>
              <a:rPr lang="en-US" i="1">
                <a:latin typeface="Calibri" pitchFamily="34" charset="0"/>
              </a:rPr>
              <a:t>τ</a:t>
            </a:r>
            <a:r>
              <a:rPr lang="en-US" i="1" baseline="-25000">
                <a:latin typeface="Calibri" pitchFamily="34" charset="0"/>
              </a:rPr>
              <a:t>rain</a:t>
            </a:r>
            <a:r>
              <a:rPr lang="en-US" i="1">
                <a:latin typeface="Calibri" pitchFamily="34" charset="0"/>
              </a:rPr>
              <a:t>(1) = τ</a:t>
            </a:r>
            <a:r>
              <a:rPr lang="en-US" i="1" baseline="-25000">
                <a:latin typeface="Calibri" pitchFamily="34" charset="0"/>
              </a:rPr>
              <a:t>sunny</a:t>
            </a:r>
            <a:r>
              <a:rPr lang="en-US" i="1">
                <a:latin typeface="Calibri" pitchFamily="34" charset="0"/>
              </a:rPr>
              <a:t>(1) = τ</a:t>
            </a:r>
            <a:r>
              <a:rPr lang="en-US" i="1" baseline="-25000">
                <a:latin typeface="Calibri" pitchFamily="34" charset="0"/>
              </a:rPr>
              <a:t>overcast</a:t>
            </a:r>
            <a:r>
              <a:rPr lang="en-US" i="1">
                <a:latin typeface="Calibri" pitchFamily="34" charset="0"/>
              </a:rPr>
              <a:t>(1) = 1/3</a:t>
            </a:r>
          </a:p>
          <a:p>
            <a:r>
              <a:rPr lang="en-US" b="1" i="1">
                <a:latin typeface="Calibri" pitchFamily="34" charset="0"/>
              </a:rPr>
              <a:t>overcast</a:t>
            </a:r>
            <a:endParaRPr lang="en-US" b="1">
              <a:latin typeface="Calibri" pitchFamily="34" charset="0"/>
            </a:endParaRPr>
          </a:p>
          <a:p>
            <a:endParaRPr lang="en-US" b="1">
              <a:latin typeface="Calibri" pitchFamily="34" charset="0"/>
            </a:endParaRPr>
          </a:p>
          <a:p>
            <a:endParaRPr lang="en-US" b="1">
              <a:latin typeface="Calibri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209800" y="3581400"/>
            <a:ext cx="24384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72</a:t>
            </a:r>
            <a:r>
              <a:rPr lang="en-US">
                <a:latin typeface="Calibri" pitchFamily="34" charset="0"/>
              </a:rPr>
              <a:t> = </a:t>
            </a:r>
            <a:r>
              <a:rPr lang="en-US" b="1">
                <a:latin typeface="Calibri" pitchFamily="34" charset="0"/>
              </a:rPr>
              <a:t>0.456, </a:t>
            </a:r>
          </a:p>
          <a:p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75</a:t>
            </a:r>
            <a:r>
              <a:rPr lang="en-US">
                <a:latin typeface="Calibri" pitchFamily="34" charset="0"/>
              </a:rPr>
              <a:t> = </a:t>
            </a:r>
            <a:r>
              <a:rPr lang="en-US" b="1">
                <a:latin typeface="Calibri" pitchFamily="34" charset="0"/>
              </a:rPr>
              <a:t>0.599,</a:t>
            </a:r>
          </a:p>
          <a:p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71</a:t>
            </a:r>
            <a:r>
              <a:rPr lang="en-US">
                <a:latin typeface="Calibri" pitchFamily="34" charset="0"/>
              </a:rPr>
              <a:t>= </a:t>
            </a:r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81</a:t>
            </a:r>
            <a:r>
              <a:rPr lang="en-US">
                <a:latin typeface="Calibri" pitchFamily="34" charset="0"/>
              </a:rPr>
              <a:t>= </a:t>
            </a:r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69</a:t>
            </a:r>
            <a:r>
              <a:rPr lang="en-US">
                <a:latin typeface="Calibri" pitchFamily="34" charset="0"/>
              </a:rPr>
              <a:t>= </a:t>
            </a:r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64</a:t>
            </a:r>
            <a:r>
              <a:rPr lang="en-US">
                <a:latin typeface="Calibri" pitchFamily="34" charset="0"/>
              </a:rPr>
              <a:t>= </a:t>
            </a:r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65</a:t>
            </a:r>
            <a:r>
              <a:rPr lang="en-US">
                <a:latin typeface="Calibri" pitchFamily="34" charset="0"/>
              </a:rPr>
              <a:t>= </a:t>
            </a:r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68</a:t>
            </a:r>
            <a:r>
              <a:rPr lang="en-US">
                <a:latin typeface="Calibri" pitchFamily="34" charset="0"/>
              </a:rPr>
              <a:t>= </a:t>
            </a:r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70</a:t>
            </a:r>
            <a:r>
              <a:rPr lang="en-US">
                <a:latin typeface="Calibri" pitchFamily="34" charset="0"/>
              </a:rPr>
              <a:t>= </a:t>
            </a:r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83</a:t>
            </a:r>
            <a:r>
              <a:rPr lang="en-US">
                <a:latin typeface="Calibri" pitchFamily="34" charset="0"/>
              </a:rPr>
              <a:t>= </a:t>
            </a:r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80</a:t>
            </a:r>
            <a:r>
              <a:rPr lang="en-US">
                <a:latin typeface="Calibri" pitchFamily="34" charset="0"/>
              </a:rPr>
              <a:t>= </a:t>
            </a:r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85</a:t>
            </a:r>
            <a:r>
              <a:rPr lang="en-US">
                <a:latin typeface="Calibri" pitchFamily="34" charset="0"/>
              </a:rPr>
              <a:t>= </a:t>
            </a:r>
            <a:r>
              <a:rPr lang="en-US" b="1">
                <a:latin typeface="Calibri" pitchFamily="34" charset="0"/>
              </a:rPr>
              <a:t>0.728</a:t>
            </a:r>
          </a:p>
          <a:p>
            <a:r>
              <a:rPr lang="en-US" i="1">
                <a:latin typeface="Calibri" pitchFamily="34" charset="0"/>
              </a:rPr>
              <a:t>τ</a:t>
            </a:r>
            <a:r>
              <a:rPr lang="en-US" i="1" baseline="-25000">
                <a:latin typeface="Calibri" pitchFamily="34" charset="0"/>
              </a:rPr>
              <a:t>all</a:t>
            </a:r>
            <a:r>
              <a:rPr lang="en-US" i="1">
                <a:latin typeface="Calibri" pitchFamily="34" charset="0"/>
              </a:rPr>
              <a:t>(1) = 1/12</a:t>
            </a:r>
          </a:p>
          <a:p>
            <a:r>
              <a:rPr lang="en-US" b="1" i="1">
                <a:latin typeface="Calibri" pitchFamily="34" charset="0"/>
              </a:rPr>
              <a:t>81</a:t>
            </a:r>
            <a:endParaRPr lang="en-US" b="1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133600" y="3657600"/>
            <a:ext cx="2325688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75</a:t>
            </a:r>
            <a:r>
              <a:rPr lang="en-US">
                <a:latin typeface="Calibri" pitchFamily="34" charset="0"/>
              </a:rPr>
              <a:t> = </a:t>
            </a:r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95</a:t>
            </a:r>
            <a:r>
              <a:rPr lang="en-US">
                <a:latin typeface="Calibri" pitchFamily="34" charset="0"/>
              </a:rPr>
              <a:t> = </a:t>
            </a:r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65</a:t>
            </a:r>
            <a:r>
              <a:rPr lang="en-US">
                <a:latin typeface="Calibri" pitchFamily="34" charset="0"/>
              </a:rPr>
              <a:t> =</a:t>
            </a:r>
          </a:p>
          <a:p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96</a:t>
            </a:r>
            <a:r>
              <a:rPr lang="en-US">
                <a:latin typeface="Calibri" pitchFamily="34" charset="0"/>
              </a:rPr>
              <a:t> = </a:t>
            </a:r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78</a:t>
            </a:r>
            <a:r>
              <a:rPr lang="en-US">
                <a:latin typeface="Calibri" pitchFamily="34" charset="0"/>
              </a:rPr>
              <a:t> = </a:t>
            </a:r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85</a:t>
            </a:r>
            <a:r>
              <a:rPr lang="en-US">
                <a:latin typeface="Calibri" pitchFamily="34" charset="0"/>
              </a:rPr>
              <a:t> = </a:t>
            </a:r>
            <a:r>
              <a:rPr lang="en-US" b="1">
                <a:latin typeface="Calibri" pitchFamily="34" charset="0"/>
              </a:rPr>
              <a:t>0.728, </a:t>
            </a:r>
          </a:p>
          <a:p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90</a:t>
            </a:r>
            <a:r>
              <a:rPr lang="en-US">
                <a:latin typeface="Calibri" pitchFamily="34" charset="0"/>
              </a:rPr>
              <a:t> = </a:t>
            </a:r>
            <a:r>
              <a:rPr lang="en-US" b="1">
                <a:latin typeface="Calibri" pitchFamily="34" charset="0"/>
              </a:rPr>
              <a:t>0.456,</a:t>
            </a:r>
          </a:p>
          <a:p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70</a:t>
            </a:r>
            <a:r>
              <a:rPr lang="en-US">
                <a:latin typeface="Calibri" pitchFamily="34" charset="0"/>
              </a:rPr>
              <a:t>= </a:t>
            </a:r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80</a:t>
            </a:r>
            <a:r>
              <a:rPr lang="en-US">
                <a:latin typeface="Calibri" pitchFamily="34" charset="0"/>
              </a:rPr>
              <a:t>= </a:t>
            </a:r>
            <a:r>
              <a:rPr lang="en-US" b="1">
                <a:latin typeface="Calibri" pitchFamily="34" charset="0"/>
              </a:rPr>
              <a:t>0.327</a:t>
            </a:r>
          </a:p>
          <a:p>
            <a:r>
              <a:rPr lang="en-US" i="1">
                <a:latin typeface="Calibri" pitchFamily="34" charset="0"/>
              </a:rPr>
              <a:t>τ</a:t>
            </a:r>
            <a:r>
              <a:rPr lang="en-US" i="1" baseline="-25000">
                <a:latin typeface="Calibri" pitchFamily="34" charset="0"/>
              </a:rPr>
              <a:t>all</a:t>
            </a:r>
            <a:r>
              <a:rPr lang="en-US" i="1">
                <a:latin typeface="Calibri" pitchFamily="34" charset="0"/>
              </a:rPr>
              <a:t>(1) = 1/12</a:t>
            </a:r>
          </a:p>
          <a:p>
            <a:r>
              <a:rPr lang="en-US" b="1" i="1">
                <a:latin typeface="Calibri" pitchFamily="34" charset="0"/>
              </a:rPr>
              <a:t>75</a:t>
            </a:r>
            <a:endParaRPr lang="en-US" b="1">
              <a:latin typeface="Calibri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2514600" y="3733800"/>
            <a:ext cx="1227138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f</a:t>
            </a:r>
            <a:r>
              <a:rPr lang="en-US">
                <a:latin typeface="Calibri" pitchFamily="34" charset="0"/>
              </a:rPr>
              <a:t> = </a:t>
            </a:r>
            <a:r>
              <a:rPr lang="en-US" b="1">
                <a:latin typeface="Calibri" pitchFamily="34" charset="0"/>
              </a:rPr>
              <a:t>0.075, </a:t>
            </a:r>
          </a:p>
          <a:p>
            <a:r>
              <a:rPr lang="el-GR" i="1">
                <a:latin typeface="Calibri" pitchFamily="34" charset="0"/>
              </a:rPr>
              <a:t>η</a:t>
            </a:r>
            <a:r>
              <a:rPr lang="en-US" i="1" baseline="-25000">
                <a:latin typeface="Calibri" pitchFamily="34" charset="0"/>
              </a:rPr>
              <a:t>t</a:t>
            </a:r>
            <a:r>
              <a:rPr lang="en-US">
                <a:latin typeface="Calibri" pitchFamily="34" charset="0"/>
              </a:rPr>
              <a:t> = </a:t>
            </a:r>
            <a:r>
              <a:rPr lang="en-US" b="1">
                <a:latin typeface="Calibri" pitchFamily="34" charset="0"/>
              </a:rPr>
              <a:t>0.048,</a:t>
            </a:r>
          </a:p>
          <a:p>
            <a:r>
              <a:rPr lang="en-US" i="1">
                <a:latin typeface="Calibri" pitchFamily="34" charset="0"/>
              </a:rPr>
              <a:t>τ</a:t>
            </a:r>
            <a:r>
              <a:rPr lang="en-US" i="1" baseline="-25000">
                <a:latin typeface="Calibri" pitchFamily="34" charset="0"/>
              </a:rPr>
              <a:t>all</a:t>
            </a:r>
            <a:r>
              <a:rPr lang="en-US" i="1">
                <a:latin typeface="Calibri" pitchFamily="34" charset="0"/>
              </a:rPr>
              <a:t>(1) = 1/2</a:t>
            </a:r>
          </a:p>
          <a:p>
            <a:r>
              <a:rPr lang="en-US" b="1" i="1">
                <a:latin typeface="Calibri" pitchFamily="34" charset="0"/>
              </a:rPr>
              <a:t>false</a:t>
            </a:r>
            <a:endParaRPr lang="en-US" b="1">
              <a:latin typeface="Calibri" pitchFamily="34" charset="0"/>
            </a:endParaRPr>
          </a:p>
          <a:p>
            <a:endParaRPr lang="en-US">
              <a:latin typeface="Calibri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2133600" y="3581400"/>
            <a:ext cx="2695575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Rule=IF (outlook=overcast)</a:t>
            </a:r>
          </a:p>
          <a:p>
            <a:r>
              <a:rPr lang="en-US" dirty="0">
                <a:latin typeface="Calibri" pitchFamily="34" charset="0"/>
              </a:rPr>
              <a:t>AND (temp=81)</a:t>
            </a:r>
          </a:p>
          <a:p>
            <a:r>
              <a:rPr lang="en-US" dirty="0">
                <a:latin typeface="Calibri" pitchFamily="34" charset="0"/>
              </a:rPr>
              <a:t>AND (humid=75)</a:t>
            </a:r>
          </a:p>
          <a:p>
            <a:r>
              <a:rPr lang="en-US" dirty="0">
                <a:latin typeface="Calibri" pitchFamily="34" charset="0"/>
              </a:rPr>
              <a:t>AND (windy=false)</a:t>
            </a:r>
          </a:p>
          <a:p>
            <a:r>
              <a:rPr lang="en-US" dirty="0">
                <a:latin typeface="Calibri" pitchFamily="34" charset="0"/>
              </a:rPr>
              <a:t>THEN ??? </a:t>
            </a:r>
          </a:p>
          <a:p>
            <a:r>
              <a:rPr lang="en-US" dirty="0">
                <a:latin typeface="Calibri" pitchFamily="34" charset="0"/>
              </a:rPr>
              <a:t>THEN </a:t>
            </a:r>
            <a:r>
              <a:rPr lang="en-US" b="1" dirty="0">
                <a:latin typeface="Calibri" pitchFamily="34" charset="0"/>
              </a:rPr>
              <a:t>PLAY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486400" y="1447800"/>
            <a:ext cx="2909899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 err="1">
                <a:latin typeface="Calibri" pitchFamily="34" charset="0"/>
              </a:rPr>
              <a:t>TP</a:t>
            </a:r>
            <a:r>
              <a:rPr lang="en-US" b="1" dirty="0">
                <a:latin typeface="Calibri" pitchFamily="34" charset="0"/>
              </a:rPr>
              <a:t>=1, FN=8, TN=5, FP=0</a:t>
            </a:r>
          </a:p>
          <a:p>
            <a:r>
              <a:rPr lang="en-US" b="1" dirty="0">
                <a:latin typeface="Calibri" pitchFamily="34" charset="0"/>
              </a:rPr>
              <a:t>Q=0.111</a:t>
            </a:r>
          </a:p>
          <a:p>
            <a:r>
              <a:rPr lang="en-US" b="1" dirty="0">
                <a:latin typeface="Calibri" pitchFamily="34" charset="0"/>
              </a:rPr>
              <a:t>w/o outlook=overcast</a:t>
            </a:r>
          </a:p>
          <a:p>
            <a:r>
              <a:rPr lang="en-US" b="1" dirty="0">
                <a:latin typeface="Calibri" pitchFamily="34" charset="0"/>
              </a:rPr>
              <a:t>Q=0.111</a:t>
            </a:r>
          </a:p>
          <a:p>
            <a:r>
              <a:rPr lang="en-US" b="1" dirty="0">
                <a:latin typeface="Calibri" pitchFamily="34" charset="0"/>
              </a:rPr>
              <a:t>w/o temp=81</a:t>
            </a:r>
          </a:p>
          <a:p>
            <a:r>
              <a:rPr lang="en-US" b="1" dirty="0">
                <a:latin typeface="Calibri" pitchFamily="34" charset="0"/>
              </a:rPr>
              <a:t>w/o humid=75……</a:t>
            </a:r>
          </a:p>
          <a:p>
            <a:r>
              <a:rPr lang="en-US" b="1" dirty="0">
                <a:latin typeface="Calibri" pitchFamily="34" charset="0"/>
              </a:rPr>
              <a:t>w/o temp=81 and humid=75</a:t>
            </a:r>
          </a:p>
          <a:p>
            <a:r>
              <a:rPr lang="en-US" b="1" dirty="0" err="1">
                <a:latin typeface="Calibri" pitchFamily="34" charset="0"/>
              </a:rPr>
              <a:t>TP</a:t>
            </a:r>
            <a:r>
              <a:rPr lang="en-US" b="1" dirty="0">
                <a:latin typeface="Calibri" pitchFamily="34" charset="0"/>
              </a:rPr>
              <a:t>=2, FN=7, TN=5, FP=0</a:t>
            </a:r>
          </a:p>
          <a:p>
            <a:r>
              <a:rPr lang="en-US" b="1" dirty="0">
                <a:latin typeface="Calibri" pitchFamily="34" charset="0"/>
              </a:rPr>
              <a:t>Q=0.222 – better!</a:t>
            </a:r>
          </a:p>
          <a:p>
            <a:r>
              <a:rPr lang="en-US" b="1" dirty="0">
                <a:latin typeface="Calibri" pitchFamily="34" charset="0"/>
              </a:rPr>
              <a:t>w/o outlook=overcast</a:t>
            </a:r>
          </a:p>
          <a:p>
            <a:r>
              <a:rPr lang="en-US" b="1" dirty="0" err="1">
                <a:latin typeface="Calibri" pitchFamily="34" charset="0"/>
              </a:rPr>
              <a:t>TP</a:t>
            </a:r>
            <a:r>
              <a:rPr lang="en-US" b="1" dirty="0">
                <a:latin typeface="Calibri" pitchFamily="34" charset="0"/>
              </a:rPr>
              <a:t>=6, FN=</a:t>
            </a:r>
            <a:r>
              <a:rPr lang="en-US" b="1" dirty="0" err="1">
                <a:latin typeface="Calibri" pitchFamily="34" charset="0"/>
              </a:rPr>
              <a:t>3,TN</a:t>
            </a:r>
            <a:r>
              <a:rPr lang="en-US" b="1" dirty="0">
                <a:latin typeface="Calibri" pitchFamily="34" charset="0"/>
              </a:rPr>
              <a:t>=3, FP=2</a:t>
            </a:r>
          </a:p>
          <a:p>
            <a:r>
              <a:rPr lang="en-US" b="1" dirty="0">
                <a:latin typeface="Calibri" pitchFamily="34" charset="0"/>
              </a:rPr>
              <a:t>Q=0.4 – even better!</a:t>
            </a:r>
          </a:p>
          <a:p>
            <a:r>
              <a:rPr lang="en-US" b="1" dirty="0">
                <a:latin typeface="Calibri" pitchFamily="34" charset="0"/>
              </a:rPr>
              <a:t>w/o windy=false</a:t>
            </a:r>
          </a:p>
          <a:p>
            <a:r>
              <a:rPr lang="en-US" b="1" dirty="0" err="1">
                <a:latin typeface="Calibri" pitchFamily="34" charset="0"/>
              </a:rPr>
              <a:t>TP</a:t>
            </a:r>
            <a:r>
              <a:rPr lang="en-US" b="1" dirty="0">
                <a:latin typeface="Calibri" pitchFamily="34" charset="0"/>
              </a:rPr>
              <a:t>=4, FN=5, TN=5, FP=0</a:t>
            </a:r>
          </a:p>
          <a:p>
            <a:r>
              <a:rPr lang="en-US" b="1" dirty="0">
                <a:latin typeface="Calibri" pitchFamily="34" charset="0"/>
              </a:rPr>
              <a:t>Q=0.444 – BEST</a:t>
            </a:r>
            <a:r>
              <a:rPr lang="en-US" b="1" dirty="0" smtClean="0">
                <a:latin typeface="Calibri" pitchFamily="34" charset="0"/>
              </a:rPr>
              <a:t>!</a:t>
            </a:r>
            <a:endParaRPr lang="en-US" b="1" dirty="0">
              <a:latin typeface="Calibri" pitchFamily="34" charset="0"/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1219200" y="2743200"/>
            <a:ext cx="609600" cy="46038"/>
          </a:xfrm>
          <a:prstGeom prst="rightArrow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1066800" y="3048000"/>
            <a:ext cx="42989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 dirty="0">
                <a:latin typeface="Calibri" pitchFamily="34" charset="0"/>
              </a:rPr>
              <a:t>DiscoveredRuleList=[IF overcast THEN play]</a:t>
            </a:r>
          </a:p>
        </p:txBody>
      </p:sp>
      <p:sp>
        <p:nvSpPr>
          <p:cNvPr id="35" name="Freeform 34"/>
          <p:cNvSpPr/>
          <p:nvPr/>
        </p:nvSpPr>
        <p:spPr>
          <a:xfrm>
            <a:off x="2133600" y="4267200"/>
            <a:ext cx="1295400" cy="1371600"/>
          </a:xfrm>
          <a:custGeom>
            <a:avLst/>
            <a:gdLst>
              <a:gd name="connsiteX0" fmla="*/ 0 w 1304925"/>
              <a:gd name="connsiteY0" fmla="*/ 0 h 2028825"/>
              <a:gd name="connsiteX1" fmla="*/ 1123950 w 1304925"/>
              <a:gd name="connsiteY1" fmla="*/ 1333500 h 2028825"/>
              <a:gd name="connsiteX2" fmla="*/ 1085850 w 1304925"/>
              <a:gd name="connsiteY2" fmla="*/ 2028825 h 2028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04925" h="2028825">
                <a:moveTo>
                  <a:pt x="0" y="0"/>
                </a:moveTo>
                <a:cubicBezTo>
                  <a:pt x="471487" y="497681"/>
                  <a:pt x="942975" y="995363"/>
                  <a:pt x="1123950" y="1333500"/>
                </a:cubicBezTo>
                <a:cubicBezTo>
                  <a:pt x="1304925" y="1671637"/>
                  <a:pt x="1122362" y="1951038"/>
                  <a:pt x="1085850" y="2028825"/>
                </a:cubicBezTo>
              </a:path>
            </a:pathLst>
          </a:cu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Heart 37"/>
          <p:cNvSpPr/>
          <p:nvPr/>
        </p:nvSpPr>
        <p:spPr>
          <a:xfrm>
            <a:off x="3276600" y="5867400"/>
            <a:ext cx="381000" cy="304800"/>
          </a:xfrm>
          <a:prstGeom prst="hear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5486400" y="1447800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+mn-lt"/>
              </a:rPr>
              <a:t>Pheromone update:</a:t>
            </a:r>
          </a:p>
          <a:p>
            <a:r>
              <a:rPr lang="el-GR" i="1" dirty="0" smtClean="0">
                <a:latin typeface="+mn-lt"/>
              </a:rPr>
              <a:t>τ</a:t>
            </a:r>
            <a:r>
              <a:rPr lang="en-US" i="1" baseline="-25000" dirty="0" smtClean="0">
                <a:latin typeface="+mn-lt"/>
                <a:cs typeface="Arial" pitchFamily="34" charset="0"/>
              </a:rPr>
              <a:t>overcast</a:t>
            </a:r>
            <a:r>
              <a:rPr lang="en-US" i="1" dirty="0" smtClean="0">
                <a:latin typeface="+mn-lt"/>
                <a:cs typeface="Arial" pitchFamily="34" charset="0"/>
              </a:rPr>
              <a:t>(2</a:t>
            </a:r>
            <a:r>
              <a:rPr lang="en-US" i="1" dirty="0" smtClean="0">
                <a:latin typeface="+mn-lt"/>
              </a:rPr>
              <a:t>)=(1+0.444)*</a:t>
            </a:r>
            <a:r>
              <a:rPr lang="el-GR" i="1" dirty="0" smtClean="0"/>
              <a:t> </a:t>
            </a:r>
            <a:r>
              <a:rPr lang="el-GR" i="1" dirty="0" smtClean="0">
                <a:latin typeface="+mn-lt"/>
              </a:rPr>
              <a:t>τ</a:t>
            </a:r>
            <a:r>
              <a:rPr lang="en-US" i="1" baseline="-25000" dirty="0" smtClean="0">
                <a:latin typeface="+mn-lt"/>
                <a:cs typeface="Arial" pitchFamily="34" charset="0"/>
              </a:rPr>
              <a:t>overcast</a:t>
            </a:r>
            <a:r>
              <a:rPr lang="en-US" i="1" dirty="0" smtClean="0">
                <a:latin typeface="+mn-lt"/>
                <a:cs typeface="Arial" pitchFamily="34" charset="0"/>
              </a:rPr>
              <a:t>(1</a:t>
            </a:r>
            <a:r>
              <a:rPr lang="en-US" i="1" dirty="0" smtClean="0">
                <a:latin typeface="+mn-lt"/>
              </a:rPr>
              <a:t>)</a:t>
            </a:r>
          </a:p>
          <a:p>
            <a:r>
              <a:rPr lang="el-GR" i="1" dirty="0" smtClean="0">
                <a:latin typeface="+mn-lt"/>
              </a:rPr>
              <a:t>τ</a:t>
            </a:r>
            <a:r>
              <a:rPr lang="en-US" i="1" baseline="-25000" dirty="0" smtClean="0">
                <a:latin typeface="+mn-lt"/>
                <a:cs typeface="Arial" pitchFamily="34" charset="0"/>
              </a:rPr>
              <a:t>overcast</a:t>
            </a:r>
            <a:r>
              <a:rPr lang="en-US" i="1" dirty="0" smtClean="0">
                <a:latin typeface="+mn-lt"/>
                <a:cs typeface="Arial" pitchFamily="34" charset="0"/>
              </a:rPr>
              <a:t>(2</a:t>
            </a:r>
            <a:r>
              <a:rPr lang="en-US" i="1" dirty="0" smtClean="0">
                <a:latin typeface="+mn-lt"/>
              </a:rPr>
              <a:t>)=0.481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486400" y="2362200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+mn-lt"/>
                <a:cs typeface="Arial" pitchFamily="34" charset="0"/>
              </a:rPr>
              <a:t>Normalization:</a:t>
            </a:r>
          </a:p>
          <a:p>
            <a:r>
              <a:rPr lang="el-GR" i="1" dirty="0" smtClean="0">
                <a:latin typeface="+mn-lt"/>
              </a:rPr>
              <a:t>τ </a:t>
            </a:r>
            <a:r>
              <a:rPr lang="en-US" i="1" baseline="-25000" dirty="0" smtClean="0">
                <a:latin typeface="+mn-lt"/>
                <a:cs typeface="Arial" pitchFamily="34" charset="0"/>
              </a:rPr>
              <a:t>overcast</a:t>
            </a:r>
            <a:r>
              <a:rPr lang="en-US" i="1" dirty="0" smtClean="0">
                <a:latin typeface="+mn-lt"/>
                <a:cs typeface="Arial" pitchFamily="34" charset="0"/>
              </a:rPr>
              <a:t>(2</a:t>
            </a:r>
            <a:r>
              <a:rPr lang="en-US" i="1" dirty="0" smtClean="0">
                <a:latin typeface="+mn-lt"/>
              </a:rPr>
              <a:t>)=</a:t>
            </a:r>
            <a:r>
              <a:rPr lang="en-US" i="1" dirty="0" smtClean="0">
                <a:latin typeface="+mn-lt"/>
              </a:rPr>
              <a:t>0.419</a:t>
            </a:r>
            <a:endParaRPr lang="en-US" i="1" dirty="0" smtClean="0">
              <a:latin typeface="+mn-lt"/>
            </a:endParaRPr>
          </a:p>
          <a:p>
            <a:r>
              <a:rPr lang="el-GR" i="1" dirty="0" smtClean="0">
                <a:latin typeface="+mn-lt"/>
              </a:rPr>
              <a:t>τ </a:t>
            </a:r>
            <a:r>
              <a:rPr lang="en-US" i="1" baseline="-25000" dirty="0" smtClean="0">
                <a:latin typeface="+mn-lt"/>
                <a:cs typeface="Arial" pitchFamily="34" charset="0"/>
              </a:rPr>
              <a:t>sunny</a:t>
            </a:r>
            <a:r>
              <a:rPr lang="en-US" i="1" dirty="0" smtClean="0">
                <a:latin typeface="+mn-lt"/>
                <a:cs typeface="Arial" pitchFamily="34" charset="0"/>
              </a:rPr>
              <a:t>(2</a:t>
            </a:r>
            <a:r>
              <a:rPr lang="en-US" i="1" dirty="0" smtClean="0">
                <a:latin typeface="+mn-lt"/>
              </a:rPr>
              <a:t>)=</a:t>
            </a:r>
            <a:r>
              <a:rPr lang="en-US" i="1" dirty="0" smtClean="0">
                <a:latin typeface="+mn-lt"/>
              </a:rPr>
              <a:t>0.29</a:t>
            </a:r>
            <a:endParaRPr lang="en-US" i="1" dirty="0" smtClean="0">
              <a:latin typeface="+mn-lt"/>
            </a:endParaRPr>
          </a:p>
          <a:p>
            <a:r>
              <a:rPr lang="el-GR" i="1" dirty="0" smtClean="0">
                <a:latin typeface="+mn-lt"/>
              </a:rPr>
              <a:t>τ </a:t>
            </a:r>
            <a:r>
              <a:rPr lang="en-US" i="1" baseline="-25000" dirty="0" smtClean="0">
                <a:latin typeface="+mn-lt"/>
                <a:cs typeface="Arial" pitchFamily="34" charset="0"/>
              </a:rPr>
              <a:t>rain</a:t>
            </a:r>
            <a:r>
              <a:rPr lang="en-US" i="1" dirty="0" smtClean="0">
                <a:latin typeface="+mn-lt"/>
                <a:cs typeface="Arial" pitchFamily="34" charset="0"/>
              </a:rPr>
              <a:t>(2</a:t>
            </a:r>
            <a:r>
              <a:rPr lang="en-US" i="1" dirty="0" smtClean="0">
                <a:latin typeface="+mn-lt"/>
              </a:rPr>
              <a:t>)=</a:t>
            </a:r>
            <a:r>
              <a:rPr lang="en-US" i="1" dirty="0" smtClean="0">
                <a:latin typeface="+mn-lt"/>
              </a:rPr>
              <a:t>0.29</a:t>
            </a: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2000" fill="hold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6" dur="2000" fill="hold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1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10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10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10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10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3" dur="2000" fill="hold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7" dur="1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0" dur="1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3" dur="1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1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1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1000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5" dur="2000" fill="hold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9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2" dur="10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10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1000"/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2" dur="5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1" dur="500" fill="hold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6" dur="5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3" dur="500" fill="hold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8" dur="500" fill="hold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9" dur="500" fill="hold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4" dur="500" fill="hold"/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5" dur="500" fill="hold"/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1" dur="500" fill="hold"/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7" dur="500" fill="hold"/>
                                        <p:tgtEl>
                                          <p:spTgt spid="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3" dur="500" fill="hold"/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8" dur="500" fill="hold"/>
                                        <p:tgtEl>
                                          <p:spTgt spid="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9" dur="500" fill="hold"/>
                                        <p:tgtEl>
                                          <p:spTgt spid="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4" dur="500" fill="hold"/>
                                        <p:tgtEl>
                                          <p:spTgt spid="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5" dur="500" fill="hold"/>
                                        <p:tgtEl>
                                          <p:spTgt spid="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0" dur="500" fill="hold"/>
                                        <p:tgtEl>
                                          <p:spTgt spid="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1" dur="500" fill="hold"/>
                                        <p:tgtEl>
                                          <p:spTgt spid="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6" dur="500" fill="hold"/>
                                        <p:tgtEl>
                                          <p:spTgt spid="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8" fill="hold">
                      <p:stCondLst>
                        <p:cond delay="indefinite"/>
                      </p:stCondLst>
                      <p:childTnLst>
                        <p:par>
                          <p:cTn id="309" fill="hold">
                            <p:stCondLst>
                              <p:cond delay="0"/>
                            </p:stCondLst>
                            <p:childTnLst>
                              <p:par>
                                <p:cTn id="31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2" dur="500" fill="hold"/>
                                        <p:tgtEl>
                                          <p:spTgt spid="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3" dur="500" fill="hold"/>
                                        <p:tgtEl>
                                          <p:spTgt spid="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0" fill="hold">
                      <p:stCondLst>
                        <p:cond delay="indefinite"/>
                      </p:stCondLst>
                      <p:childTnLst>
                        <p:par>
                          <p:cTn id="351" fill="hold">
                            <p:stCondLst>
                              <p:cond delay="0"/>
                            </p:stCondLst>
                            <p:childTnLst>
                              <p:par>
                                <p:cTn id="3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8" fill="hold">
                      <p:stCondLst>
                        <p:cond delay="indefinite"/>
                      </p:stCondLst>
                      <p:childTnLst>
                        <p:par>
                          <p:cTn id="359" fill="hold">
                            <p:stCondLst>
                              <p:cond delay="0"/>
                            </p:stCondLst>
                            <p:childTnLst>
                              <p:par>
                                <p:cTn id="3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4" dur="10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5" fill="hold">
                      <p:stCondLst>
                        <p:cond delay="indefinite"/>
                      </p:stCondLst>
                      <p:childTnLst>
                        <p:par>
                          <p:cTn id="366" fill="hold">
                            <p:stCondLst>
                              <p:cond delay="0"/>
                            </p:stCondLst>
                            <p:childTnLst>
                              <p:par>
                                <p:cTn id="36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1" fill="hold">
                      <p:stCondLst>
                        <p:cond delay="indefinite"/>
                      </p:stCondLst>
                      <p:childTnLst>
                        <p:par>
                          <p:cTn id="372" fill="hold">
                            <p:stCondLst>
                              <p:cond delay="0"/>
                            </p:stCondLst>
                            <p:childTnLst>
                              <p:par>
                                <p:cTn id="37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>
                      <p:stCondLst>
                        <p:cond delay="indefinite"/>
                      </p:stCondLst>
                      <p:childTnLst>
                        <p:par>
                          <p:cTn id="377" fill="hold">
                            <p:stCondLst>
                              <p:cond delay="0"/>
                            </p:stCondLst>
                            <p:childTnLst>
                              <p:par>
                                <p:cTn id="37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3" fill="hold">
                      <p:stCondLst>
                        <p:cond delay="indefinite"/>
                      </p:stCondLst>
                      <p:childTnLst>
                        <p:par>
                          <p:cTn id="384" fill="hold">
                            <p:stCondLst>
                              <p:cond delay="0"/>
                            </p:stCondLst>
                            <p:childTnLst>
                              <p:par>
                                <p:cTn id="38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7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9" fill="hold">
                      <p:stCondLst>
                        <p:cond delay="indefinite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allAtOnce"/>
      <p:bldP spid="34" grpId="0" uiExpand="1" build="allAtOnce"/>
      <p:bldP spid="26" grpId="0" animBg="1"/>
      <p:bldP spid="40" grpId="0"/>
      <p:bldP spid="40" grpId="1"/>
      <p:bldP spid="4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46084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46105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9" name="Donut 18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Donut 19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Donut 17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28/36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2" name="Picture 21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Proof of Concept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219200" y="1371600"/>
            <a:ext cx="7696200" cy="4495800"/>
          </a:xfrm>
        </p:spPr>
        <p:txBody>
          <a:bodyPr/>
          <a:lstStyle/>
          <a:p>
            <a:r>
              <a:rPr lang="en-US" smtClean="0"/>
              <a:t>Compared against well-known Rule-based classification algorithms based on sequential covering, like CN2</a:t>
            </a:r>
          </a:p>
          <a:p>
            <a:r>
              <a:rPr lang="en-US" smtClean="0"/>
              <a:t>Essence of every algorithm is the same</a:t>
            </a:r>
          </a:p>
          <a:p>
            <a:pPr lvl="1"/>
            <a:r>
              <a:rPr lang="en-US" smtClean="0"/>
              <a:t>Rules learned one-at-a-time</a:t>
            </a:r>
          </a:p>
          <a:p>
            <a:pPr lvl="1"/>
            <a:r>
              <a:rPr lang="en-US" smtClean="0"/>
              <a:t>Each time new rule found, tuples which are covered are removed from training set</a:t>
            </a:r>
          </a:p>
          <a:p>
            <a:pPr lvl="1"/>
            <a:endParaRPr lang="en-US" i="1" smtClean="0"/>
          </a:p>
        </p:txBody>
      </p:sp>
      <p:sp>
        <p:nvSpPr>
          <p:cNvPr id="4610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61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47108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47129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9" name="Donut 18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Donut 19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Donut 17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29/36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2" name="Picture 21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Proof of Concept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219200" y="1371600"/>
            <a:ext cx="7696200" cy="4495800"/>
          </a:xfrm>
        </p:spPr>
        <p:txBody>
          <a:bodyPr/>
          <a:lstStyle/>
          <a:p>
            <a:r>
              <a:rPr lang="en-US" smtClean="0"/>
              <a:t>Ant-Miner is better, because:</a:t>
            </a:r>
          </a:p>
          <a:p>
            <a:pPr lvl="1"/>
            <a:r>
              <a:rPr lang="en-US" smtClean="0"/>
              <a:t>Uses feedback (pheromone mechanism)</a:t>
            </a:r>
          </a:p>
          <a:p>
            <a:pPr lvl="1"/>
            <a:r>
              <a:rPr lang="en-US" smtClean="0"/>
              <a:t>Stochastic search, instead of deterministic</a:t>
            </a:r>
          </a:p>
          <a:p>
            <a:r>
              <a:rPr lang="en-US" smtClean="0"/>
              <a:t>End effect: shorter rules</a:t>
            </a:r>
          </a:p>
          <a:p>
            <a:r>
              <a:rPr lang="en-US" smtClean="0"/>
              <a:t>Downside: sometimes worse predictive accuracy</a:t>
            </a:r>
          </a:p>
          <a:p>
            <a:pPr lvl="1"/>
            <a:r>
              <a:rPr lang="en-US" smtClean="0"/>
              <a:t>But acceptable!</a:t>
            </a:r>
          </a:p>
          <a:p>
            <a:pPr lvl="1"/>
            <a:endParaRPr lang="en-US" smtClean="0"/>
          </a:p>
        </p:txBody>
      </p:sp>
      <p:sp>
        <p:nvSpPr>
          <p:cNvPr id="4712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71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Introduction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8437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18455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2" name="Donut 11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Donut 12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" name="Donut 13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1219200" y="1066800"/>
            <a:ext cx="76962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3/36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219200" y="1524000"/>
            <a:ext cx="79248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3000" dirty="0">
                <a:latin typeface="Calibri" pitchFamily="34" charset="0"/>
              </a:rPr>
              <a:t> The goal of data mining: </a:t>
            </a:r>
          </a:p>
          <a:p>
            <a:r>
              <a:rPr lang="en-US" sz="3000" dirty="0" smtClean="0">
                <a:latin typeface="Calibri" pitchFamily="34" charset="0"/>
              </a:rPr>
              <a:t>  extract </a:t>
            </a:r>
            <a:r>
              <a:rPr lang="en-US" sz="3000" dirty="0">
                <a:latin typeface="Calibri" pitchFamily="34" charset="0"/>
              </a:rPr>
              <a:t>(comprehensible) knowledge from data</a:t>
            </a:r>
          </a:p>
          <a:p>
            <a:pPr lvl="1">
              <a:buFont typeface="Calibri" pitchFamily="34" charset="0"/>
              <a:buChar char="–"/>
            </a:pPr>
            <a:r>
              <a:rPr lang="en-US" sz="2400" dirty="0">
                <a:latin typeface="Calibri" pitchFamily="34" charset="0"/>
              </a:rPr>
              <a:t> Comprehensibility is important when knowledge </a:t>
            </a:r>
          </a:p>
          <a:p>
            <a:pPr lvl="1"/>
            <a:r>
              <a:rPr lang="en-US" sz="2400" dirty="0" smtClean="0">
                <a:latin typeface="Calibri" pitchFamily="34" charset="0"/>
              </a:rPr>
              <a:t>    will </a:t>
            </a:r>
            <a:r>
              <a:rPr lang="en-US" sz="2400" dirty="0">
                <a:latin typeface="Calibri" pitchFamily="34" charset="0"/>
              </a:rPr>
              <a:t>be used for supporting a decision made by a human</a:t>
            </a:r>
          </a:p>
          <a:p>
            <a:r>
              <a:rPr lang="en-US" sz="3000" dirty="0">
                <a:latin typeface="Calibri" pitchFamily="34" charset="0"/>
              </a:rPr>
              <a:t> </a:t>
            </a:r>
          </a:p>
          <a:p>
            <a:pPr>
              <a:buFont typeface="Arial" charset="0"/>
              <a:buChar char="•"/>
            </a:pPr>
            <a:r>
              <a:rPr lang="en-US" sz="3000" dirty="0" smtClean="0">
                <a:latin typeface="Calibri" pitchFamily="34" charset="0"/>
              </a:rPr>
              <a:t> Algorithm </a:t>
            </a:r>
            <a:r>
              <a:rPr lang="en-US" sz="3000" dirty="0">
                <a:latin typeface="Calibri" pitchFamily="34" charset="0"/>
              </a:rPr>
              <a:t>for data mining called </a:t>
            </a:r>
            <a:r>
              <a:rPr lang="en-US" sz="3000" b="1" dirty="0">
                <a:latin typeface="Calibri" pitchFamily="34" charset="0"/>
              </a:rPr>
              <a:t>Ant-Miner</a:t>
            </a:r>
            <a:r>
              <a:rPr lang="en-US" sz="3000" dirty="0">
                <a:latin typeface="Calibri" pitchFamily="34" charset="0"/>
              </a:rPr>
              <a:t> </a:t>
            </a:r>
          </a:p>
          <a:p>
            <a:r>
              <a:rPr lang="en-US" sz="3000" dirty="0" smtClean="0">
                <a:latin typeface="Calibri" pitchFamily="34" charset="0"/>
              </a:rPr>
              <a:t>  (</a:t>
            </a:r>
            <a:r>
              <a:rPr lang="en-US" sz="3000" i="1" dirty="0">
                <a:latin typeface="Calibri" pitchFamily="34" charset="0"/>
              </a:rPr>
              <a:t>Ant Colony-based Data Miner</a:t>
            </a:r>
            <a:r>
              <a:rPr lang="en-US" sz="3000" dirty="0">
                <a:latin typeface="Calibri" pitchFamily="34" charset="0"/>
              </a:rPr>
              <a:t>)</a:t>
            </a:r>
          </a:p>
          <a:p>
            <a:pPr lvl="1">
              <a:buFont typeface="Calibri" pitchFamily="34" charset="0"/>
              <a:buChar char="–"/>
            </a:pPr>
            <a:r>
              <a:rPr lang="en-US" sz="2400" dirty="0">
                <a:latin typeface="Calibri" pitchFamily="34" charset="0"/>
              </a:rPr>
              <a:t> Discover classification rules in data sets</a:t>
            </a:r>
          </a:p>
          <a:p>
            <a:pPr lvl="1">
              <a:buFont typeface="Calibri" pitchFamily="34" charset="0"/>
              <a:buChar char="–"/>
            </a:pPr>
            <a:r>
              <a:rPr lang="en-US" sz="2400" dirty="0">
                <a:latin typeface="Calibri" pitchFamily="34" charset="0"/>
              </a:rPr>
              <a:t> Based on the behavior of real ant colonies </a:t>
            </a:r>
          </a:p>
          <a:p>
            <a:pPr lvl="1"/>
            <a:r>
              <a:rPr lang="en-US" sz="2400" dirty="0" smtClean="0">
                <a:latin typeface="Calibri" pitchFamily="34" charset="0"/>
              </a:rPr>
              <a:t>    and </a:t>
            </a:r>
            <a:r>
              <a:rPr lang="en-US" sz="2400" dirty="0">
                <a:latin typeface="Calibri" pitchFamily="34" charset="0"/>
              </a:rPr>
              <a:t>on data mining concepts</a:t>
            </a:r>
          </a:p>
        </p:txBody>
      </p:sp>
      <p:pic>
        <p:nvPicPr>
          <p:cNvPr id="18" name="Picture 17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48132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48203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9" name="Donut 18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Donut 19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Donut 17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30/36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2" name="Picture 21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Proof of Concept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219200" y="1371600"/>
            <a:ext cx="7696200" cy="4495800"/>
          </a:xfrm>
        </p:spPr>
        <p:txBody>
          <a:bodyPr/>
          <a:lstStyle/>
          <a:p>
            <a:r>
              <a:rPr lang="en-US" smtClean="0"/>
              <a:t>Well known data sets used for comparison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815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815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752600" y="2133600"/>
          <a:ext cx="6705600" cy="36353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1120"/>
                <a:gridCol w="1341120"/>
                <a:gridCol w="1341120"/>
                <a:gridCol w="1341120"/>
                <a:gridCol w="1341120"/>
              </a:tblGrid>
              <a:tr h="45133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Data set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#Cases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#Categorical</a:t>
                      </a:r>
                      <a:r>
                        <a:rPr lang="en-US" sz="1600" baseline="0" dirty="0" smtClean="0"/>
                        <a:t> attributes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#Contin</a:t>
                      </a:r>
                      <a:r>
                        <a:rPr lang="en-US" sz="1600" baseline="0" dirty="0" smtClean="0"/>
                        <a:t>uous attributes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#Classes</a:t>
                      </a:r>
                      <a:endParaRPr lang="en-US" sz="1600" dirty="0"/>
                    </a:p>
                  </a:txBody>
                  <a:tcPr/>
                </a:tc>
              </a:tr>
              <a:tr h="64476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Ljubljana breast cancer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282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9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-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2</a:t>
                      </a:r>
                      <a:endParaRPr lang="en-US" sz="1600" b="1" dirty="0"/>
                    </a:p>
                  </a:txBody>
                  <a:tcPr/>
                </a:tc>
              </a:tr>
              <a:tr h="64476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Wisconsin breast cancer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683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-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9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2</a:t>
                      </a:r>
                      <a:endParaRPr lang="en-US" sz="1600" b="1" dirty="0"/>
                    </a:p>
                  </a:txBody>
                  <a:tcPr/>
                </a:tc>
              </a:tr>
              <a:tr h="2579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Tic tac toe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958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9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-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2</a:t>
                      </a:r>
                      <a:endParaRPr lang="en-US" sz="1600" b="1" dirty="0"/>
                    </a:p>
                  </a:txBody>
                  <a:tcPr/>
                </a:tc>
              </a:tr>
              <a:tr h="45133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Dermatology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366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33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6</a:t>
                      </a:r>
                      <a:endParaRPr lang="en-US" sz="1600" b="1" dirty="0"/>
                    </a:p>
                  </a:txBody>
                  <a:tcPr/>
                </a:tc>
              </a:tr>
              <a:tr h="2579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Hepatitis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155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13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6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2</a:t>
                      </a:r>
                      <a:endParaRPr lang="en-US" sz="1600" b="1" dirty="0"/>
                    </a:p>
                  </a:txBody>
                  <a:tcPr/>
                </a:tc>
              </a:tr>
              <a:tr h="64476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Cleveland heart disease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303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8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5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5</a:t>
                      </a:r>
                      <a:endParaRPr lang="en-US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49156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49221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9" name="Donut 18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Donut 19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Donut 17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31/36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2" name="Picture 21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Proof of Concept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219200" y="1371600"/>
            <a:ext cx="7696200" cy="4495800"/>
          </a:xfrm>
        </p:spPr>
        <p:txBody>
          <a:bodyPr/>
          <a:lstStyle/>
          <a:p>
            <a:r>
              <a:rPr lang="en-US" smtClean="0"/>
              <a:t>Predictive accuracy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4917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91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371600" y="1997075"/>
          <a:ext cx="7543801" cy="4069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57576"/>
                <a:gridCol w="2833425"/>
                <a:gridCol w="2209800"/>
                <a:gridCol w="1143000"/>
              </a:tblGrid>
              <a:tr h="45133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Data set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Ant-Miner’s predictive accuracy (%)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CN2’s  predictive</a:t>
                      </a:r>
                    </a:p>
                    <a:p>
                      <a:r>
                        <a:rPr lang="en-US" sz="1600" baseline="0" dirty="0" smtClean="0"/>
                        <a:t>accuracy (%)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Conclusion</a:t>
                      </a:r>
                      <a:endParaRPr lang="en-US" sz="1600" dirty="0"/>
                    </a:p>
                  </a:txBody>
                  <a:tcPr/>
                </a:tc>
              </a:tr>
              <a:tr h="64476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Ljubljana breast cancer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75.25</a:t>
                      </a:r>
                      <a:r>
                        <a:rPr lang="en-US" sz="1600" b="1" baseline="0" dirty="0" smtClean="0"/>
                        <a:t> ± 2.24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67.69  </a:t>
                      </a:r>
                      <a:r>
                        <a:rPr lang="en-US" sz="1600" b="1" baseline="0" dirty="0" smtClean="0"/>
                        <a:t>± 3.59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</a:tr>
              <a:tr h="64476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Wisconsin breast cancer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96.04 </a:t>
                      </a:r>
                      <a:r>
                        <a:rPr lang="en-US" sz="1600" b="1" baseline="0" dirty="0" smtClean="0"/>
                        <a:t>± 0.93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94.88 </a:t>
                      </a:r>
                      <a:r>
                        <a:rPr lang="en-US" sz="1600" b="1" baseline="0" dirty="0" smtClean="0"/>
                        <a:t>± 0.88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ym typeface="Wingdings" pitchFamily="2" charset="2"/>
                        </a:rPr>
                        <a:t></a:t>
                      </a:r>
                      <a:endParaRPr lang="en-US" sz="3600" b="1" dirty="0"/>
                    </a:p>
                  </a:txBody>
                  <a:tcPr/>
                </a:tc>
              </a:tr>
              <a:tr h="2579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Tic tac toe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73.04 </a:t>
                      </a:r>
                      <a:r>
                        <a:rPr lang="en-US" sz="1600" b="1" baseline="0" dirty="0" smtClean="0"/>
                        <a:t>± 2.53</a:t>
                      </a:r>
                    </a:p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97.38 </a:t>
                      </a:r>
                      <a:r>
                        <a:rPr lang="en-US" sz="1600" b="1" baseline="0" dirty="0" smtClean="0"/>
                        <a:t>± 0.52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FF0000"/>
                          </a:solidFill>
                          <a:sym typeface="Wingdings" pitchFamily="2" charset="2"/>
                        </a:rPr>
                        <a:t></a:t>
                      </a:r>
                      <a:endParaRPr lang="en-US" sz="2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52402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Dermatology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94.29 </a:t>
                      </a:r>
                      <a:r>
                        <a:rPr lang="en-US" sz="1600" b="1" baseline="0" dirty="0" smtClean="0"/>
                        <a:t>± 1.20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90.38 </a:t>
                      </a:r>
                      <a:r>
                        <a:rPr lang="en-US" sz="1600" b="1" baseline="0" dirty="0" smtClean="0"/>
                        <a:t>± 1.66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Hepatitis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90.00 </a:t>
                      </a:r>
                      <a:r>
                        <a:rPr lang="en-US" sz="1600" b="1" baseline="0" dirty="0" smtClean="0"/>
                        <a:t>± 3.11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90.00 </a:t>
                      </a:r>
                      <a:r>
                        <a:rPr lang="en-US" sz="1600" b="1" baseline="0" dirty="0" smtClean="0"/>
                        <a:t>± 2.50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ym typeface="Wingdings" pitchFamily="2" charset="2"/>
                        </a:rPr>
                        <a:t></a:t>
                      </a:r>
                      <a:endParaRPr lang="en-US" sz="2400" b="1" dirty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Cleveland heart disease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59.67 </a:t>
                      </a:r>
                      <a:r>
                        <a:rPr lang="en-US" sz="1600" b="1" baseline="0" dirty="0" smtClean="0"/>
                        <a:t>± 2.50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57.48 </a:t>
                      </a:r>
                      <a:r>
                        <a:rPr lang="en-US" sz="1600" b="1" baseline="0" dirty="0" smtClean="0"/>
                        <a:t>± 1.78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3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 pitchFamily="2" charset="2"/>
                        </a:rPr>
                        <a:t></a:t>
                      </a:r>
                      <a:endParaRPr kumimoji="0" lang="en-US" sz="3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Smiley Face 15"/>
          <p:cNvSpPr/>
          <p:nvPr/>
        </p:nvSpPr>
        <p:spPr>
          <a:xfrm>
            <a:off x="8153400" y="2743200"/>
            <a:ext cx="381000" cy="381000"/>
          </a:xfrm>
          <a:prstGeom prst="smileyFace">
            <a:avLst>
              <a:gd name="adj" fmla="val 4653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Smiley Face 16"/>
          <p:cNvSpPr/>
          <p:nvPr/>
        </p:nvSpPr>
        <p:spPr>
          <a:xfrm>
            <a:off x="8153400" y="4495800"/>
            <a:ext cx="381000" cy="381000"/>
          </a:xfrm>
          <a:prstGeom prst="smileyFace">
            <a:avLst>
              <a:gd name="adj" fmla="val 4653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16" grpId="0" animBg="1"/>
      <p:bldP spid="1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0180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50255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9" name="Donut 18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Donut 19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8" name="Donut 17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32/36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2" name="Picture 21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Proof of Concept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219200" y="1371600"/>
            <a:ext cx="7696200" cy="4495800"/>
          </a:xfrm>
        </p:spPr>
        <p:txBody>
          <a:bodyPr/>
          <a:lstStyle/>
          <a:p>
            <a:r>
              <a:rPr lang="en-US" smtClean="0"/>
              <a:t>Simplicity of rule lists</a:t>
            </a:r>
          </a:p>
          <a:p>
            <a:endParaRPr lang="en-US" smtClean="0"/>
          </a:p>
          <a:p>
            <a:endParaRPr lang="en-US" smtClean="0"/>
          </a:p>
        </p:txBody>
      </p:sp>
      <p:sp>
        <p:nvSpPr>
          <p:cNvPr id="5019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020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752600" y="1905000"/>
          <a:ext cx="6705600" cy="40866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1120"/>
                <a:gridCol w="1341120"/>
                <a:gridCol w="1341120"/>
                <a:gridCol w="1341120"/>
                <a:gridCol w="1341120"/>
              </a:tblGrid>
              <a:tr h="451338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Number</a:t>
                      </a:r>
                      <a:r>
                        <a:rPr lang="en-US" sz="1600" baseline="0" dirty="0" smtClean="0"/>
                        <a:t> of rules found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Average number</a:t>
                      </a:r>
                      <a:r>
                        <a:rPr lang="en-US" sz="1600" baseline="0" dirty="0" smtClean="0"/>
                        <a:t> of terms</a:t>
                      </a:r>
                      <a:br>
                        <a:rPr lang="en-US" sz="1600" baseline="0" dirty="0" smtClean="0"/>
                      </a:br>
                      <a:r>
                        <a:rPr lang="en-US" sz="1600" baseline="0" dirty="0" smtClean="0"/>
                        <a:t>in rule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</a:tr>
              <a:tr h="45133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Data set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Ant-Miner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CN2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Ant-Miner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CN2</a:t>
                      </a:r>
                      <a:endParaRPr lang="en-US" sz="1600" dirty="0"/>
                    </a:p>
                  </a:txBody>
                  <a:tcPr/>
                </a:tc>
              </a:tr>
              <a:tr h="64476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Ljubljana breast cancer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7.10</a:t>
                      </a:r>
                      <a:r>
                        <a:rPr lang="en-US" sz="1600" b="1" baseline="0" dirty="0" smtClean="0"/>
                        <a:t> ± 0.31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55.40</a:t>
                      </a:r>
                      <a:r>
                        <a:rPr lang="en-US" sz="1600" b="1" baseline="0" dirty="0" smtClean="0"/>
                        <a:t> ± 2.07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1.28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2.21</a:t>
                      </a:r>
                      <a:endParaRPr lang="en-US" sz="1600" b="1" dirty="0"/>
                    </a:p>
                  </a:txBody>
                  <a:tcPr/>
                </a:tc>
              </a:tr>
              <a:tr h="64476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Wisconsin breast cancer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6.20</a:t>
                      </a:r>
                      <a:r>
                        <a:rPr lang="en-US" sz="1600" b="1" baseline="0" dirty="0" smtClean="0"/>
                        <a:t> ± 0.25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18.60</a:t>
                      </a:r>
                      <a:r>
                        <a:rPr lang="en-US" sz="1600" b="1" baseline="0" dirty="0" smtClean="0"/>
                        <a:t> ± 0.45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1.97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2.39</a:t>
                      </a:r>
                      <a:endParaRPr lang="en-US" sz="1600" b="1" dirty="0"/>
                    </a:p>
                  </a:txBody>
                  <a:tcPr/>
                </a:tc>
              </a:tr>
              <a:tr h="2579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Tic tac toe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8.50</a:t>
                      </a:r>
                      <a:r>
                        <a:rPr lang="en-US" sz="1600" b="1" baseline="0" dirty="0" smtClean="0"/>
                        <a:t> ± 0.62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39.70</a:t>
                      </a:r>
                      <a:r>
                        <a:rPr lang="en-US" sz="1600" b="1" baseline="0" dirty="0" smtClean="0"/>
                        <a:t> ± 2.52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1.18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2.90</a:t>
                      </a:r>
                      <a:endParaRPr lang="en-US" sz="1600" b="1" dirty="0"/>
                    </a:p>
                  </a:txBody>
                  <a:tcPr/>
                </a:tc>
              </a:tr>
              <a:tr h="45133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Dermatology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7.30</a:t>
                      </a:r>
                      <a:r>
                        <a:rPr lang="en-US" sz="1600" b="1" baseline="0" dirty="0" smtClean="0"/>
                        <a:t> ± 0.15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18.50</a:t>
                      </a:r>
                      <a:r>
                        <a:rPr lang="en-US" sz="1600" b="1" baseline="0" dirty="0" smtClean="0"/>
                        <a:t> ± 0.47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3.16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2.47</a:t>
                      </a:r>
                      <a:endParaRPr lang="en-US" sz="1600" b="1" dirty="0"/>
                    </a:p>
                  </a:txBody>
                  <a:tcPr/>
                </a:tc>
              </a:tr>
              <a:tr h="25790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Hepatitis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3.40</a:t>
                      </a:r>
                      <a:r>
                        <a:rPr lang="en-US" sz="1600" b="1" baseline="0" dirty="0" smtClean="0"/>
                        <a:t> ± 0.16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7.20</a:t>
                      </a:r>
                      <a:r>
                        <a:rPr lang="en-US" sz="1600" b="1" baseline="0" dirty="0" smtClean="0"/>
                        <a:t> ± 0.25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2.41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1.58</a:t>
                      </a:r>
                      <a:endParaRPr lang="en-US" sz="1600" b="1" dirty="0"/>
                    </a:p>
                  </a:txBody>
                  <a:tcPr/>
                </a:tc>
              </a:tr>
              <a:tr h="64476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Cleveland heart disease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9.50</a:t>
                      </a:r>
                      <a:r>
                        <a:rPr lang="en-US" sz="1600" b="1" baseline="0" dirty="0" smtClean="0"/>
                        <a:t> ± 0.92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42.40</a:t>
                      </a:r>
                      <a:r>
                        <a:rPr lang="en-US" sz="1600" b="1" baseline="0" dirty="0" smtClean="0"/>
                        <a:t> ± 0.71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1.71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2.79</a:t>
                      </a:r>
                      <a:endParaRPr lang="en-US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Trends and Variations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1205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51223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2" name="Donut 11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Donut 12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" name="Donut 13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066800" y="1524000"/>
            <a:ext cx="8077200" cy="390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3200">
                <a:latin typeface="Calibri" pitchFamily="34" charset="0"/>
              </a:rPr>
              <a:t> Specialized types of classification problems:</a:t>
            </a:r>
          </a:p>
          <a:p>
            <a:pPr marL="457200" lvl="2">
              <a:buFont typeface="Calibri" pitchFamily="34" charset="0"/>
              <a:buChar char="–"/>
            </a:pPr>
            <a:r>
              <a:rPr lang="en-US" sz="2400">
                <a:latin typeface="Calibri" pitchFamily="34" charset="0"/>
              </a:rPr>
              <a:t> Development of more sophisticated Ant-Miner variations </a:t>
            </a:r>
          </a:p>
          <a:p>
            <a:pPr marL="457200" lvl="2"/>
            <a:endParaRPr lang="en-US" sz="3200">
              <a:latin typeface="Calibri" pitchFamily="34" charset="0"/>
            </a:endParaRPr>
          </a:p>
          <a:p>
            <a:pPr marL="800100" lvl="1" indent="-342900">
              <a:buFont typeface="Calibri" pitchFamily="34" charset="0"/>
              <a:buAutoNum type="arabicPeriod"/>
            </a:pPr>
            <a:r>
              <a:rPr lang="en-US" sz="3200">
                <a:latin typeface="Calibri" pitchFamily="34" charset="0"/>
              </a:rPr>
              <a:t>Modification for Multi–Label Classification</a:t>
            </a:r>
          </a:p>
          <a:p>
            <a:pPr marL="800100" lvl="1" indent="-342900">
              <a:buFont typeface="Calibri" pitchFamily="34" charset="0"/>
              <a:buAutoNum type="arabicPeriod"/>
            </a:pPr>
            <a:r>
              <a:rPr lang="en-US" sz="3200">
                <a:latin typeface="Calibri" pitchFamily="34" charset="0"/>
              </a:rPr>
              <a:t>Hierarchical classification</a:t>
            </a:r>
          </a:p>
          <a:p>
            <a:pPr marL="800100" lvl="1" indent="-342900">
              <a:buFont typeface="Calibri" pitchFamily="34" charset="0"/>
              <a:buAutoNum type="arabicPeriod"/>
            </a:pPr>
            <a:r>
              <a:rPr lang="en-US" sz="3200">
                <a:latin typeface="Calibri" pitchFamily="34" charset="0"/>
              </a:rPr>
              <a:t>Discovery of fuzzy classification rules</a:t>
            </a:r>
          </a:p>
          <a:p>
            <a:endParaRPr lang="en-US" sz="3200">
              <a:latin typeface="Calibri" pitchFamily="34" charset="0"/>
            </a:endParaRPr>
          </a:p>
          <a:p>
            <a:endParaRPr lang="en-US" sz="3200">
              <a:latin typeface="Calibri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33/36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8" name="Picture 17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Future Work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2229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52247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2" name="Donut 11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Donut 12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" name="Donut 13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066800" y="1524000"/>
            <a:ext cx="80772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AutoNum type="arabicPeriod"/>
            </a:pPr>
            <a:r>
              <a:rPr lang="en-US" sz="3200">
                <a:latin typeface="Calibri" pitchFamily="34" charset="0"/>
              </a:rPr>
              <a:t> Extend Ant-Miner to cope with continuous attributes </a:t>
            </a:r>
          </a:p>
          <a:p>
            <a:pPr marL="800100" lvl="1" indent="-342900">
              <a:buFont typeface="Calibri" pitchFamily="34" charset="0"/>
              <a:buChar char="–"/>
            </a:pPr>
            <a:r>
              <a:rPr lang="en-US" sz="2800">
                <a:latin typeface="Calibri" pitchFamily="34" charset="0"/>
              </a:rPr>
              <a:t>this kind of attribute is required to be discretized in a preprocessing step</a:t>
            </a:r>
          </a:p>
          <a:p>
            <a:pPr marL="800100" lvl="1" indent="-342900"/>
            <a:endParaRPr lang="en-US" sz="2400">
              <a:latin typeface="Calibri" pitchFamily="34" charset="0"/>
            </a:endParaRP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sz="3200">
                <a:latin typeface="Calibri" pitchFamily="34" charset="0"/>
              </a:rPr>
              <a:t> Investigate the performance </a:t>
            </a:r>
          </a:p>
          <a:p>
            <a:pPr marL="342900" indent="-342900"/>
            <a:r>
              <a:rPr lang="en-US" sz="3200">
                <a:latin typeface="Calibri" pitchFamily="34" charset="0"/>
              </a:rPr>
              <a:t>	of other kinds of heuristic function </a:t>
            </a:r>
          </a:p>
          <a:p>
            <a:pPr marL="342900" indent="-342900"/>
            <a:r>
              <a:rPr lang="en-US" sz="3200">
                <a:latin typeface="Calibri" pitchFamily="34" charset="0"/>
              </a:rPr>
              <a:t>	and pheromone updating strategy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34/36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8" name="Picture 17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References</a:t>
            </a:r>
            <a:endParaRPr lang="en-US" sz="4800" b="1" dirty="0">
              <a:solidFill>
                <a:schemeClr val="accent5">
                  <a:lumMod val="50000"/>
                </a:schemeClr>
              </a:solidFill>
              <a:latin typeface="Calibri" pitchFamily="34" charset="0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3253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53271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2" name="Donut 11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Donut 12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" name="Donut 13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35/36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8" name="Picture 17" descr="ant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20" name="Content Placeholder 19"/>
          <p:cNvSpPr>
            <a:spLocks noGrp="1"/>
          </p:cNvSpPr>
          <p:nvPr>
            <p:ph idx="1"/>
          </p:nvPr>
        </p:nvSpPr>
        <p:spPr>
          <a:xfrm>
            <a:off x="1295400" y="1447800"/>
            <a:ext cx="7620000" cy="4343400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Parpinelli R., Lopes H., Freitas A.: Data Mining with an Ant Colony Optimization Algorithm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Han J., Kamber M.: Data Mining – Concepts and Techniques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Wikipedia article on Ant colony optimization </a:t>
            </a:r>
            <a:r>
              <a:rPr lang="en-US" dirty="0" smtClean="0">
                <a:hlinkClick r:id="rId4"/>
              </a:rPr>
              <a:t>http://en.wikipedia.org/wiki/Ant_colony_optimization</a:t>
            </a:r>
            <a:r>
              <a:rPr lang="en-US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Singler J., Atkinson B.: Data Mining using Ant Colony Optimization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43000" y="2362200"/>
            <a:ext cx="78486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alibri" pitchFamily="34" charset="0"/>
                <a:cs typeface="+mn-cs"/>
              </a:rPr>
              <a:t>Thank you for your attention!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 rot="10800000" flipH="1">
            <a:off x="1143000" y="3048000"/>
            <a:ext cx="78486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55302" name="Group 20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55319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5" name="Donut 14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Donut 15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" name="Donut 13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pic>
        <p:nvPicPr>
          <p:cNvPr id="17" name="Picture 16" descr="ants.jpg"/>
          <p:cNvPicPr>
            <a:picLocks noChangeAspect="1"/>
          </p:cNvPicPr>
          <p:nvPr/>
        </p:nvPicPr>
        <p:blipFill>
          <a:blip r:embed="rId2"/>
          <a:srcRect l="4000" t="5333" r="4000" b="14667"/>
          <a:stretch>
            <a:fillRect/>
          </a:stretch>
        </p:blipFill>
        <p:spPr>
          <a:xfrm>
            <a:off x="3048000" y="3276600"/>
            <a:ext cx="3505200" cy="22860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pic>
        <p:nvPicPr>
          <p:cNvPr id="18" name="Picture 17" descr="ant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36/36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Problem Statement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19461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19479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2" name="Donut 11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Donut 12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" name="Donut 13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1219200" y="1066800"/>
            <a:ext cx="76962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4/36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219200" y="1524000"/>
            <a:ext cx="7772400" cy="237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b="1" dirty="0">
                <a:latin typeface="Calibri" pitchFamily="34" charset="0"/>
              </a:rPr>
              <a:t>Rule Induction</a:t>
            </a:r>
            <a:r>
              <a:rPr lang="en-US" sz="3200" dirty="0">
                <a:latin typeface="Calibri" pitchFamily="34" charset="0"/>
              </a:rPr>
              <a:t> for classification using </a:t>
            </a:r>
            <a:r>
              <a:rPr lang="en-US" sz="3200" i="1" dirty="0">
                <a:latin typeface="Calibri" pitchFamily="34" charset="0"/>
              </a:rPr>
              <a:t>ACO</a:t>
            </a:r>
          </a:p>
          <a:p>
            <a:endParaRPr lang="en-US" sz="3200" i="1" dirty="0">
              <a:latin typeface="Calibri" pitchFamily="34" charset="0"/>
            </a:endParaRPr>
          </a:p>
          <a:p>
            <a:pPr lvl="1">
              <a:buFont typeface="Calibri" pitchFamily="34" charset="0"/>
              <a:buChar char="–"/>
            </a:pPr>
            <a:r>
              <a:rPr lang="en-US" sz="2800" dirty="0">
                <a:latin typeface="Calibri" pitchFamily="34" charset="0"/>
              </a:rPr>
              <a:t>  	</a:t>
            </a:r>
            <a:r>
              <a:rPr lang="en-US" sz="2800" b="1" dirty="0">
                <a:latin typeface="Calibri" pitchFamily="34" charset="0"/>
              </a:rPr>
              <a:t>Given</a:t>
            </a:r>
            <a:r>
              <a:rPr lang="en-US" sz="2800" dirty="0">
                <a:latin typeface="Calibri" pitchFamily="34" charset="0"/>
              </a:rPr>
              <a:t>: training set</a:t>
            </a:r>
          </a:p>
          <a:p>
            <a:pPr lvl="1">
              <a:buFont typeface="Calibri" pitchFamily="34" charset="0"/>
              <a:buChar char="–"/>
            </a:pPr>
            <a:r>
              <a:rPr lang="en-US" sz="2800" dirty="0">
                <a:latin typeface="Calibri" pitchFamily="34" charset="0"/>
              </a:rPr>
              <a:t> 	</a:t>
            </a:r>
            <a:r>
              <a:rPr lang="en-US" sz="2800" b="1" dirty="0">
                <a:latin typeface="Calibri" pitchFamily="34" charset="0"/>
              </a:rPr>
              <a:t>Goal</a:t>
            </a:r>
            <a:r>
              <a:rPr lang="en-US" sz="2800" dirty="0">
                <a:latin typeface="Calibri" pitchFamily="34" charset="0"/>
              </a:rPr>
              <a:t>: (simple) rules to classify data</a:t>
            </a:r>
          </a:p>
          <a:p>
            <a:pPr lvl="1">
              <a:buFont typeface="Calibri" pitchFamily="34" charset="0"/>
              <a:buChar char="–"/>
            </a:pPr>
            <a:r>
              <a:rPr lang="en-US" sz="2800" dirty="0">
                <a:latin typeface="Calibri" pitchFamily="34" charset="0"/>
              </a:rPr>
              <a:t> 	</a:t>
            </a:r>
            <a:r>
              <a:rPr lang="en-US" sz="2800" b="1" dirty="0">
                <a:latin typeface="Calibri" pitchFamily="34" charset="0"/>
              </a:rPr>
              <a:t>Output</a:t>
            </a:r>
            <a:r>
              <a:rPr lang="en-US" sz="2800" dirty="0">
                <a:latin typeface="Calibri" pitchFamily="34" charset="0"/>
              </a:rPr>
              <a:t>: ordered decision list</a:t>
            </a:r>
          </a:p>
        </p:txBody>
      </p:sp>
      <p:pic>
        <p:nvPicPr>
          <p:cNvPr id="18" name="Picture 17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Real Ant Colonies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20485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20503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2" name="Donut 11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Donut 12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" name="Donut 13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5/36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219200" y="1219200"/>
            <a:ext cx="769620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3000" dirty="0">
                <a:latin typeface="Calibri" pitchFamily="34" charset="0"/>
              </a:rPr>
              <a:t> Different insects perform related tasks</a:t>
            </a:r>
          </a:p>
          <a:p>
            <a:pPr lvl="1">
              <a:buFont typeface="Calibri" pitchFamily="34" charset="0"/>
              <a:buChar char="–"/>
            </a:pPr>
            <a:r>
              <a:rPr lang="en-US" sz="2400" dirty="0">
                <a:latin typeface="Calibri" pitchFamily="34" charset="0"/>
              </a:rPr>
              <a:t> colony is capable of solving complex problems</a:t>
            </a:r>
          </a:p>
          <a:p>
            <a:pPr lvl="1"/>
            <a:endParaRPr lang="en-US" sz="2400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3000" dirty="0">
                <a:latin typeface="Calibri" pitchFamily="34" charset="0"/>
              </a:rPr>
              <a:t> Find the shortest path between a food </a:t>
            </a:r>
            <a:r>
              <a:rPr lang="en-US" sz="3000" dirty="0" smtClean="0">
                <a:latin typeface="Calibri" pitchFamily="34" charset="0"/>
              </a:rPr>
              <a:t>source</a:t>
            </a:r>
          </a:p>
          <a:p>
            <a:r>
              <a:rPr lang="en-US" sz="3000" dirty="0" smtClean="0">
                <a:latin typeface="Calibri" pitchFamily="34" charset="0"/>
              </a:rPr>
              <a:t>  and </a:t>
            </a:r>
            <a:r>
              <a:rPr lang="en-US" sz="3000" dirty="0">
                <a:latin typeface="Calibri" pitchFamily="34" charset="0"/>
              </a:rPr>
              <a:t>the nest without using visual information</a:t>
            </a:r>
          </a:p>
          <a:p>
            <a:endParaRPr lang="en-US" sz="3000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3000" dirty="0">
                <a:latin typeface="Calibri" pitchFamily="34" charset="0"/>
              </a:rPr>
              <a:t> Communication by means of pheromone trails</a:t>
            </a:r>
          </a:p>
          <a:p>
            <a:pPr lvl="1">
              <a:buFont typeface="Calibri" pitchFamily="34" charset="0"/>
              <a:buChar char="–"/>
            </a:pPr>
            <a:r>
              <a:rPr lang="en-US" sz="2400" dirty="0">
                <a:latin typeface="Calibri" pitchFamily="34" charset="0"/>
              </a:rPr>
              <a:t> As ants move, a certain amount of pheromone </a:t>
            </a:r>
            <a:r>
              <a:rPr lang="en-US" sz="2400" dirty="0" smtClean="0">
                <a:latin typeface="Calibri" pitchFamily="34" charset="0"/>
              </a:rPr>
              <a:t>is</a:t>
            </a:r>
          </a:p>
          <a:p>
            <a:pPr lvl="1"/>
            <a:r>
              <a:rPr lang="en-US" sz="2400" dirty="0" smtClean="0">
                <a:latin typeface="Calibri" pitchFamily="34" charset="0"/>
              </a:rPr>
              <a:t>  dropped on </a:t>
            </a:r>
            <a:r>
              <a:rPr lang="en-US" sz="2400" dirty="0">
                <a:latin typeface="Calibri" pitchFamily="34" charset="0"/>
              </a:rPr>
              <a:t>the ground, marking the path</a:t>
            </a:r>
          </a:p>
          <a:p>
            <a:pPr lvl="1">
              <a:buFont typeface="Calibri" pitchFamily="34" charset="0"/>
              <a:buChar char="–"/>
            </a:pPr>
            <a:r>
              <a:rPr lang="en-US" sz="2400" dirty="0">
                <a:latin typeface="Calibri" pitchFamily="34" charset="0"/>
              </a:rPr>
              <a:t> The more ants follow a given trail, the more </a:t>
            </a:r>
            <a:r>
              <a:rPr lang="en-US" sz="2400" dirty="0" smtClean="0">
                <a:latin typeface="Calibri" pitchFamily="34" charset="0"/>
              </a:rPr>
              <a:t>attractive </a:t>
            </a:r>
          </a:p>
          <a:p>
            <a:pPr lvl="1"/>
            <a:r>
              <a:rPr lang="en-US" sz="2400" dirty="0" smtClean="0">
                <a:latin typeface="Calibri" pitchFamily="34" charset="0"/>
              </a:rPr>
              <a:t>   this </a:t>
            </a:r>
            <a:r>
              <a:rPr lang="en-US" sz="2400" dirty="0">
                <a:latin typeface="Calibri" pitchFamily="34" charset="0"/>
              </a:rPr>
              <a:t>trail becomes (loop of positive feedback)</a:t>
            </a:r>
          </a:p>
        </p:txBody>
      </p:sp>
      <p:pic>
        <p:nvPicPr>
          <p:cNvPr id="19" name="Picture 18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Obstacle on the Trail?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21509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21527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2" name="Donut 11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Donut 12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" name="Donut 13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1219200" y="1066800"/>
            <a:ext cx="77724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6/36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19" name="Picture 18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pic>
        <p:nvPicPr>
          <p:cNvPr id="16" name="Picture 15" descr="wob09fig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1600200"/>
            <a:ext cx="6191250" cy="3571875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Ant Colony Optimization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22533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22551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2" name="Donut 11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Donut 12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" name="Donut 13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1219200" y="1066800"/>
            <a:ext cx="76962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7/36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219200" y="1219200"/>
            <a:ext cx="7924800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3200" dirty="0">
                <a:latin typeface="Calibri" pitchFamily="34" charset="0"/>
              </a:rPr>
              <a:t> </a:t>
            </a:r>
            <a:r>
              <a:rPr lang="en-US" sz="3200" i="1" dirty="0">
                <a:latin typeface="Calibri" pitchFamily="34" charset="0"/>
              </a:rPr>
              <a:t>ACO</a:t>
            </a:r>
            <a:r>
              <a:rPr lang="en-US" sz="3200" dirty="0">
                <a:latin typeface="Calibri" pitchFamily="34" charset="0"/>
              </a:rPr>
              <a:t> algorithm for the classification task</a:t>
            </a:r>
          </a:p>
          <a:p>
            <a:pPr lvl="1">
              <a:buFont typeface="Calibri" pitchFamily="34" charset="0"/>
              <a:buChar char="–"/>
            </a:pPr>
            <a:r>
              <a:rPr lang="en-US" sz="2200" dirty="0">
                <a:latin typeface="Calibri" pitchFamily="34" charset="0"/>
              </a:rPr>
              <a:t> Assign each case to one class, out of a set of </a:t>
            </a:r>
            <a:r>
              <a:rPr lang="en-US" sz="2200" dirty="0" smtClean="0">
                <a:latin typeface="Calibri" pitchFamily="34" charset="0"/>
              </a:rPr>
              <a:t>predefined </a:t>
            </a:r>
          </a:p>
          <a:p>
            <a:pPr lvl="1"/>
            <a:r>
              <a:rPr lang="en-US" sz="2200" dirty="0" smtClean="0">
                <a:latin typeface="Calibri" pitchFamily="34" charset="0"/>
              </a:rPr>
              <a:t> </a:t>
            </a:r>
            <a:r>
              <a:rPr lang="en-US" sz="2200" dirty="0" smtClean="0">
                <a:latin typeface="Calibri" pitchFamily="34" charset="0"/>
              </a:rPr>
              <a:t>  </a:t>
            </a:r>
            <a:r>
              <a:rPr lang="en-US" sz="2200" dirty="0" smtClean="0">
                <a:latin typeface="Calibri" pitchFamily="34" charset="0"/>
              </a:rPr>
              <a:t>classes</a:t>
            </a:r>
            <a:endParaRPr lang="en-US" sz="2200" dirty="0">
              <a:latin typeface="Calibri" pitchFamily="34" charset="0"/>
            </a:endParaRPr>
          </a:p>
          <a:p>
            <a:pPr lvl="1"/>
            <a:endParaRPr lang="en-US" sz="2000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3200" dirty="0">
                <a:latin typeface="Calibri" pitchFamily="34" charset="0"/>
              </a:rPr>
              <a:t> Discovered knowledge is expressed</a:t>
            </a:r>
          </a:p>
          <a:p>
            <a:r>
              <a:rPr lang="en-US" sz="3200" dirty="0" smtClean="0">
                <a:latin typeface="Calibri" pitchFamily="34" charset="0"/>
              </a:rPr>
              <a:t>   in </a:t>
            </a:r>
            <a:r>
              <a:rPr lang="en-US" sz="3200" dirty="0">
                <a:latin typeface="Calibri" pitchFamily="34" charset="0"/>
              </a:rPr>
              <a:t>the form of IF-THEN rules: </a:t>
            </a:r>
          </a:p>
          <a:p>
            <a:r>
              <a:rPr lang="en-US" sz="3200" dirty="0">
                <a:latin typeface="Calibri" pitchFamily="34" charset="0"/>
              </a:rPr>
              <a:t>	IF &lt;</a:t>
            </a:r>
            <a:r>
              <a:rPr lang="en-US" sz="3200" i="1" dirty="0">
                <a:latin typeface="Calibri" pitchFamily="34" charset="0"/>
              </a:rPr>
              <a:t>conditions</a:t>
            </a:r>
            <a:r>
              <a:rPr lang="en-US" sz="3200" dirty="0">
                <a:latin typeface="Calibri" pitchFamily="34" charset="0"/>
              </a:rPr>
              <a:t>&gt; THEN &lt;</a:t>
            </a:r>
            <a:r>
              <a:rPr lang="en-US" sz="3200" i="1" dirty="0">
                <a:latin typeface="Calibri" pitchFamily="34" charset="0"/>
              </a:rPr>
              <a:t>class</a:t>
            </a:r>
            <a:r>
              <a:rPr lang="en-US" sz="3200" dirty="0">
                <a:latin typeface="Calibri" pitchFamily="34" charset="0"/>
              </a:rPr>
              <a:t>&gt;</a:t>
            </a:r>
          </a:p>
          <a:p>
            <a:pPr lvl="1">
              <a:buFont typeface="Calibri" pitchFamily="34" charset="0"/>
              <a:buChar char="–"/>
            </a:pPr>
            <a:r>
              <a:rPr lang="en-US" sz="2400" dirty="0">
                <a:latin typeface="Calibri" pitchFamily="34" charset="0"/>
              </a:rPr>
              <a:t> </a:t>
            </a:r>
            <a:r>
              <a:rPr lang="en-US" sz="2000" dirty="0">
                <a:latin typeface="Calibri" pitchFamily="34" charset="0"/>
              </a:rPr>
              <a:t>The rule antecedent (</a:t>
            </a:r>
            <a:r>
              <a:rPr lang="en-US" sz="2000" i="1" dirty="0">
                <a:latin typeface="Calibri" pitchFamily="34" charset="0"/>
              </a:rPr>
              <a:t>IF</a:t>
            </a:r>
            <a:r>
              <a:rPr lang="en-US" sz="2000" dirty="0">
                <a:latin typeface="Calibri" pitchFamily="34" charset="0"/>
              </a:rPr>
              <a:t>) contains a set of conditions, </a:t>
            </a:r>
          </a:p>
          <a:p>
            <a:pPr lvl="1"/>
            <a:r>
              <a:rPr lang="en-US" sz="2000" dirty="0" smtClean="0">
                <a:latin typeface="Calibri" pitchFamily="34" charset="0"/>
              </a:rPr>
              <a:t>    connected </a:t>
            </a:r>
            <a:r>
              <a:rPr lang="en-US" sz="2000" dirty="0">
                <a:latin typeface="Calibri" pitchFamily="34" charset="0"/>
              </a:rPr>
              <a:t>by </a:t>
            </a:r>
            <a:r>
              <a:rPr lang="en-US" sz="2000" i="1" dirty="0">
                <a:latin typeface="Calibri" pitchFamily="34" charset="0"/>
              </a:rPr>
              <a:t>AND</a:t>
            </a:r>
            <a:r>
              <a:rPr lang="en-US" sz="2000" dirty="0">
                <a:latin typeface="Calibri" pitchFamily="34" charset="0"/>
              </a:rPr>
              <a:t> operator</a:t>
            </a:r>
          </a:p>
          <a:p>
            <a:pPr lvl="1">
              <a:buFont typeface="Calibri" pitchFamily="34" charset="0"/>
              <a:buChar char="–"/>
            </a:pPr>
            <a:r>
              <a:rPr lang="en-US" sz="2000" dirty="0">
                <a:latin typeface="Calibri" pitchFamily="34" charset="0"/>
              </a:rPr>
              <a:t> The rule consequent (</a:t>
            </a:r>
            <a:r>
              <a:rPr lang="en-US" sz="2000" i="1" dirty="0">
                <a:latin typeface="Calibri" pitchFamily="34" charset="0"/>
              </a:rPr>
              <a:t>THEN</a:t>
            </a:r>
            <a:r>
              <a:rPr lang="en-US" sz="2000" dirty="0">
                <a:latin typeface="Calibri" pitchFamily="34" charset="0"/>
              </a:rPr>
              <a:t>) specifies the class predicted for cases </a:t>
            </a:r>
          </a:p>
          <a:p>
            <a:pPr lvl="1"/>
            <a:r>
              <a:rPr lang="en-US" sz="2000" dirty="0" smtClean="0">
                <a:latin typeface="Calibri" pitchFamily="34" charset="0"/>
              </a:rPr>
              <a:t>   whose </a:t>
            </a:r>
            <a:r>
              <a:rPr lang="en-US" sz="2000" dirty="0">
                <a:latin typeface="Calibri" pitchFamily="34" charset="0"/>
              </a:rPr>
              <a:t>predictor attributes satisfy all the terms specified in </a:t>
            </a:r>
            <a:r>
              <a:rPr lang="en-US" sz="2000" i="1" dirty="0">
                <a:latin typeface="Calibri" pitchFamily="34" charset="0"/>
              </a:rPr>
              <a:t>IF</a:t>
            </a:r>
            <a:r>
              <a:rPr lang="en-US" sz="2000" dirty="0">
                <a:latin typeface="Calibri" pitchFamily="34" charset="0"/>
              </a:rPr>
              <a:t> part</a:t>
            </a:r>
          </a:p>
        </p:txBody>
      </p:sp>
      <p:pic>
        <p:nvPicPr>
          <p:cNvPr id="20" name="Picture 19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Basic Ideas of ACO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23557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23575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2" name="Donut 11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Donut 12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" name="Donut 13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1219200" y="1066800"/>
            <a:ext cx="76962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8/36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219200" y="1219200"/>
            <a:ext cx="7772400" cy="498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3200" dirty="0">
                <a:latin typeface="Calibri" pitchFamily="34" charset="0"/>
              </a:rPr>
              <a:t> Each path followed by an ant is associated </a:t>
            </a:r>
            <a:r>
              <a:rPr lang="en-US" sz="3200" dirty="0" smtClean="0">
                <a:latin typeface="Calibri" pitchFamily="34" charset="0"/>
              </a:rPr>
              <a:t>   </a:t>
            </a:r>
          </a:p>
          <a:p>
            <a:r>
              <a:rPr lang="en-US" sz="3200" dirty="0" smtClean="0">
                <a:latin typeface="Calibri" pitchFamily="34" charset="0"/>
              </a:rPr>
              <a:t>   </a:t>
            </a:r>
            <a:r>
              <a:rPr lang="en-US" sz="3200" dirty="0" smtClean="0">
                <a:latin typeface="Calibri" pitchFamily="34" charset="0"/>
              </a:rPr>
              <a:t>with </a:t>
            </a:r>
            <a:r>
              <a:rPr lang="en-US" sz="3200" dirty="0">
                <a:latin typeface="Calibri" pitchFamily="34" charset="0"/>
              </a:rPr>
              <a:t>a candidate solution</a:t>
            </a:r>
          </a:p>
          <a:p>
            <a:endParaRPr lang="en-US" sz="3200" dirty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3200" dirty="0">
                <a:latin typeface="Calibri" pitchFamily="34" charset="0"/>
              </a:rPr>
              <a:t> Ant follows a path </a:t>
            </a:r>
          </a:p>
          <a:p>
            <a:pPr lvl="1">
              <a:buFont typeface="Calibri" pitchFamily="34" charset="0"/>
              <a:buChar char="–"/>
            </a:pPr>
            <a:r>
              <a:rPr lang="en-US" sz="2400" dirty="0">
                <a:latin typeface="Calibri" pitchFamily="34" charset="0"/>
              </a:rPr>
              <a:t> the amount of pheromone on that path is proportional </a:t>
            </a:r>
            <a:r>
              <a:rPr lang="en-US" sz="2400" dirty="0" smtClean="0">
                <a:latin typeface="Calibri" pitchFamily="34" charset="0"/>
              </a:rPr>
              <a:t> </a:t>
            </a:r>
          </a:p>
          <a:p>
            <a:pPr lvl="1"/>
            <a:r>
              <a:rPr lang="en-US" sz="2400" dirty="0" smtClean="0">
                <a:latin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</a:rPr>
              <a:t>  </a:t>
            </a:r>
            <a:r>
              <a:rPr lang="en-US" sz="2400" dirty="0" smtClean="0">
                <a:latin typeface="Calibri" pitchFamily="34" charset="0"/>
              </a:rPr>
              <a:t>to </a:t>
            </a:r>
            <a:r>
              <a:rPr lang="en-US" sz="2400" dirty="0">
                <a:latin typeface="Calibri" pitchFamily="34" charset="0"/>
              </a:rPr>
              <a:t>the quality of the corresponding candidate solution</a:t>
            </a:r>
          </a:p>
          <a:p>
            <a:r>
              <a:rPr lang="en-US" sz="3200" dirty="0">
                <a:latin typeface="Calibri" pitchFamily="34" charset="0"/>
              </a:rPr>
              <a:t> </a:t>
            </a:r>
          </a:p>
          <a:p>
            <a:pPr>
              <a:buFont typeface="Arial" charset="0"/>
              <a:buChar char="•"/>
            </a:pPr>
            <a:r>
              <a:rPr lang="en-US" sz="3200" dirty="0">
                <a:latin typeface="Calibri" pitchFamily="34" charset="0"/>
              </a:rPr>
              <a:t>Ant choose between paths </a:t>
            </a:r>
          </a:p>
          <a:p>
            <a:pPr lvl="1">
              <a:buFont typeface="Calibri" pitchFamily="34" charset="0"/>
              <a:buChar char="–"/>
            </a:pPr>
            <a:r>
              <a:rPr lang="en-US" sz="2400" dirty="0">
                <a:latin typeface="Calibri" pitchFamily="34" charset="0"/>
              </a:rPr>
              <a:t> the path(s) with a larger amount of pheromone </a:t>
            </a:r>
          </a:p>
          <a:p>
            <a:pPr lvl="1"/>
            <a:r>
              <a:rPr lang="en-US" sz="2400" dirty="0" smtClean="0">
                <a:latin typeface="Calibri" pitchFamily="34" charset="0"/>
              </a:rPr>
              <a:t>   have </a:t>
            </a:r>
            <a:r>
              <a:rPr lang="en-US" sz="2400" dirty="0">
                <a:latin typeface="Calibri" pitchFamily="34" charset="0"/>
              </a:rPr>
              <a:t>a greater probability of being chosen</a:t>
            </a:r>
          </a:p>
          <a:p>
            <a:endParaRPr lang="en-US" sz="3000" dirty="0">
              <a:latin typeface="Calibri" pitchFamily="34" charset="0"/>
            </a:endParaRPr>
          </a:p>
        </p:txBody>
      </p:sp>
      <p:pic>
        <p:nvPicPr>
          <p:cNvPr id="20" name="Picture 19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228600"/>
            <a:ext cx="792480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accent5">
                    <a:lumMod val="50000"/>
                  </a:schemeClr>
                </a:solidFill>
                <a:latin typeface="Calibri" pitchFamily="34" charset="0"/>
                <a:cs typeface="+mn-cs"/>
              </a:rPr>
              <a:t>Result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1143000" cy="6858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grpSp>
        <p:nvGrpSpPr>
          <p:cNvPr id="24581" name="Group 15"/>
          <p:cNvGrpSpPr>
            <a:grpSpLocks/>
          </p:cNvGrpSpPr>
          <p:nvPr/>
        </p:nvGrpSpPr>
        <p:grpSpPr bwMode="auto">
          <a:xfrm>
            <a:off x="152400" y="152400"/>
            <a:ext cx="762000" cy="1219200"/>
            <a:chOff x="152400" y="152400"/>
            <a:chExt cx="762000" cy="1219200"/>
          </a:xfrm>
        </p:grpSpPr>
        <p:grpSp>
          <p:nvGrpSpPr>
            <p:cNvPr id="24600" name="Group 14"/>
            <p:cNvGrpSpPr>
              <a:grpSpLocks/>
            </p:cNvGrpSpPr>
            <p:nvPr/>
          </p:nvGrpSpPr>
          <p:grpSpPr bwMode="auto">
            <a:xfrm>
              <a:off x="152400" y="152400"/>
              <a:ext cx="609600" cy="1219200"/>
              <a:chOff x="152400" y="152400"/>
              <a:chExt cx="609600" cy="1219200"/>
            </a:xfrm>
          </p:grpSpPr>
          <p:sp>
            <p:nvSpPr>
              <p:cNvPr id="12" name="Donut 11"/>
              <p:cNvSpPr/>
              <p:nvPr/>
            </p:nvSpPr>
            <p:spPr>
              <a:xfrm>
                <a:off x="152400" y="1524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Donut 12"/>
              <p:cNvSpPr/>
              <p:nvPr/>
            </p:nvSpPr>
            <p:spPr>
              <a:xfrm>
                <a:off x="228600" y="838200"/>
                <a:ext cx="533400" cy="533400"/>
              </a:xfrm>
              <a:prstGeom prst="donut">
                <a:avLst/>
              </a:prstGeom>
              <a:solidFill>
                <a:schemeClr val="accent5">
                  <a:lumMod val="75000"/>
                </a:schemeClr>
              </a:solidFill>
              <a:ln>
                <a:solidFill>
                  <a:schemeClr val="accent5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 w="139700" h="139700" prst="divo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4" name="Donut 13"/>
            <p:cNvSpPr/>
            <p:nvPr/>
          </p:nvSpPr>
          <p:spPr>
            <a:xfrm>
              <a:off x="381000" y="533400"/>
              <a:ext cx="533400" cy="533400"/>
            </a:xfrm>
            <a:prstGeom prst="donu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accent5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39700" h="139700" prst="divo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0" name="Straight Arrow Connector 9"/>
          <p:cNvCxnSpPr/>
          <p:nvPr/>
        </p:nvCxnSpPr>
        <p:spPr>
          <a:xfrm>
            <a:off x="1219200" y="1066800"/>
            <a:ext cx="7696200" cy="1588"/>
          </a:xfrm>
          <a:prstGeom prst="straightConnector1">
            <a:avLst/>
          </a:prstGeom>
          <a:ln w="12700">
            <a:solidFill>
              <a:schemeClr val="accent5">
                <a:lumMod val="75000"/>
              </a:schemeClr>
            </a:solidFill>
            <a:headEnd type="arrow"/>
            <a:tailEnd type="arrow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95400" y="6096000"/>
          <a:ext cx="7696200" cy="5791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429001"/>
                <a:gridCol w="838200"/>
                <a:gridCol w="3428999"/>
              </a:tblGrid>
              <a:tr h="304800">
                <a:tc>
                  <a:txBody>
                    <a:bodyPr/>
                    <a:lstStyle/>
                    <a:p>
                      <a:pPr algn="l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Marko Jovanović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CS" sz="1200" b="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 Veljković</a:t>
                      </a:r>
                      <a:endParaRPr lang="en-US" sz="1200" b="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259080">
                <a:tc>
                  <a:txBody>
                    <a:bodyPr/>
                    <a:lstStyle/>
                    <a:p>
                      <a:pPr algn="l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genije.jovanovic@gmail.com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9/36</a:t>
                      </a:r>
                      <a:endParaRPr lang="en-US" sz="1200" b="1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lnT w="38100" cmpd="sng">
                      <a:noFill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Calibri" pitchFamily="34" charset="0"/>
                        </a:rPr>
                        <a:t>sonja.veljkovic@gmail.com</a:t>
                      </a:r>
                      <a:endParaRPr lang="en-US" sz="1200" baseline="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Calibri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219200" y="1219200"/>
            <a:ext cx="7772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3600" dirty="0">
                <a:latin typeface="Calibri" pitchFamily="34" charset="0"/>
              </a:rPr>
              <a:t> Ants usually converge to the optimum </a:t>
            </a:r>
          </a:p>
          <a:p>
            <a:r>
              <a:rPr lang="en-US" sz="3600" dirty="0" smtClean="0">
                <a:latin typeface="Calibri" pitchFamily="34" charset="0"/>
              </a:rPr>
              <a:t>   or </a:t>
            </a:r>
            <a:r>
              <a:rPr lang="en-US" sz="3600" dirty="0">
                <a:latin typeface="Calibri" pitchFamily="34" charset="0"/>
              </a:rPr>
              <a:t>near-optimum solution!</a:t>
            </a:r>
          </a:p>
        </p:txBody>
      </p:sp>
      <p:pic>
        <p:nvPicPr>
          <p:cNvPr id="20" name="Picture 19" descr="ant.bm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86400"/>
            <a:ext cx="1000125" cy="137160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pic>
        <p:nvPicPr>
          <p:cNvPr id="16" name="Picture 15" descr="foodsearching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286000"/>
            <a:ext cx="8153400" cy="325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2357</TotalTime>
  <Words>2065</Words>
  <Application>Microsoft Office PowerPoint</Application>
  <PresentationFormat>On-screen Show (4:3)</PresentationFormat>
  <Paragraphs>595</Paragraphs>
  <Slides>36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Sonja</dc:creator>
  <cp:lastModifiedBy>Sonja</cp:lastModifiedBy>
  <cp:revision>258</cp:revision>
  <dcterms:created xsi:type="dcterms:W3CDTF">2010-11-30T21:32:01Z</dcterms:created>
  <dcterms:modified xsi:type="dcterms:W3CDTF">2010-12-08T00:38:36Z</dcterms:modified>
</cp:coreProperties>
</file>