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0" r:id="rId6"/>
    <p:sldId id="294" r:id="rId7"/>
    <p:sldId id="272" r:id="rId8"/>
    <p:sldId id="293" r:id="rId9"/>
    <p:sldId id="275" r:id="rId10"/>
    <p:sldId id="273" r:id="rId11"/>
    <p:sldId id="261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87667" autoAdjust="0"/>
  </p:normalViewPr>
  <p:slideViewPr>
    <p:cSldViewPr>
      <p:cViewPr varScale="1">
        <p:scale>
          <a:sx n="79" d="100"/>
          <a:sy n="79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2DBD6-3DDB-48C5-B862-18764366478A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FE265-A7CC-4B02-84DA-417967F55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E265-A7CC-4B02-84DA-417967F55E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FE265-A7CC-4B02-84DA-417967F55E6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C686-4844-41F3-9D40-4E5D832A1867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A9D8-78CD-4B87-B354-A81CC33F23C9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47C7-56EC-4859-AC07-1DCC38D8E025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70E7-BC2A-4419-B896-63B96B9DEF61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2AB3-9B94-44AB-B56A-950E39510B91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8EC-CDE1-4C21-BDB4-B63244772C5E}" type="datetime1">
              <a:rPr lang="en-US" smtClean="0"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8CB8-CFE6-4D93-8BF6-AD7C96AF0F78}" type="datetime1">
              <a:rPr lang="en-US" smtClean="0"/>
              <a:t>12/23/2011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689B-B528-4EA6-942C-6D67B8910B80}" type="datetime1">
              <a:rPr lang="en-US" smtClean="0"/>
              <a:t>12/23/2011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53C-8272-4CC3-B118-AAA6455A764B}" type="datetime1">
              <a:rPr lang="en-US" smtClean="0"/>
              <a:t>12/23/2011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7191-5F99-4153-9171-631BDAEB1616}" type="datetime1">
              <a:rPr lang="en-US" smtClean="0"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ADDE-5081-4289-9DFE-76F392F5E212}" type="datetime1">
              <a:rPr lang="en-US" smtClean="0"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43702" y="5643578"/>
            <a:ext cx="2133600" cy="365125"/>
          </a:xfrm>
          <a:prstGeom prst="rect">
            <a:avLst/>
          </a:prstGeom>
        </p:spPr>
        <p:txBody>
          <a:bodyPr/>
          <a:lstStyle/>
          <a:p>
            <a:fld id="{E50E75EE-838D-482A-BDBC-B3252C3FB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E4D1-9DB3-4DAD-89D9-F9A98CC3DCE7}" type="datetime1">
              <a:rPr lang="en-US" smtClean="0"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929586" y="6357958"/>
            <a:ext cx="8980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50E75EE-838D-482A-BDBC-B3252C3FB68E}" type="slidenum">
              <a:rPr lang="en-US" sz="1600" smtClean="0">
                <a:latin typeface="Times New Roman" pitchFamily="18" charset="0"/>
                <a:cs typeface="Times New Roman" pitchFamily="18" charset="0"/>
              </a:rPr>
              <a:pPr/>
              <a:t>‹#›</a:t>
            </a:fld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of 26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CHAMELEON : </a:t>
            </a:r>
            <a:b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A Hierarchical Clustering Algorithm Using Dynamic Modeling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72084"/>
            <a:ext cx="6400800" cy="685808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Student: Lazović </a:t>
            </a:r>
            <a:r>
              <a:rPr lang="sr-Latn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3170/11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R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57148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7323" y="357166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400" b="1" dirty="0" smtClean="0">
                <a:latin typeface="Times New Roman" pitchFamily="18" charset="0"/>
                <a:cs typeface="Times New Roman" pitchFamily="18" charset="0"/>
              </a:rPr>
              <a:t>Faculty of Electrical Engineering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University of Belgrade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logo_ETF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166"/>
            <a:ext cx="6461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43834" y="6286520"/>
            <a:ext cx="11430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K-nearest neighbor graph Gk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57161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Advantages of using a k-nearest neighbor graph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zh-TW" sz="28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Data points that are far apart are completely disconnected in the 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altLang="zh-TW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altLang="zh-TW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captures the concept of neighborhood dynamically.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density of the region is recorded as the weights of the edges.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</a:t>
            </a:r>
            <a:r>
              <a:rPr kumimoji="0" lang="en-US" altLang="zh-TW" sz="28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0" lang="en-US" altLang="zh-TW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provides a computational advantage over a full graph in many algorithms operating on graphs.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zh-TW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zh-TW" sz="28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Modeling the Cluster Similarity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21484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Relative Inter-Connectivity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relative-connectivity between a pair of clusters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defined as the absolute inter-connectivity between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normalized with respect to the internal inter-connectivity of the two clusters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absolute inter-connectivity between a pair of clusters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defined as the sum of the weight of the edges that connect vertices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vertices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internal inter-connectivity of a cluster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easily captured by the size of its min-cut bisector</a:t>
            </a: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14546" y="4926198"/>
          <a:ext cx="4286280" cy="1931802"/>
        </p:xfrm>
        <a:graphic>
          <a:graphicData uri="http://schemas.openxmlformats.org/presentationml/2006/ole">
            <p:oleObj spid="_x0000_s3077" name="方程式" r:id="rId3" imgW="154908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Modeling the Cluster Similarity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335758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Relative Closeness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CHEMELEON measures the closeness of two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clusters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connecting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average similarity between the point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are connected to points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average similarity between the points from the two clusters is equal to the average weight of the edges connecting vertices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vertices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62062" y="4214818"/>
          <a:ext cx="7010400" cy="1960563"/>
        </p:xfrm>
        <a:graphic>
          <a:graphicData uri="http://schemas.openxmlformats.org/presentationml/2006/ole">
            <p:oleObj spid="_x0000_s4100" name="方程式" r:id="rId3" imgW="24508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Modeling the Cluster Similarity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Relative Inter-Connectivity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internal closeness of each cluster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measured in a number of different ways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approach is to look at all the edges connecting vertices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compute the internal closeness of a cluster as the average weight of these edges.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approach is to look also at the average weights of the edges that belong in the min-cut bisector of clusters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Cj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overcome the limitations of existing algorithms that look only at the absolute closeness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CHAMELEON: A Two-phase Clustering Algorithm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Phase I: Finding Initial Sub-clusters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finds the initial sub-clusters using a graph partitioning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algorithm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k-nearest neighbor graph of the data set into a large number of partitions such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edge-cut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edge-cut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i.e., the sum of the weight of the edges that straddle partitions, is minimized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links within clusters will be stronger and more plentiful than links across clusters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graph partitioning algorithms are very effective in capturing the global structure of the graph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graph partitioning algorithms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capable of computing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partitionings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have a very small edge-cut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CHAMELEON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utilizes such multilevel graph partitioning algorithms to find the initial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sub-clusters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hMETIS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algorithm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CHAMELEON: A Two-phase Clustering Algorithm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hMETIS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quickly produce high-quality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partitionings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a wide range of unstructured graphs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hypergraphs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CHAMELEON we primarily use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hMETIS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split a cluster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into two sub-clusters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edge-cut between clusters is minimized and each one of these sub-clusters contains at least 25% of the nodes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initially starts with all the points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selects the largest sub-cluster among the current set of sub-clusters and uses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hMETIS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bisect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terminates when the larger sub-cluster contains fewer than a specified number of vertices, MINSIZE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MINSIZE should be sufficiently large, 1% to 5% of the overall number of data points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CHAMELEON: A Two-phase Clustering Algorithm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0059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Phase II: Merging Sub-Clusters using a Dynamic Framework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CHAMELEON’s agglomerative hierarchical clustering algorithm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select the most similar pairs of clusters by looking both at their relative inter-connectivity and their relative closeness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different schemes</a:t>
            </a: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CHAMELEON: A Two-phase Clustering Algorithm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0059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Scheme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merges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clusters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 inter-connectivity and relative closeness are both above some user specified threshold 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more than one -  the highest absolute inter-connectivity between these two clusters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can be used to control the characteristics of the desired clusters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degree of inter-connectivity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uniformity of the similarity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395434" y="5653107"/>
          <a:ext cx="6248400" cy="633413"/>
        </p:xfrm>
        <a:graphic>
          <a:graphicData uri="http://schemas.openxmlformats.org/presentationml/2006/ole">
            <p:oleObj spid="_x0000_s5122" name="方程式" r:id="rId3" imgW="2006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CHAMELEON: A Two-phase Clustering Algorithm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928826"/>
          </a:xfrm>
        </p:spPr>
        <p:txBody>
          <a:bodyPr>
            <a:normAutofit fontScale="925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Second scheme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uses a function to combine the relative inter-connectivity and relative closeness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merge the pair of clusters that maximizes this function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905000" y="3054353"/>
          <a:ext cx="5105400" cy="874713"/>
        </p:xfrm>
        <a:graphic>
          <a:graphicData uri="http://schemas.openxmlformats.org/presentationml/2006/ole">
            <p:oleObj spid="_x0000_s6146" name="方程式" r:id="rId3" imgW="1333440" imgH="228600" progId="Equation.3">
              <p:embed/>
            </p:oleObj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4214818"/>
            <a:ext cx="8229600" cy="19288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user specified parameter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 1, then CHAMELEON gives a higher importance to the relative closeness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&lt; 1, it gives a higher importance on the relative inter-connectivity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R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Performance Analysis(1)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 : the number of data items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 : the number of initial sub-clusters produced by the graph partitioning algorithm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initial sub-cluster has the same number of nodes n/m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 the k-nearest neighbor graph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low-dimensional data sets  : O(n log n)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high-dimensional data : O(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graph partitioning algorithm :  O(|V|+|E|)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using k-nearest neighbor graph, |E| = O(|V|)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Clustering in data mining is a discovery process that groups a set of data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applications of clustering include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categorization of documents on the World Wide Web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grouping of genes and proteins that have similar functionality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characterization of different customer groups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Clustering algorithm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static modeling 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Using dynamic modeling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Performance Analysis(2)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000528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first phase :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log(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))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bisect each one of the initial m clusters is O(n/m), leading to an overall complexity of O(n)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each merging step : O(nm)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most similar pair of cluster : O(</a:t>
            </a:r>
            <a:r>
              <a:rPr lang="en-US" sz="2800" dirty="0" smtClean="0"/>
              <a:t>m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logm)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overall complexity O(nm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nlogn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smtClean="0"/>
              <a:t>m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logm)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Experimental Results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experimental evaluation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CHAMELEON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performance with DBSCAN and CURE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sets (6000 – 10000 points):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DS1, has five clusters that are of different size, shape, and density, and contains noise points as well as special artifacts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DS2, contains two clusters that are close to each other and different regions of the clusters have different densities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DS3, has six clusters of different size, shape, and orientation, noise points and special artifacts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DS4 contains random noise and special artifacts, such as a collection of points forming vertical streaks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DS5, has eight clusters of different shape, size, density, and orientation, as well as random noise</a:t>
            </a:r>
          </a:p>
          <a:p>
            <a:pPr lvl="1"/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62821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Data sets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Chameleon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0048" y="928670"/>
            <a:ext cx="5192282" cy="5807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Cure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023011"/>
            <a:ext cx="4714908" cy="562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DBSCAN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928670"/>
            <a:ext cx="7429552" cy="537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CHAMELEON can discover natural clusters of different shapes and sizes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merging decision dynamically adapts to the different clustering model characterized by the clusters in consideration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methodology of dynamic modeling of clusters in agglomerative hierarchical methods is applicable to all types of data</a:t>
            </a:r>
          </a:p>
          <a:p>
            <a:pPr lvl="1"/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Limitations of static modeling 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Algorithms: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K-means, PAM,CLARANS, DBSCAN, CURE, and ROCK</a:t>
            </a: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Merging decisions are based upon static modeling of the clusters to be merged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Fail to take into account special characteristics of individual clusters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Incorrect merging decisions when the underlying data does not follow the assumed model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major limitations: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Schemes do not make use of information about the nature of individual clusters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ignore the information about the aggregate interconnectivity or closeness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Limitations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00108"/>
            <a:ext cx="6215106" cy="223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08" y="3286124"/>
            <a:ext cx="380050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29058" y="32861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621508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Rock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2636" y="4143380"/>
            <a:ext cx="5331364" cy="178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CHEMELEON finds the clusters in the data set by using a two phase algorithm.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a graph partitioning algorithm to cluster the data items into a large number of relatively small sub-clusters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an agglomerative hierarchical clustering algorithm to find the genuine clusters by repeatedly combining together these sub-clusters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overcomes the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Gene Clustering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genes are given as input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 searches the online biomedical literature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biomedical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literature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 information about these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performs text mining in the abstracts to retrieve useful keywords that describe functions of these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does statistical analysis on these keywords to find their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relevance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clusters the genes based on the functional keyword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associations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input to the clustering system is the (keyword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gene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matrix or the (gene x gene)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matrix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the clustering results, the genes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classified as having different functional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relationships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CHAMELEON algorithm for keyword based clustering of large number of genes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CHAMELEON algorithm correctly identified all the 26 Genes in right clusters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Two phase algorithm: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D:\chien-yu\image\ChameleonFig6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4648200" cy="2401888"/>
          </a:xfrm>
          <a:prstGeom prst="rect">
            <a:avLst/>
          </a:prstGeom>
          <a:noFill/>
        </p:spPr>
      </p:pic>
      <p:pic>
        <p:nvPicPr>
          <p:cNvPr id="8" name="Picture 3" descr="D:\chien-yu\image\ChameleonFig6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643314"/>
            <a:ext cx="731520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Key Feature</a:t>
            </a:r>
            <a:r>
              <a:rPr lang="sr-Latn-R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CHEMELEON determines the pair of most similar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sub-clusters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taking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into account both the inter-connectivity as well as the closeness of the clusters.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CHEMELEON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uses a novel approach to model the degree of inter-connectivity and closeness between each pair of clusters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takes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into account the internal characteristics of the clusters themselves.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Modeling the Data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78595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CHEMELEON’s sparse graph representation of the data items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based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the commonly used k-nearest neighbor graph approach.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214686"/>
            <a:ext cx="762239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46799" y="5072074"/>
            <a:ext cx="398096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i="1" dirty="0" smtClean="0"/>
              <a:t>Figure - k-nearest graphs from an original data in 2D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1406</Words>
  <Application>Microsoft Office PowerPoint</Application>
  <PresentationFormat>On-screen Show (4:3)</PresentationFormat>
  <Paragraphs>184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方程式</vt:lpstr>
      <vt:lpstr>CHAMELEON :  A Hierarchical Clustering Algorithm Using Dynamic Modeling</vt:lpstr>
      <vt:lpstr>Introduction :</vt:lpstr>
      <vt:lpstr>Limitations of static modeling :</vt:lpstr>
      <vt:lpstr>Limitations:</vt:lpstr>
      <vt:lpstr>Overview:</vt:lpstr>
      <vt:lpstr>Gene Clustering:</vt:lpstr>
      <vt:lpstr>Slide 7</vt:lpstr>
      <vt:lpstr>Key Feature:</vt:lpstr>
      <vt:lpstr>Modeling the Data</vt:lpstr>
      <vt:lpstr>K-nearest neighbor graph Gk</vt:lpstr>
      <vt:lpstr>Modeling the Cluster Similarity</vt:lpstr>
      <vt:lpstr>Modeling the Cluster Similarity</vt:lpstr>
      <vt:lpstr>Modeling the Cluster Similarity</vt:lpstr>
      <vt:lpstr>CHAMELEON: A Two-phase Clustering Algorithm</vt:lpstr>
      <vt:lpstr>CHAMELEON: A Two-phase Clustering Algorithm</vt:lpstr>
      <vt:lpstr>CHAMELEON: A Two-phase Clustering Algorithm</vt:lpstr>
      <vt:lpstr>CHAMELEON: A Two-phase Clustering Algorithm</vt:lpstr>
      <vt:lpstr>CHAMELEON: A Two-phase Clustering Algorithm</vt:lpstr>
      <vt:lpstr>Performance Analysis(1)</vt:lpstr>
      <vt:lpstr>Performance Analysis(2)</vt:lpstr>
      <vt:lpstr>Experimental Results</vt:lpstr>
      <vt:lpstr>Data sets</vt:lpstr>
      <vt:lpstr>Chameleon</vt:lpstr>
      <vt:lpstr>Cure</vt:lpstr>
      <vt:lpstr>DBSCAN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Procesori u mobilnim uređajima</dc:title>
  <dc:creator>Marko</dc:creator>
  <cp:lastModifiedBy>Marko</cp:lastModifiedBy>
  <cp:revision>109</cp:revision>
  <dcterms:created xsi:type="dcterms:W3CDTF">2011-09-10T17:57:58Z</dcterms:created>
  <dcterms:modified xsi:type="dcterms:W3CDTF">2011-12-23T22:44:34Z</dcterms:modified>
</cp:coreProperties>
</file>