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7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69" r:id="rId19"/>
    <p:sldId id="270" r:id="rId20"/>
    <p:sldId id="274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A2109-1CCA-C349-A997-310CF8BBB651}" type="datetime1">
              <a:rPr lang="en-US" smtClean="0"/>
              <a:t>12/26/11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85F06-F696-1B4C-A0B6-BB3E66BE2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12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072D3-4594-3D4A-8BE5-3E27E19FCA0E}" type="datetime1">
              <a:rPr lang="en-US" smtClean="0"/>
              <a:t>12/26/11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2A6FD-393A-0A44-8967-6EF1D59C9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81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2A6FD-393A-0A44-8967-6EF1D59C92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04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A52BAFE-A6EC-2F4F-B043-738D16996F3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defRPr/>
            </a:pPr>
            <a:r>
              <a:rPr lang="en-US" sz="2000" smtClean="0">
                <a:latin typeface="Arial" charset="0"/>
                <a:ea typeface="SimSun" charset="0"/>
                <a:cs typeface="SimSun" charset="0"/>
              </a:rPr>
              <a:t>Change numbers to LATEX as well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defRPr/>
            </a:pPr>
            <a:fld id="{7E76A883-C07F-624A-AB71-FA922839E9E1}" type="slidenum">
              <a:rPr lang="en-US">
                <a:solidFill>
                  <a:srgbClr val="000000"/>
                </a:solidFill>
                <a:latin typeface="+mn-lt" charset="0"/>
                <a:cs typeface="+mn-ea" charset="0"/>
              </a:rPr>
              <a:pPr hangingPunct="1">
                <a:lnSpc>
                  <a:spcPct val="100000"/>
                </a:lnSpc>
                <a:defRPr/>
              </a:pPr>
              <a:t>10</a:t>
            </a:fld>
            <a:endParaRPr lang="en-US">
              <a:solidFill>
                <a:srgbClr val="000000"/>
              </a:solidFill>
              <a:latin typeface="+mn-lt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78AF690-9A36-104E-A4A5-B5572CC03BF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defRPr/>
            </a:pPr>
            <a:r>
              <a:rPr lang="en-US" sz="2000" smtClean="0">
                <a:latin typeface="Arial" charset="0"/>
                <a:ea typeface="SimSun" charset="0"/>
                <a:cs typeface="SimSun" charset="0"/>
              </a:rPr>
              <a:t>Add animation to block left graph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defRPr/>
            </a:pPr>
            <a:fld id="{3C160769-16E1-8345-AF19-30FD4008458B}" type="slidenum">
              <a:rPr lang="en-US">
                <a:solidFill>
                  <a:srgbClr val="000000"/>
                </a:solidFill>
                <a:latin typeface="+mn-lt" charset="0"/>
                <a:cs typeface="+mn-ea" charset="0"/>
              </a:rPr>
              <a:pPr hangingPunct="1">
                <a:lnSpc>
                  <a:spcPct val="100000"/>
                </a:lnSpc>
                <a:defRPr/>
              </a:pPr>
              <a:t>11</a:t>
            </a:fld>
            <a:endParaRPr lang="en-US">
              <a:solidFill>
                <a:srgbClr val="000000"/>
              </a:solidFill>
              <a:latin typeface="+mn-lt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463A913-ECD6-9946-9343-2EE8747E696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defRPr/>
            </a:pPr>
            <a:r>
              <a:rPr lang="en-US" sz="2000" smtClean="0">
                <a:latin typeface="Arial" charset="0"/>
                <a:ea typeface="SimSun" charset="0"/>
                <a:cs typeface="SimSun" charset="0"/>
              </a:rPr>
              <a:t>Replace as previous; change spacing to fill page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defRPr/>
            </a:pPr>
            <a:fld id="{2A63247E-3859-724F-80D0-D93A80632FC4}" type="slidenum">
              <a:rPr lang="en-US">
                <a:solidFill>
                  <a:srgbClr val="000000"/>
                </a:solidFill>
                <a:latin typeface="+mn-lt" charset="0"/>
                <a:cs typeface="+mn-ea" charset="0"/>
              </a:rPr>
              <a:pPr hangingPunct="1">
                <a:lnSpc>
                  <a:spcPct val="100000"/>
                </a:lnSpc>
                <a:defRPr/>
              </a:pPr>
              <a:t>12</a:t>
            </a:fld>
            <a:endParaRPr lang="en-US">
              <a:solidFill>
                <a:srgbClr val="000000"/>
              </a:solidFill>
              <a:latin typeface="+mn-lt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20B27A7-72F0-3B4A-A998-903F1A8793F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A0BCAF4-C474-3948-8CB0-611408DBE5B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CE448CC-F1C1-8640-85C6-672CB47EFBC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91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91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4BC6CE4-97C3-6A4A-B76D-A4A27EC0BA7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01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BFFD115-F55E-E24F-8964-EACCA306DE0A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1413" y="695325"/>
            <a:ext cx="4573587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D4CAB99-EF59-734F-A7C8-A976B12D1D5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60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60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defRPr/>
            </a:pPr>
            <a:r>
              <a:rPr lang="en-US" sz="2000" smtClean="0">
                <a:latin typeface="Arial" charset="0"/>
                <a:ea typeface="SimSun" charset="0"/>
                <a:cs typeface="SimSun" charset="0"/>
              </a:rPr>
              <a:t>Make points have 0 mean on x1 and x2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defRPr/>
            </a:pPr>
            <a:fld id="{D5FFEBE5-46DF-4E40-804A-1D118EB0B240}" type="slidenum">
              <a:rPr lang="en-US">
                <a:solidFill>
                  <a:srgbClr val="000000"/>
                </a:solidFill>
                <a:latin typeface="+mn-lt" charset="0"/>
                <a:cs typeface="+mn-ea" charset="0"/>
              </a:rPr>
              <a:pPr hangingPunct="1">
                <a:lnSpc>
                  <a:spcPct val="100000"/>
                </a:lnSpc>
                <a:defRPr/>
              </a:pPr>
              <a:t>18</a:t>
            </a:fld>
            <a:endParaRPr lang="en-US">
              <a:solidFill>
                <a:srgbClr val="000000"/>
              </a:solidFill>
              <a:latin typeface="+mn-lt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8EBADF7-FDC4-0D41-B2F0-E573A88625D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471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0" y="0"/>
            <a:ext cx="1588" cy="15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defRPr/>
            </a:pPr>
            <a:r>
              <a:rPr lang="en-US" sz="2000" smtClean="0">
                <a:latin typeface="Arial" charset="0"/>
                <a:ea typeface="SimSun" charset="0"/>
                <a:cs typeface="SimSun" charset="0"/>
              </a:rPr>
              <a:t>Make points have 0 mean on x1 and x2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defRPr/>
            </a:pPr>
            <a:fld id="{8683A66E-1DB2-494F-B3A5-05F3967D0D2B}" type="slidenum">
              <a:rPr lang="en-US">
                <a:solidFill>
                  <a:srgbClr val="000000"/>
                </a:solidFill>
                <a:latin typeface="+mn-lt" charset="0"/>
                <a:cs typeface="+mn-ea" charset="0"/>
              </a:rPr>
              <a:pPr hangingPunct="1">
                <a:lnSpc>
                  <a:spcPct val="100000"/>
                </a:lnSpc>
                <a:defRPr/>
              </a:pPr>
              <a:t>19</a:t>
            </a:fld>
            <a:endParaRPr lang="en-US">
              <a:solidFill>
                <a:srgbClr val="000000"/>
              </a:solidFill>
              <a:latin typeface="+mn-lt" charset="0"/>
              <a:cs typeface="+mn-e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2A6FD-393A-0A44-8967-6EF1D59C92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48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7613" cy="3770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32D27E6-3218-2546-8B9F-7FAF30E220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66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83ADB26-9C91-9E41-B790-BC4A38B6F5D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7F83E79B-BB6F-E441-904E-A589F336DEC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DD20C653-1922-714E-B474-D9CDED7F610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D6FDC096-8E5A-774A-AE9B-B499306340E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CA01569-F2B5-6444-AB26-BB46CB3E6F5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5313A65-7741-814B-B632-ACD5A45CD15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1D2B-6CE7-9B46-917E-5B6332CC402D}" type="datetime1">
              <a:rPr lang="en-US" smtClean="0"/>
              <a:t>12/26/11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C069-A787-1E48-B481-826D5BE3B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D6E4-C5B3-C944-941E-7D612FC7D60A}" type="datetime1">
              <a:rPr lang="en-US" smtClean="0"/>
              <a:t>12/26/11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C069-A787-1E48-B481-826D5BE3B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942E-C364-FD48-A813-5F1F254CEA90}" type="datetime1">
              <a:rPr lang="en-US" smtClean="0"/>
              <a:t>12/26/11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C069-A787-1E48-B481-826D5BE3B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53EA-B210-2140-B9CE-CB5C3551E002}" type="datetime1">
              <a:rPr lang="en-US" smtClean="0"/>
              <a:t>12/26/11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C069-A787-1E48-B481-826D5BE3B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1DE69-4C01-8D48-AB20-3332F0ED2762}" type="datetime1">
              <a:rPr lang="en-US" smtClean="0"/>
              <a:t>12/26/11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C069-A787-1E48-B481-826D5BE3B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34DA4-1B96-3045-ABDC-6DA974506411}" type="datetime1">
              <a:rPr lang="en-US" smtClean="0"/>
              <a:t>12/26/11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C069-A787-1E48-B481-826D5BE3B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5DDB-49E0-B043-BF19-48B8C6E9DF88}" type="datetime1">
              <a:rPr lang="en-US" smtClean="0"/>
              <a:t>12/26/11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C069-A787-1E48-B481-826D5BE3B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0E24-A774-3B42-AD96-8D13CCA35E89}" type="datetime1">
              <a:rPr lang="en-US" smtClean="0"/>
              <a:t>12/26/11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C069-A787-1E48-B481-826D5BE3B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7200-35DF-414B-843D-C5E286D349CE}" type="datetime1">
              <a:rPr lang="en-US" smtClean="0"/>
              <a:t>12/26/11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C069-A787-1E48-B481-826D5BE3BD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703D-AD60-454C-8FD0-FBF85CF102F2}" type="datetime1">
              <a:rPr lang="en-US" smtClean="0"/>
              <a:t>12/26/11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C069-A787-1E48-B481-826D5BE3BD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735F2-2DEC-6C43-B23E-6F3E96F9D67C}" type="datetime1">
              <a:rPr lang="en-US" smtClean="0"/>
              <a:t>12/26/11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15C069-A787-1E48-B481-826D5BE3BD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215C069-A787-1E48-B481-826D5BE3BDBB}" type="slidenum">
              <a:rPr lang="en-US" smtClean="0"/>
              <a:t>‹#›</a:t>
            </a:fld>
            <a:r>
              <a:rPr lang="en-US" dirty="0" smtClean="0"/>
              <a:t> / 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9C7348-2399-8346-9660-476B0EEC873F}" type="datetime1">
              <a:rPr lang="en-US" smtClean="0"/>
              <a:t>12/26/11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5.png"/><Relationship Id="rId12" Type="http://schemas.openxmlformats.org/officeDocument/2006/relationships/image" Target="../media/image46.png"/><Relationship Id="rId13" Type="http://schemas.openxmlformats.org/officeDocument/2006/relationships/image" Target="../media/image47.png"/><Relationship Id="rId14" Type="http://schemas.openxmlformats.org/officeDocument/2006/relationships/image" Target="../media/image48.png"/><Relationship Id="rId15" Type="http://schemas.openxmlformats.org/officeDocument/2006/relationships/image" Target="../media/image49.png"/><Relationship Id="rId16" Type="http://schemas.openxmlformats.org/officeDocument/2006/relationships/image" Target="../media/image50.png"/><Relationship Id="rId17" Type="http://schemas.openxmlformats.org/officeDocument/2006/relationships/image" Target="../media/image51.png"/><Relationship Id="rId18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7.jpeg"/><Relationship Id="rId4" Type="http://schemas.openxmlformats.org/officeDocument/2006/relationships/image" Target="../media/image38.jpeg"/><Relationship Id="rId5" Type="http://schemas.openxmlformats.org/officeDocument/2006/relationships/image" Target="../media/image39.jpeg"/><Relationship Id="rId6" Type="http://schemas.openxmlformats.org/officeDocument/2006/relationships/image" Target="../media/image40.jpeg"/><Relationship Id="rId7" Type="http://schemas.openxmlformats.org/officeDocument/2006/relationships/image" Target="../media/image41.jpeg"/><Relationship Id="rId8" Type="http://schemas.openxmlformats.org/officeDocument/2006/relationships/image" Target="../media/image42.jpeg"/><Relationship Id="rId9" Type="http://schemas.openxmlformats.org/officeDocument/2006/relationships/image" Target="../media/image43.jpeg"/><Relationship Id="rId10" Type="http://schemas.openxmlformats.org/officeDocument/2006/relationships/image" Target="../media/image4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Relationship Id="rId7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58.png"/><Relationship Id="rId5" Type="http://schemas.openxmlformats.org/officeDocument/2006/relationships/image" Target="../media/image34.png"/><Relationship Id="rId6" Type="http://schemas.openxmlformats.org/officeDocument/2006/relationships/image" Target="../media/image59.png"/><Relationship Id="rId7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61.jpeg"/><Relationship Id="rId5" Type="http://schemas.openxmlformats.org/officeDocument/2006/relationships/image" Target="../media/image52.png"/><Relationship Id="rId6" Type="http://schemas.openxmlformats.org/officeDocument/2006/relationships/image" Target="../media/image62.jpeg"/><Relationship Id="rId7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3.png"/><Relationship Id="rId6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4" Type="http://schemas.openxmlformats.org/officeDocument/2006/relationships/image" Target="../media/image66.jpeg"/><Relationship Id="rId5" Type="http://schemas.openxmlformats.org/officeDocument/2006/relationships/image" Target="../media/image67.jpeg"/><Relationship Id="rId6" Type="http://schemas.openxmlformats.org/officeDocument/2006/relationships/image" Target="../media/image68.png"/><Relationship Id="rId7" Type="http://schemas.openxmlformats.org/officeDocument/2006/relationships/image" Target="../media/image69.png"/><Relationship Id="rId8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4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6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2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image" Target="../media/image20.jpeg"/><Relationship Id="rId6" Type="http://schemas.openxmlformats.org/officeDocument/2006/relationships/image" Target="../media/image21.jpe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4" Type="http://schemas.openxmlformats.org/officeDocument/2006/relationships/image" Target="../media/image27.jpeg"/><Relationship Id="rId5" Type="http://schemas.openxmlformats.org/officeDocument/2006/relationships/image" Target="../media/image28.jpeg"/><Relationship Id="rId6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Detekcija</a:t>
            </a:r>
            <a:r>
              <a:rPr lang="en-US" dirty="0" smtClean="0"/>
              <a:t> </a:t>
            </a:r>
            <a:r>
              <a:rPr lang="en-US" dirty="0" err="1" smtClean="0"/>
              <a:t>anomalija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			Kovačevic Milena   09/3255</a:t>
            </a:r>
          </a:p>
          <a:p>
            <a:r>
              <a:rPr lang="en-US" smtClean="0"/>
              <a:t>		                Kovacevic.mln@gmail.com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7542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1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5818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81000" y="370421"/>
            <a:ext cx="8305800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Detekcija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anomalije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: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algoritam</a:t>
            </a:r>
            <a:endParaRPr lang="en-US" sz="24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1051987"/>
            <a:ext cx="8305800" cy="4522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marL="457200" indent="-455613" hangingPunct="1">
              <a:lnSpc>
                <a:spcPct val="100000"/>
              </a:lnSpc>
              <a:buSzPct val="45000"/>
              <a:buFont typeface="Times New Roman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Izaberu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se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atributi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     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za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koje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se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misli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da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mogu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biti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indikacija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primera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sa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anomalijom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.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457200" indent="-455613" hangingPunct="1">
              <a:lnSpc>
                <a:spcPct val="100000"/>
              </a:lnSpc>
              <a:buSzPct val="45000"/>
              <a:buFont typeface="Times New Roman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Nađu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se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parametri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457200" indent="-4556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457200" indent="-4556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457200" indent="-4556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457200" indent="-4556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457200" indent="-455613" hangingPunct="1">
              <a:lnSpc>
                <a:spcPct val="100000"/>
              </a:lnSpc>
              <a:buSzPct val="45000"/>
              <a:buFont typeface="Times New Roman" charset="0"/>
              <a:buAutoNum type="arabicPeriod" startAt="3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Za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novi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primer    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izračuna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se            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kao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: 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457200" indent="-4556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457200" indent="-4556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marL="457200" indent="-4556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     </a:t>
            </a:r>
            <a:endParaRPr lang="en-US" sz="2400" dirty="0" smtClean="0">
              <a:solidFill>
                <a:srgbClr val="000000"/>
              </a:solidFill>
              <a:latin typeface="Calibri" charset="0"/>
            </a:endParaRPr>
          </a:p>
          <a:p>
            <a:pPr marL="457200" indent="-4556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Ako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je                  to je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anomalija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73692"/>
            <a:ext cx="241300" cy="24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90685"/>
            <a:ext cx="2781300" cy="442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38" y="2601384"/>
            <a:ext cx="1719262" cy="946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87" y="2601384"/>
            <a:ext cx="2587625" cy="946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222" y="3797258"/>
            <a:ext cx="152400" cy="182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603" y="3594354"/>
            <a:ext cx="546100" cy="408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4" y="4038603"/>
            <a:ext cx="6016625" cy="956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954" y="5200197"/>
            <a:ext cx="1016000" cy="374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10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485456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69433"/>
            <a:ext cx="3168650" cy="316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69433"/>
            <a:ext cx="3168650" cy="316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65201"/>
            <a:ext cx="3168650" cy="316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965201"/>
            <a:ext cx="3168650" cy="3168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5" y="4085169"/>
            <a:ext cx="2609850" cy="2609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81000" y="370417"/>
            <a:ext cx="8305800" cy="52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</a:rPr>
              <a:t>rimer</a:t>
            </a:r>
            <a:endParaRPr lang="en-US" sz="2800" b="1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863" y="376767"/>
            <a:ext cx="19939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863" y="2385487"/>
            <a:ext cx="1993900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365" y="4521200"/>
            <a:ext cx="1239837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8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368" y="5077887"/>
            <a:ext cx="2611437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363" y="5700187"/>
            <a:ext cx="259715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88" y="1960033"/>
            <a:ext cx="1789112" cy="34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301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893" y="2563284"/>
            <a:ext cx="1781175" cy="347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072" y="1057792"/>
            <a:ext cx="1007157" cy="38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072" y="3187705"/>
            <a:ext cx="1007157" cy="38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336550" y="2220386"/>
            <a:ext cx="311150" cy="510116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353736"/>
            <a:ext cx="204788" cy="1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339168"/>
            <a:ext cx="204788" cy="1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307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5" y="2313519"/>
            <a:ext cx="200025" cy="179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308" name="Picture 20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231468"/>
            <a:ext cx="204788" cy="1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2309" name="Picture 2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93" y="6356351"/>
            <a:ext cx="200025" cy="179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1841500" y="3953937"/>
            <a:ext cx="311150" cy="345017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2311" name="Picture 2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68" y="4015319"/>
            <a:ext cx="200025" cy="179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11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68146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04813" y="990600"/>
            <a:ext cx="8305800" cy="119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Kada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se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razvija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algoritam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učenja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biranje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atributa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itd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),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donošenje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odluke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je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mnogo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lakše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ako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imamo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načina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latin typeface="Calibri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da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procenimo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efikasnost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.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370421"/>
            <a:ext cx="8305800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Evaluacija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algoritma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: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uvod</a:t>
            </a:r>
            <a:endParaRPr lang="en-US" sz="2400" b="1" dirty="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81005" y="2540009"/>
            <a:ext cx="8304213" cy="829734"/>
            <a:chOff x="240" y="1200"/>
            <a:chExt cx="5231" cy="392"/>
          </a:xfrm>
        </p:grpSpPr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240" y="1200"/>
              <a:ext cx="5231" cy="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/>
              </a:pPr>
              <a:r>
                <a:rPr lang="en-US" sz="2400" dirty="0" err="1" smtClean="0">
                  <a:solidFill>
                    <a:srgbClr val="000000"/>
                  </a:solidFill>
                </a:rPr>
                <a:t>Pretpostavimo</a:t>
              </a:r>
              <a:r>
                <a:rPr lang="en-US" sz="2400" dirty="0" smtClean="0">
                  <a:solidFill>
                    <a:srgbClr val="000000"/>
                  </a:solidFill>
                </a:rPr>
                <a:t> da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imamo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označeni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</a:rPr>
                <a:t>(</a:t>
              </a:r>
              <a:r>
                <a:rPr lang="en-US" sz="2400" dirty="0" smtClean="0">
                  <a:solidFill>
                    <a:srgbClr val="000000"/>
                  </a:solidFill>
                </a:rPr>
                <a:t>labeled</a:t>
              </a:r>
              <a:r>
                <a:rPr lang="en-US" sz="2400" dirty="0">
                  <a:solidFill>
                    <a:srgbClr val="000000"/>
                  </a:solidFill>
                </a:rPr>
                <a:t>)</a:t>
              </a:r>
              <a:r>
                <a:rPr lang="en-US" sz="2400" dirty="0" smtClean="0">
                  <a:solidFill>
                    <a:srgbClr val="000000"/>
                  </a:solidFill>
                </a:rPr>
                <a:t> set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podataka</a:t>
              </a:r>
              <a:r>
                <a:rPr lang="en-US" sz="2400" dirty="0" smtClean="0">
                  <a:solidFill>
                    <a:srgbClr val="000000"/>
                  </a:solidFill>
                </a:rPr>
                <a:t> (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anomalija</a:t>
              </a:r>
              <a:r>
                <a:rPr lang="en-US" sz="2400" dirty="0" smtClean="0">
                  <a:solidFill>
                    <a:srgbClr val="000000"/>
                  </a:solidFill>
                </a:rPr>
                <a:t>            , “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normalan</a:t>
              </a:r>
              <a:r>
                <a:rPr lang="en-US" sz="2400" dirty="0" smtClean="0">
                  <a:solidFill>
                    <a:srgbClr val="000000"/>
                  </a:solidFill>
                </a:rPr>
                <a:t> ”           ).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pic>
          <p:nvPicPr>
            <p:cNvPr id="133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2" y="1418"/>
              <a:ext cx="439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331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9" y="1426"/>
              <a:ext cx="431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57205" y="3733803"/>
            <a:ext cx="8228013" cy="829399"/>
            <a:chOff x="240" y="1756"/>
            <a:chExt cx="5231" cy="398"/>
          </a:xfrm>
        </p:grpSpPr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240" y="1756"/>
              <a:ext cx="5231" cy="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/>
              </a:pPr>
              <a:r>
                <a:rPr lang="en-US" sz="2400" dirty="0" err="1" smtClean="0">
                  <a:solidFill>
                    <a:srgbClr val="000000"/>
                  </a:solidFill>
                </a:rPr>
                <a:t>Tening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</a:rPr>
                <a:t>set:			      </a:t>
              </a:r>
              <a:r>
                <a:rPr lang="en-US" sz="2400" dirty="0" smtClean="0">
                  <a:solidFill>
                    <a:srgbClr val="000000"/>
                  </a:solidFill>
                </a:rPr>
                <a:t>       </a:t>
              </a:r>
              <a:r>
                <a:rPr lang="en-US" sz="2400" dirty="0" smtClean="0">
                  <a:solidFill>
                    <a:srgbClr val="000000"/>
                  </a:solidFill>
                </a:rPr>
                <a:t/>
              </a:r>
              <a:br>
                <a:rPr lang="en-US" sz="2400" dirty="0" smtClean="0">
                  <a:solidFill>
                    <a:srgbClr val="000000"/>
                  </a:solidFill>
                </a:rPr>
              </a:br>
              <a:r>
                <a:rPr lang="en-US" sz="2400" dirty="0" smtClean="0">
                  <a:solidFill>
                    <a:srgbClr val="000000"/>
                  </a:solidFill>
                </a:rPr>
                <a:t>(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pretpostavićemo</a:t>
              </a:r>
              <a:r>
                <a:rPr lang="en-US" sz="2400" dirty="0" smtClean="0">
                  <a:solidFill>
                    <a:srgbClr val="000000"/>
                  </a:solidFill>
                </a:rPr>
                <a:t> da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su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primeri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bez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anomalije</a:t>
              </a:r>
              <a:r>
                <a:rPr lang="en-US" sz="2400" dirty="0" smtClean="0">
                  <a:solidFill>
                    <a:srgbClr val="000000"/>
                  </a:solidFill>
                </a:rPr>
                <a:t>)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pic>
          <p:nvPicPr>
            <p:cNvPr id="13321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1" y="1756"/>
              <a:ext cx="1485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533405" y="4851404"/>
            <a:ext cx="8304213" cy="1198033"/>
            <a:chOff x="252" y="2275"/>
            <a:chExt cx="5231" cy="566"/>
          </a:xfrm>
        </p:grpSpPr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>
              <a:off x="252" y="2275"/>
              <a:ext cx="5231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/>
              </a:pPr>
              <a:r>
                <a:rPr lang="en-US" sz="2400" dirty="0" err="1" smtClean="0">
                  <a:solidFill>
                    <a:srgbClr val="000000"/>
                  </a:solidFill>
                </a:rPr>
                <a:t>Kros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validacioni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</a:rPr>
                <a:t>set:</a:t>
              </a:r>
            </a:p>
            <a:p>
              <a:pPr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/>
              </a:pPr>
              <a:endParaRPr lang="en-US" sz="2400" dirty="0" smtClean="0">
                <a:solidFill>
                  <a:srgbClr val="000000"/>
                </a:solidFill>
              </a:endParaRPr>
            </a:p>
            <a:p>
              <a:pPr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/>
              </a:pPr>
              <a:r>
                <a:rPr lang="en-US" sz="2400" dirty="0" smtClean="0">
                  <a:solidFill>
                    <a:srgbClr val="000000"/>
                  </a:solidFill>
                </a:rPr>
                <a:t>Test </a:t>
              </a:r>
              <a:r>
                <a:rPr lang="en-US" sz="2400" dirty="0">
                  <a:solidFill>
                    <a:srgbClr val="000000"/>
                  </a:solidFill>
                </a:rPr>
                <a:t>set:</a:t>
              </a:r>
            </a:p>
          </p:txBody>
        </p:sp>
        <p:pic>
          <p:nvPicPr>
            <p:cNvPr id="13324" name="Picture 1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0" y="2292"/>
              <a:ext cx="2334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3325" name="Picture 1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607"/>
              <a:ext cx="2639" cy="2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1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12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4730754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04813" y="990604"/>
            <a:ext cx="8305800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10000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ispravnih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normalnih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motora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20 	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Motora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sa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greškom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anomalijom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)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370421"/>
            <a:ext cx="8305800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Avionski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motori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  primer</a:t>
            </a:r>
            <a:endParaRPr lang="en-US" sz="2400" b="1" dirty="0">
              <a:solidFill>
                <a:srgbClr val="000000"/>
              </a:solidFill>
              <a:latin typeface="Calibri" charset="0"/>
            </a:endParaRP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420688" y="2300821"/>
            <a:ext cx="8304212" cy="1198033"/>
            <a:chOff x="265" y="1087"/>
            <a:chExt cx="5231" cy="566"/>
          </a:xfrm>
        </p:grpSpPr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265" y="1087"/>
              <a:ext cx="5231" cy="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/>
              </a:pPr>
              <a:r>
                <a:rPr lang="en-US" sz="2400" dirty="0" err="1" smtClean="0">
                  <a:solidFill>
                    <a:srgbClr val="000000"/>
                  </a:solidFill>
                </a:rPr>
                <a:t>Trening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</a:rPr>
                <a:t>set: 6000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ispravnih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motora</a:t>
              </a:r>
              <a:endParaRPr lang="en-US" sz="2400" dirty="0">
                <a:solidFill>
                  <a:srgbClr val="000000"/>
                </a:solidFill>
              </a:endParaRPr>
            </a:p>
            <a:p>
              <a:pPr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</a:rPr>
                <a:t>CV: 2000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ispravnih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motora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</a:rPr>
                <a:t>( 	 </a:t>
              </a:r>
              <a:r>
                <a:rPr lang="en-US" sz="2400" dirty="0" smtClean="0">
                  <a:solidFill>
                    <a:srgbClr val="000000"/>
                  </a:solidFill>
                </a:rPr>
                <a:t>        )</a:t>
              </a:r>
              <a:r>
                <a:rPr lang="en-US" sz="2400" dirty="0">
                  <a:solidFill>
                    <a:srgbClr val="000000"/>
                  </a:solidFill>
                </a:rPr>
                <a:t>, 10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sa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anomalijom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</a:rPr>
                <a:t>(           )</a:t>
              </a:r>
            </a:p>
            <a:p>
              <a:pPr>
                <a:lnSpc>
                  <a:spcPct val="100000"/>
                </a:lnSpc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  <a:tab pos="4343400" algn="l"/>
                  <a:tab pos="5067300" algn="l"/>
                  <a:tab pos="5791200" algn="l"/>
                  <a:tab pos="6515100" algn="l"/>
                  <a:tab pos="7239000" algn="l"/>
                  <a:tab pos="7962900" algn="l"/>
                </a:tabLst>
                <a:defRPr/>
              </a:pPr>
              <a:r>
                <a:rPr lang="en-US" sz="2400" dirty="0">
                  <a:solidFill>
                    <a:srgbClr val="000000"/>
                  </a:solidFill>
                </a:rPr>
                <a:t>Test: 2000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ispravnih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motora</a:t>
              </a:r>
              <a:r>
                <a:rPr lang="en-US" sz="2400" dirty="0" smtClean="0">
                  <a:solidFill>
                    <a:srgbClr val="000000"/>
                  </a:solidFill>
                </a:rPr>
                <a:t> (            </a:t>
              </a:r>
              <a:r>
                <a:rPr lang="en-US" sz="2400" dirty="0">
                  <a:solidFill>
                    <a:srgbClr val="000000"/>
                  </a:solidFill>
                </a:rPr>
                <a:t>), 10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sa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000000"/>
                  </a:solidFill>
                </a:rPr>
                <a:t>anomalijom</a:t>
              </a:r>
              <a:r>
                <a:rPr lang="en-US" sz="2400" dirty="0" smtClean="0">
                  <a:solidFill>
                    <a:srgbClr val="000000"/>
                  </a:solidFill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</a:rPr>
                <a:t>(           )</a:t>
              </a:r>
            </a:p>
          </p:txBody>
        </p:sp>
        <p:pic>
          <p:nvPicPr>
            <p:cNvPr id="1434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6" y="1297"/>
              <a:ext cx="439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" y="1297"/>
              <a:ext cx="431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4343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6" y="1463"/>
              <a:ext cx="439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434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" y="1455"/>
              <a:ext cx="431" cy="1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20688" y="4140203"/>
            <a:ext cx="8304212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13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06828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04813" y="990604"/>
            <a:ext cx="8305800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Napraviti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 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model         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na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trening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setu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NA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kros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validacionom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/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test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primeru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    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predvideti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000" y="370421"/>
            <a:ext cx="8305800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Evaluacija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algoritma</a:t>
            </a:r>
            <a:endParaRPr lang="en-US" sz="2400" b="1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92200"/>
            <a:ext cx="546100" cy="408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5" y="1092204"/>
            <a:ext cx="2030413" cy="48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19771"/>
            <a:ext cx="152400" cy="182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2351621"/>
            <a:ext cx="4514850" cy="97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04813" y="3354918"/>
            <a:ext cx="8305800" cy="156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Evalucione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metrike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: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	- True positive, false positive, false negative, true negative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	- Precision/Recall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	- F1-score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93700" y="5653621"/>
            <a:ext cx="8305800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Za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izbor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parametra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može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da se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koristi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I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kros-validacioni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set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798" y="5815619"/>
            <a:ext cx="123825" cy="19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14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385834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81000" y="381000"/>
            <a:ext cx="8305800" cy="52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b="1" dirty="0" err="1" smtClean="0">
                <a:solidFill>
                  <a:srgbClr val="000000"/>
                </a:solidFill>
                <a:latin typeface="Calibri" charset="0"/>
              </a:rPr>
              <a:t>Kako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alibri" charset="0"/>
              </a:rPr>
              <a:t>izabrati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alibri" charset="0"/>
              </a:rPr>
              <a:t>atribute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</a:rPr>
              <a:t>: </a:t>
            </a:r>
            <a:r>
              <a:rPr lang="en-US" sz="2800" b="1" dirty="0" err="1">
                <a:solidFill>
                  <a:srgbClr val="000000"/>
                </a:solidFill>
                <a:latin typeface="Calibri" charset="0"/>
              </a:rPr>
              <a:t>a</a:t>
            </a:r>
            <a:r>
              <a:rPr lang="en-US" sz="2800" b="1" dirty="0" err="1" smtClean="0">
                <a:solidFill>
                  <a:srgbClr val="000000"/>
                </a:solidFill>
                <a:latin typeface="Calibri" charset="0"/>
              </a:rPr>
              <a:t>naliza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alibri" charset="0"/>
              </a:rPr>
              <a:t>greške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endParaRPr lang="en-US" sz="28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000" y="1083737"/>
            <a:ext cx="8305800" cy="95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err="1">
                <a:solidFill>
                  <a:srgbClr val="000000"/>
                </a:solidFill>
                <a:latin typeface="Calibri" charset="0"/>
              </a:rPr>
              <a:t>Ž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elimo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        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veliko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za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normalne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primere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i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		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 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malo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za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primere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sa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anomalijom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02795"/>
            <a:ext cx="636588" cy="47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69507"/>
            <a:ext cx="636587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1000" y="2461684"/>
            <a:ext cx="8305800" cy="138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Najčešći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problemi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: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		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 je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uporedivo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(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tipa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veliko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)</a:t>
            </a:r>
            <a:br>
              <a:rPr lang="en-US" sz="2800" dirty="0" smtClean="0">
                <a:solidFill>
                  <a:srgbClr val="000000"/>
                </a:solidFill>
                <a:latin typeface="Calibri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         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za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normalne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za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primere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sa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anomalijom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81" y="2909363"/>
            <a:ext cx="636587" cy="47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68" y="4241800"/>
            <a:ext cx="21939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5" y="6523568"/>
            <a:ext cx="200025" cy="1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19467" name="Group 11"/>
          <p:cNvGrpSpPr>
            <a:grpSpLocks/>
          </p:cNvGrpSpPr>
          <p:nvPr/>
        </p:nvGrpSpPr>
        <p:grpSpPr bwMode="auto">
          <a:xfrm>
            <a:off x="4953005" y="4241800"/>
            <a:ext cx="2436813" cy="2491317"/>
            <a:chOff x="3120" y="2004"/>
            <a:chExt cx="1535" cy="1177"/>
          </a:xfrm>
        </p:grpSpPr>
        <p:pic>
          <p:nvPicPr>
            <p:cNvPr id="19468" name="Picture 1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2004"/>
              <a:ext cx="1535" cy="1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9469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6" y="3097"/>
              <a:ext cx="125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19470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" y="2307"/>
              <a:ext cx="128" cy="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2" name="Multiply 1"/>
          <p:cNvSpPr/>
          <p:nvPr/>
        </p:nvSpPr>
        <p:spPr bwMode="auto">
          <a:xfrm>
            <a:off x="3352800" y="6273800"/>
            <a:ext cx="152400" cy="203200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3" name="Multiply 2"/>
          <p:cNvSpPr/>
          <p:nvPr/>
        </p:nvSpPr>
        <p:spPr bwMode="auto">
          <a:xfrm>
            <a:off x="6629400" y="4445000"/>
            <a:ext cx="152400" cy="203200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15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626214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81000" y="381000"/>
            <a:ext cx="8305800" cy="52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Calibri" charset="0"/>
              </a:rPr>
              <a:t>Monitoring </a:t>
            </a:r>
            <a:r>
              <a:rPr lang="en-US" sz="2800" b="1" dirty="0" err="1" smtClean="0">
                <a:solidFill>
                  <a:srgbClr val="000000"/>
                </a:solidFill>
                <a:latin typeface="Calibri" charset="0"/>
              </a:rPr>
              <a:t>mašina</a:t>
            </a:r>
            <a:r>
              <a:rPr lang="en-US" sz="2800" b="1" dirty="0" smtClean="0">
                <a:solidFill>
                  <a:srgbClr val="000000"/>
                </a:solidFill>
                <a:latin typeface="Calibri" charset="0"/>
              </a:rPr>
              <a:t> u data </a:t>
            </a:r>
            <a:r>
              <a:rPr lang="en-US" sz="2800" b="1" dirty="0" err="1" smtClean="0">
                <a:solidFill>
                  <a:srgbClr val="000000"/>
                </a:solidFill>
                <a:latin typeface="Calibri" charset="0"/>
              </a:rPr>
              <a:t>centru</a:t>
            </a:r>
            <a:endParaRPr lang="en-US" sz="28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1083733"/>
            <a:ext cx="8305800" cy="483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Izabrati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takve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atribute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koji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mogu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da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uzmu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neuobičajeno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velike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(male)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vrednosti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u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slučaju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anomalije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.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	=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iskorišćenje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memorije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	=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broj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pristupa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disku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/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sec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	= CPU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load                        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	=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mrežni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saobraćaj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         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rastu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linearno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, x5 = x3/x4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Ako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se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zaglavi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u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nekoj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npr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beskonačnoj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petlji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,</a:t>
            </a:r>
            <a:br>
              <a:rPr lang="en-US" sz="2800" dirty="0" smtClean="0">
                <a:solidFill>
                  <a:srgbClr val="000000"/>
                </a:solidFill>
                <a:latin typeface="Calibri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CPU load je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veliki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, a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saobracaj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mali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 – 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anomalija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.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78017"/>
            <a:ext cx="31115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" y="2506638"/>
            <a:ext cx="319088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7" y="2970710"/>
            <a:ext cx="322263" cy="287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5" y="3405505"/>
            <a:ext cx="327025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" name="Right Brace 2"/>
          <p:cNvSpPr/>
          <p:nvPr/>
        </p:nvSpPr>
        <p:spPr bwMode="auto">
          <a:xfrm>
            <a:off x="4038600" y="2872105"/>
            <a:ext cx="381000" cy="812800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16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594241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5" y="2313517"/>
            <a:ext cx="35591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1" y="-285751"/>
            <a:ext cx="3535363" cy="410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80" y="1348321"/>
            <a:ext cx="4568825" cy="456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21509" name="AutoShape 5"/>
          <p:cNvCxnSpPr>
            <a:cxnSpLocks noChangeShapeType="1"/>
          </p:cNvCxnSpPr>
          <p:nvPr/>
        </p:nvCxnSpPr>
        <p:spPr bwMode="auto">
          <a:xfrm flipV="1">
            <a:off x="4908550" y="992717"/>
            <a:ext cx="1588" cy="2639483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1510" name="AutoShape 6"/>
          <p:cNvCxnSpPr>
            <a:cxnSpLocks noChangeShapeType="1"/>
          </p:cNvCxnSpPr>
          <p:nvPr/>
        </p:nvCxnSpPr>
        <p:spPr bwMode="auto">
          <a:xfrm flipV="1">
            <a:off x="4906968" y="3835400"/>
            <a:ext cx="1587" cy="2362200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5827187"/>
            <a:ext cx="200025" cy="179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18" y="4072469"/>
            <a:ext cx="134937" cy="273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246287"/>
            <a:ext cx="204788" cy="179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764" y="3632200"/>
            <a:ext cx="200025" cy="17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716213" y="5664201"/>
            <a:ext cx="1817687" cy="3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Calibri" charset="0"/>
              </a:rPr>
              <a:t>(CPU Load)</a:t>
            </a: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6149975" y="3464985"/>
            <a:ext cx="1817688" cy="3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Calibri" charset="0"/>
              </a:rPr>
              <a:t>(CPU Load)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6130925" y="6110819"/>
            <a:ext cx="1817688" cy="3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Calibri" charset="0"/>
              </a:rPr>
              <a:t>(Memory Use)</a:t>
            </a: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 rot="16200000">
            <a:off x="-813329" y="2690009"/>
            <a:ext cx="2423584" cy="3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Calibri" charset="0"/>
              </a:rPr>
              <a:t>(Memory Use)</a:t>
            </a:r>
          </a:p>
        </p:txBody>
      </p:sp>
      <p:sp>
        <p:nvSpPr>
          <p:cNvPr id="2" name="Multiply 1"/>
          <p:cNvSpPr/>
          <p:nvPr/>
        </p:nvSpPr>
        <p:spPr bwMode="auto">
          <a:xfrm>
            <a:off x="3886200" y="4648200"/>
            <a:ext cx="228600" cy="304800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effectLst/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1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17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671661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81000" y="381002"/>
            <a:ext cx="415290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b="1" dirty="0" err="1" smtClean="0">
                <a:solidFill>
                  <a:srgbClr val="000000"/>
                </a:solidFill>
                <a:latin typeface="Calibri" charset="0"/>
              </a:rPr>
              <a:t>Detekcija</a:t>
            </a:r>
            <a:r>
              <a:rPr lang="en-US" sz="22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Calibri" charset="0"/>
              </a:rPr>
              <a:t>anomalije</a:t>
            </a:r>
            <a:endParaRPr lang="en-US" sz="22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659313" y="381002"/>
            <a:ext cx="415290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b="1" dirty="0">
                <a:solidFill>
                  <a:srgbClr val="000000"/>
                </a:solidFill>
                <a:latin typeface="Calibri" charset="0"/>
              </a:rPr>
              <a:t>Supervised learning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91000" y="381002"/>
            <a:ext cx="76200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</a:tabLst>
              <a:defRPr/>
            </a:pPr>
            <a:r>
              <a:rPr lang="en-US" sz="2200" b="1">
                <a:solidFill>
                  <a:srgbClr val="000000"/>
                </a:solidFill>
                <a:latin typeface="Calibri" charset="0"/>
              </a:rPr>
              <a:t>vs.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533900" y="1193800"/>
            <a:ext cx="1588" cy="5384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81000" y="956737"/>
            <a:ext cx="4152900" cy="3137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Mali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broj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pozitivnih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primera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alibri" charset="0"/>
              </a:rPr>
              <a:t>(           ). (0-20 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Veliki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broj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negativnih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primera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(           ).</a:t>
            </a: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n-US" sz="2200" dirty="0" smtClean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Puno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različitih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“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tipova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”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anomalija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.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Teško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se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iz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pozitivnih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primera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uči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kako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anomalije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izgledaju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;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Buduće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anomalije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ne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liče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na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one do sad.</a:t>
            </a:r>
            <a:endParaRPr lang="en-US" sz="22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078020"/>
            <a:ext cx="642938" cy="3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37219"/>
            <a:ext cx="630238" cy="3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659313" y="946154"/>
            <a:ext cx="4152900" cy="3137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Veliki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broj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pozitivnih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I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negativnih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primera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.</a:t>
            </a: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Dovoljno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pozitivnih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primera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da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sistem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nauči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kako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oni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izgledaju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.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Budući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pozitivni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primeri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liče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na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dosadašnje</a:t>
            </a:r>
            <a:endParaRPr lang="en-US" sz="2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18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10895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81000" y="381002"/>
            <a:ext cx="415290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b="1" dirty="0" err="1" smtClean="0">
                <a:solidFill>
                  <a:srgbClr val="000000"/>
                </a:solidFill>
                <a:latin typeface="Calibri" charset="0"/>
              </a:rPr>
              <a:t>Detekcja</a:t>
            </a:r>
            <a:r>
              <a:rPr lang="en-US" sz="22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Calibri" charset="0"/>
              </a:rPr>
              <a:t>anomalije</a:t>
            </a:r>
            <a:endParaRPr lang="en-US" sz="22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659313" y="381002"/>
            <a:ext cx="415290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b="1">
                <a:solidFill>
                  <a:srgbClr val="000000"/>
                </a:solidFill>
                <a:latin typeface="Calibri" charset="0"/>
              </a:rPr>
              <a:t>Supervised learning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191000" y="381002"/>
            <a:ext cx="762000" cy="42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ctr" hangingPunct="1">
              <a:lnSpc>
                <a:spcPct val="100000"/>
              </a:lnSpc>
              <a:tabLst>
                <a:tab pos="723900" algn="l"/>
              </a:tabLst>
              <a:defRPr/>
            </a:pPr>
            <a:r>
              <a:rPr lang="en-US" sz="2200" b="1">
                <a:solidFill>
                  <a:srgbClr val="000000"/>
                </a:solidFill>
                <a:latin typeface="Calibri" charset="0"/>
              </a:rPr>
              <a:t>vs.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533900" y="1193800"/>
            <a:ext cx="1588" cy="5384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1000" y="956733"/>
            <a:ext cx="4152900" cy="279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marL="342900" indent="-341313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Detekcija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upada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u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sistem</a:t>
            </a: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Proizvidnja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(prim. </a:t>
            </a:r>
            <a:r>
              <a:rPr lang="en-US" sz="2200" dirty="0" err="1">
                <a:solidFill>
                  <a:srgbClr val="000000"/>
                </a:solidFill>
                <a:latin typeface="Calibri" charset="0"/>
              </a:rPr>
              <a:t>a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vionski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motori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)</a:t>
            </a: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Nadziranje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mašina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u data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centru</a:t>
            </a: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n-US" sz="22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659313" y="946151"/>
            <a:ext cx="4152900" cy="178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marL="342900" indent="-341313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Email spam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klasifikacija</a:t>
            </a: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Vremenska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prognoza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.</a:t>
            </a: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n-US" sz="22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Klasifikacija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</a:rPr>
              <a:t>kancera</a:t>
            </a:r>
            <a:endParaRPr lang="en-US" sz="22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04267"/>
            <a:ext cx="3333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843" y="4483103"/>
            <a:ext cx="333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19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83183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Uvod</a:t>
            </a:r>
            <a:endParaRPr lang="en-US" dirty="0" smtClean="0"/>
          </a:p>
          <a:p>
            <a:r>
              <a:rPr lang="en-US" dirty="0" err="1" smtClean="0"/>
              <a:t>Procena</a:t>
            </a:r>
            <a:r>
              <a:rPr lang="en-US" dirty="0" smtClean="0"/>
              <a:t> </a:t>
            </a:r>
            <a:r>
              <a:rPr lang="en-US" dirty="0" err="1" smtClean="0"/>
              <a:t>gustine</a:t>
            </a:r>
            <a:endParaRPr lang="en-US" dirty="0" smtClean="0"/>
          </a:p>
          <a:p>
            <a:r>
              <a:rPr lang="en-US" dirty="0" err="1" smtClean="0"/>
              <a:t>Procena</a:t>
            </a:r>
            <a:r>
              <a:rPr lang="en-US" dirty="0" smtClean="0"/>
              <a:t> </a:t>
            </a:r>
            <a:r>
              <a:rPr lang="en-US" dirty="0" err="1" smtClean="0"/>
              <a:t>parametara</a:t>
            </a:r>
            <a:r>
              <a:rPr lang="en-US" dirty="0" smtClean="0"/>
              <a:t> (</a:t>
            </a:r>
            <a:r>
              <a:rPr lang="en-US" dirty="0" err="1" smtClean="0"/>
              <a:t>gausova</a:t>
            </a:r>
            <a:r>
              <a:rPr lang="en-US" dirty="0" smtClean="0"/>
              <a:t> </a:t>
            </a:r>
            <a:r>
              <a:rPr lang="en-US" dirty="0" err="1" smtClean="0"/>
              <a:t>raspodela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Algoritam</a:t>
            </a:r>
            <a:endParaRPr lang="en-US" dirty="0" smtClean="0"/>
          </a:p>
          <a:p>
            <a:r>
              <a:rPr lang="en-US" dirty="0" err="1" smtClean="0"/>
              <a:t>Evaluacija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 smtClean="0"/>
          </a:p>
          <a:p>
            <a:r>
              <a:rPr lang="en-US" dirty="0" err="1" smtClean="0"/>
              <a:t>Zaključak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5C069-A787-1E48-B481-826D5BE3BDBB}" type="slidenum">
              <a:rPr lang="en-US" sz="1400" smtClean="0"/>
              <a:t>2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3281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/>
              <a:t>Upotreba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Još</a:t>
            </a:r>
            <a:r>
              <a:rPr lang="en-US" sz="2400" dirty="0" smtClean="0"/>
              <a:t> </a:t>
            </a:r>
            <a:r>
              <a:rPr lang="en-US" sz="2400" dirty="0" err="1" smtClean="0"/>
              <a:t>jedna</a:t>
            </a:r>
            <a:r>
              <a:rPr lang="en-US" sz="2400" dirty="0" smtClean="0"/>
              <a:t> </a:t>
            </a:r>
            <a:r>
              <a:rPr lang="en-US" sz="2400" dirty="0" err="1" smtClean="0"/>
              <a:t>upotreba</a:t>
            </a:r>
            <a:r>
              <a:rPr lang="en-US" sz="2400" dirty="0" smtClean="0"/>
              <a:t> </a:t>
            </a:r>
            <a:r>
              <a:rPr lang="en-US" sz="2400" dirty="0" err="1" smtClean="0"/>
              <a:t>ovog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je da se </a:t>
            </a:r>
            <a:r>
              <a:rPr lang="en-US" sz="2400" dirty="0" err="1" smtClean="0"/>
              <a:t>koristi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pretproces</a:t>
            </a:r>
            <a:r>
              <a:rPr lang="en-US" sz="2400" dirty="0" smtClean="0"/>
              <a:t> da bi se </a:t>
            </a:r>
            <a:r>
              <a:rPr lang="en-US" sz="2400" dirty="0" err="1" smtClean="0"/>
              <a:t>podaci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anomalijom</a:t>
            </a:r>
            <a:r>
              <a:rPr lang="en-US" sz="2400" dirty="0" smtClean="0"/>
              <a:t> </a:t>
            </a:r>
            <a:r>
              <a:rPr lang="en-US" sz="2400" dirty="0" err="1" smtClean="0"/>
              <a:t>uklonili</a:t>
            </a:r>
            <a:r>
              <a:rPr lang="en-US" sz="2400" dirty="0" smtClean="0"/>
              <a:t> </a:t>
            </a:r>
            <a:r>
              <a:rPr lang="en-US" sz="2400" dirty="0" err="1" smtClean="0"/>
              <a:t>iz</a:t>
            </a:r>
            <a:r>
              <a:rPr lang="en-US" sz="2400" dirty="0" smtClean="0"/>
              <a:t> seta </a:t>
            </a:r>
            <a:r>
              <a:rPr lang="en-US" sz="2400" dirty="0" err="1" smtClean="0"/>
              <a:t>podataka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Uklanjanje</a:t>
            </a:r>
            <a:r>
              <a:rPr lang="en-US" sz="2400" dirty="0" smtClean="0"/>
              <a:t> </a:t>
            </a:r>
            <a:r>
              <a:rPr lang="en-US" sz="2400" dirty="0" err="1" smtClean="0"/>
              <a:t>podataka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anomalijom</a:t>
            </a:r>
            <a:r>
              <a:rPr lang="en-US" sz="2400" dirty="0" smtClean="0"/>
              <a:t> </a:t>
            </a:r>
            <a:r>
              <a:rPr lang="en-US" sz="2400" dirty="0" err="1" smtClean="0"/>
              <a:t>često</a:t>
            </a:r>
            <a:r>
              <a:rPr lang="en-US" sz="2400" dirty="0"/>
              <a:t> </a:t>
            </a:r>
            <a:r>
              <a:rPr lang="en-US" sz="2400" dirty="0" err="1" smtClean="0"/>
              <a:t>rezultuje</a:t>
            </a:r>
            <a:r>
              <a:rPr lang="en-US" sz="2400" dirty="0" smtClean="0"/>
              <a:t> u </a:t>
            </a:r>
            <a:r>
              <a:rPr lang="en-US" sz="2400" dirty="0" err="1" smtClean="0"/>
              <a:t>mnogo</a:t>
            </a:r>
            <a:r>
              <a:rPr lang="en-US" sz="2400" dirty="0" smtClean="0"/>
              <a:t> </a:t>
            </a:r>
            <a:r>
              <a:rPr lang="en-US" sz="2400" dirty="0" err="1" smtClean="0"/>
              <a:t>boljim</a:t>
            </a:r>
            <a:r>
              <a:rPr lang="en-US" sz="2400" dirty="0" smtClean="0"/>
              <a:t> </a:t>
            </a:r>
            <a:r>
              <a:rPr lang="en-US" sz="2400" dirty="0" err="1" smtClean="0"/>
              <a:t>performansama</a:t>
            </a:r>
            <a:r>
              <a:rPr lang="en-US" sz="2400" dirty="0" smtClean="0"/>
              <a:t> </a:t>
            </a:r>
            <a:r>
              <a:rPr lang="en-US" sz="2400" dirty="0" err="1" smtClean="0"/>
              <a:t>supervized</a:t>
            </a:r>
            <a:r>
              <a:rPr lang="en-US" sz="2400" dirty="0" smtClean="0"/>
              <a:t> 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koji</a:t>
            </a:r>
            <a:r>
              <a:rPr lang="en-US" sz="2400" dirty="0" smtClean="0"/>
              <a:t> se </a:t>
            </a:r>
            <a:r>
              <a:rPr lang="en-US" sz="2400" dirty="0" err="1" smtClean="0"/>
              <a:t>zatim</a:t>
            </a:r>
            <a:r>
              <a:rPr lang="en-US" sz="2400" dirty="0" smtClean="0"/>
              <a:t> </a:t>
            </a:r>
            <a:r>
              <a:rPr lang="en-US" sz="2400" dirty="0" err="1" smtClean="0"/>
              <a:t>koristi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20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35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767421"/>
          </a:xfrm>
        </p:spPr>
        <p:txBody>
          <a:bodyPr/>
          <a:lstStyle/>
          <a:p>
            <a:r>
              <a:rPr lang="en-US" dirty="0" err="1" smtClean="0"/>
              <a:t>Pitanja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Hvala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/>
              </a:rPr>
              <a:t></a:t>
            </a:r>
            <a:endParaRPr lang="en-US" sz="4000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21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7911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 smtClean="0"/>
              <a:t>Detekcija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anomalije</a:t>
            </a:r>
            <a:endParaRPr lang="en-US" sz="2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 err="1" smtClean="0"/>
              <a:t>Često</a:t>
            </a:r>
            <a:r>
              <a:rPr lang="en-US" sz="2400" dirty="0" smtClean="0"/>
              <a:t> </a:t>
            </a:r>
            <a:r>
              <a:rPr lang="en-US" sz="2400" dirty="0" err="1" smtClean="0"/>
              <a:t>korišćena</a:t>
            </a:r>
            <a:r>
              <a:rPr lang="en-US" sz="2400" dirty="0" smtClean="0"/>
              <a:t> </a:t>
            </a:r>
            <a:r>
              <a:rPr lang="en-US" sz="2400" dirty="0" err="1" smtClean="0"/>
              <a:t>tehnika</a:t>
            </a:r>
            <a:r>
              <a:rPr lang="en-US" sz="2400" dirty="0" smtClean="0"/>
              <a:t> u machine </a:t>
            </a:r>
            <a:r>
              <a:rPr lang="en-US" sz="2400" dirty="0" err="1" smtClean="0"/>
              <a:t>lerning</a:t>
            </a:r>
            <a:r>
              <a:rPr lang="en-US" sz="2400" dirty="0" smtClean="0"/>
              <a:t>-u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To je </a:t>
            </a:r>
            <a:r>
              <a:rPr lang="en-US" sz="2400" dirty="0" err="1" smtClean="0"/>
              <a:t>unsupervized</a:t>
            </a:r>
            <a:r>
              <a:rPr lang="en-US" sz="2400" dirty="0" smtClean="0"/>
              <a:t> learning </a:t>
            </a:r>
            <a:r>
              <a:rPr lang="en-US" sz="2400" dirty="0" err="1" smtClean="0"/>
              <a:t>tehnika</a:t>
            </a:r>
            <a:r>
              <a:rPr lang="en-US" sz="2400" dirty="0" smtClean="0"/>
              <a:t>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ali</a:t>
            </a:r>
            <a:r>
              <a:rPr lang="en-US" sz="2400" dirty="0" smtClean="0"/>
              <a:t> </a:t>
            </a:r>
            <a:r>
              <a:rPr lang="en-US" sz="2400" dirty="0" err="1" smtClean="0"/>
              <a:t>postoje</a:t>
            </a:r>
            <a:r>
              <a:rPr lang="en-US" sz="2400" dirty="0" smtClean="0"/>
              <a:t> </a:t>
            </a:r>
            <a:r>
              <a:rPr lang="en-US" sz="2400" dirty="0" err="1" smtClean="0"/>
              <a:t>aspekti</a:t>
            </a:r>
            <a:r>
              <a:rPr lang="en-US" sz="2400" dirty="0" smtClean="0"/>
              <a:t> </a:t>
            </a:r>
            <a:r>
              <a:rPr lang="en-US" sz="2400" dirty="0" err="1" smtClean="0"/>
              <a:t>koji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supervized</a:t>
            </a: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err="1" smtClean="0"/>
              <a:t>Detektovanje</a:t>
            </a:r>
            <a:r>
              <a:rPr lang="en-US" sz="2400" dirty="0" smtClean="0"/>
              <a:t> </a:t>
            </a:r>
            <a:r>
              <a:rPr lang="en-US" sz="2400" dirty="0" err="1" smtClean="0"/>
              <a:t>paterna</a:t>
            </a:r>
            <a:r>
              <a:rPr lang="en-US" sz="2400" dirty="0" smtClean="0"/>
              <a:t> u </a:t>
            </a:r>
            <a:r>
              <a:rPr lang="en-US" sz="2400" dirty="0" err="1" smtClean="0"/>
              <a:t>setu</a:t>
            </a:r>
            <a:r>
              <a:rPr lang="en-US" sz="2400" dirty="0" smtClean="0"/>
              <a:t> </a:t>
            </a:r>
            <a:r>
              <a:rPr lang="en-US" sz="2400" dirty="0" err="1" smtClean="0"/>
              <a:t>podataka</a:t>
            </a:r>
            <a:r>
              <a:rPr lang="en-US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koji</a:t>
            </a:r>
            <a:r>
              <a:rPr lang="en-US" sz="2400" dirty="0" smtClean="0"/>
              <a:t> </a:t>
            </a:r>
            <a:r>
              <a:rPr lang="en-US" sz="2400" dirty="0" err="1" smtClean="0"/>
              <a:t>nisu</a:t>
            </a:r>
            <a:r>
              <a:rPr lang="en-US" sz="2400" dirty="0" smtClean="0"/>
              <a:t> </a:t>
            </a:r>
            <a:r>
              <a:rPr lang="en-US" sz="2400" dirty="0" err="1" smtClean="0"/>
              <a:t>uobičajeni</a:t>
            </a:r>
            <a:r>
              <a:rPr lang="en-US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/>
              <a:t>ne </a:t>
            </a:r>
            <a:r>
              <a:rPr lang="en-US" sz="2400" dirty="0" err="1" smtClean="0"/>
              <a:t>spadaju</a:t>
            </a:r>
            <a:r>
              <a:rPr lang="en-US" sz="2400" dirty="0" smtClean="0"/>
              <a:t> u “</a:t>
            </a:r>
            <a:r>
              <a:rPr lang="en-US" sz="2400" dirty="0" err="1" smtClean="0"/>
              <a:t>normalno</a:t>
            </a:r>
            <a:r>
              <a:rPr lang="en-US" sz="2400" dirty="0" smtClean="0"/>
              <a:t>” </a:t>
            </a:r>
            <a:r>
              <a:rPr lang="en-US" sz="2400" dirty="0" err="1" smtClean="0"/>
              <a:t>ponašanje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3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3104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81000" y="370421"/>
            <a:ext cx="8305800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Detekcija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anomalije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: primer</a:t>
            </a:r>
            <a:endParaRPr lang="en-US" sz="24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73063" y="1026584"/>
            <a:ext cx="3751262" cy="156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Atributi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avionskog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motora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: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	=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emitovana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toplota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	=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intenzitet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vibracija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    …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055938" y="3020487"/>
            <a:ext cx="3160712" cy="3562353"/>
            <a:chOff x="1925" y="1427"/>
            <a:chExt cx="1991" cy="1683"/>
          </a:xfrm>
        </p:grpSpPr>
        <p:cxnSp>
          <p:nvCxnSpPr>
            <p:cNvPr id="4100" name="AutoShape 4"/>
            <p:cNvCxnSpPr>
              <a:cxnSpLocks noChangeShapeType="1"/>
            </p:cNvCxnSpPr>
            <p:nvPr/>
          </p:nvCxnSpPr>
          <p:spPr bwMode="auto">
            <a:xfrm flipH="1" flipV="1">
              <a:off x="2138" y="1509"/>
              <a:ext cx="4" cy="1512"/>
            </a:xfrm>
            <a:prstGeom prst="bentConnector3">
              <a:avLst>
                <a:gd name="adj1" fmla="val 50000"/>
              </a:avLst>
            </a:prstGeom>
            <a:noFill/>
            <a:ln w="1908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4101" name="AutoShape 5"/>
            <p:cNvCxnSpPr>
              <a:cxnSpLocks noChangeShapeType="1"/>
            </p:cNvCxnSpPr>
            <p:nvPr/>
          </p:nvCxnSpPr>
          <p:spPr bwMode="auto">
            <a:xfrm>
              <a:off x="2046" y="2919"/>
              <a:ext cx="1654" cy="0"/>
            </a:xfrm>
            <a:prstGeom prst="bentConnector3">
              <a:avLst>
                <a:gd name="adj1" fmla="val 50000"/>
              </a:avLst>
            </a:prstGeom>
            <a:noFill/>
            <a:ln w="1908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rot="2760000">
              <a:off x="2866" y="2236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7" y="3023"/>
              <a:ext cx="109" cy="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 rot="2760000">
              <a:off x="3392" y="1715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AutoShape 9"/>
            <p:cNvSpPr>
              <a:spLocks noChangeArrowheads="1"/>
            </p:cNvSpPr>
            <p:nvPr/>
          </p:nvSpPr>
          <p:spPr bwMode="auto">
            <a:xfrm rot="2760000">
              <a:off x="2806" y="2465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AutoShape 10"/>
            <p:cNvSpPr>
              <a:spLocks noChangeArrowheads="1"/>
            </p:cNvSpPr>
            <p:nvPr/>
          </p:nvSpPr>
          <p:spPr bwMode="auto">
            <a:xfrm rot="2760000">
              <a:off x="2595" y="2298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AutoShape 11"/>
            <p:cNvSpPr>
              <a:spLocks noChangeArrowheads="1"/>
            </p:cNvSpPr>
            <p:nvPr/>
          </p:nvSpPr>
          <p:spPr bwMode="auto">
            <a:xfrm rot="2760000">
              <a:off x="2821" y="2131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 rot="2760000">
              <a:off x="2942" y="2110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 rot="2760000">
              <a:off x="2892" y="2011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 rot="2760000">
              <a:off x="2946" y="2298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4111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8" y="2197"/>
              <a:ext cx="81" cy="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 rot="16200000">
              <a:off x="1657" y="1695"/>
              <a:ext cx="7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tabLst>
                  <a:tab pos="723900" algn="l"/>
                </a:tabLst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(vibration)</a:t>
              </a: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3400" y="2951"/>
              <a:ext cx="516" cy="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  <a:tabLst>
                  <a:tab pos="723900" algn="l"/>
                </a:tabLst>
                <a:defRPr/>
              </a:pPr>
              <a:r>
                <a:rPr lang="en-US" sz="1600">
                  <a:solidFill>
                    <a:srgbClr val="000000"/>
                  </a:solidFill>
                </a:rPr>
                <a:t>(heat)</a:t>
              </a:r>
            </a:p>
          </p:txBody>
        </p:sp>
        <p:sp>
          <p:nvSpPr>
            <p:cNvPr id="4114" name="AutoShape 18"/>
            <p:cNvSpPr>
              <a:spLocks noChangeArrowheads="1"/>
            </p:cNvSpPr>
            <p:nvPr/>
          </p:nvSpPr>
          <p:spPr bwMode="auto">
            <a:xfrm rot="2760000">
              <a:off x="2770" y="2016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AutoShape 19"/>
            <p:cNvSpPr>
              <a:spLocks noChangeArrowheads="1"/>
            </p:cNvSpPr>
            <p:nvPr/>
          </p:nvSpPr>
          <p:spPr bwMode="auto">
            <a:xfrm rot="2760000">
              <a:off x="3134" y="2110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AutoShape 20"/>
            <p:cNvSpPr>
              <a:spLocks noChangeArrowheads="1"/>
            </p:cNvSpPr>
            <p:nvPr/>
          </p:nvSpPr>
          <p:spPr bwMode="auto">
            <a:xfrm rot="2760000">
              <a:off x="3013" y="2038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AutoShape 21"/>
            <p:cNvSpPr>
              <a:spLocks noChangeArrowheads="1"/>
            </p:cNvSpPr>
            <p:nvPr/>
          </p:nvSpPr>
          <p:spPr bwMode="auto">
            <a:xfrm rot="2760000">
              <a:off x="2863" y="1890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AutoShape 22"/>
            <p:cNvSpPr>
              <a:spLocks noChangeArrowheads="1"/>
            </p:cNvSpPr>
            <p:nvPr/>
          </p:nvSpPr>
          <p:spPr bwMode="auto">
            <a:xfrm rot="2760000">
              <a:off x="2671" y="2044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AutoShape 23"/>
            <p:cNvSpPr>
              <a:spLocks noChangeArrowheads="1"/>
            </p:cNvSpPr>
            <p:nvPr/>
          </p:nvSpPr>
          <p:spPr bwMode="auto">
            <a:xfrm rot="2760000">
              <a:off x="3018" y="1964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0" name="AutoShape 24"/>
            <p:cNvSpPr>
              <a:spLocks noChangeArrowheads="1"/>
            </p:cNvSpPr>
            <p:nvPr/>
          </p:nvSpPr>
          <p:spPr bwMode="auto">
            <a:xfrm rot="2760000">
              <a:off x="3030" y="2508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1" name="AutoShape 25"/>
            <p:cNvSpPr>
              <a:spLocks noChangeArrowheads="1"/>
            </p:cNvSpPr>
            <p:nvPr/>
          </p:nvSpPr>
          <p:spPr bwMode="auto">
            <a:xfrm rot="2760000">
              <a:off x="3387" y="2195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2" name="AutoShape 26"/>
            <p:cNvSpPr>
              <a:spLocks noChangeArrowheads="1"/>
            </p:cNvSpPr>
            <p:nvPr/>
          </p:nvSpPr>
          <p:spPr bwMode="auto">
            <a:xfrm rot="2760000">
              <a:off x="3246" y="2392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3" name="AutoShape 27"/>
            <p:cNvSpPr>
              <a:spLocks noChangeArrowheads="1"/>
            </p:cNvSpPr>
            <p:nvPr/>
          </p:nvSpPr>
          <p:spPr bwMode="auto">
            <a:xfrm rot="2760000">
              <a:off x="2713" y="2197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4" name="AutoShape 28"/>
            <p:cNvSpPr>
              <a:spLocks noChangeArrowheads="1"/>
            </p:cNvSpPr>
            <p:nvPr/>
          </p:nvSpPr>
          <p:spPr bwMode="auto">
            <a:xfrm rot="2760000">
              <a:off x="3059" y="2165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5" name="AutoShape 29"/>
            <p:cNvSpPr>
              <a:spLocks noChangeArrowheads="1"/>
            </p:cNvSpPr>
            <p:nvPr/>
          </p:nvSpPr>
          <p:spPr bwMode="auto">
            <a:xfrm rot="2760000">
              <a:off x="3246" y="2067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6" name="AutoShape 30"/>
            <p:cNvSpPr>
              <a:spLocks noChangeArrowheads="1"/>
            </p:cNvSpPr>
            <p:nvPr/>
          </p:nvSpPr>
          <p:spPr bwMode="auto">
            <a:xfrm rot="2760000">
              <a:off x="3130" y="1849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7" name="AutoShape 31"/>
            <p:cNvSpPr>
              <a:spLocks noChangeArrowheads="1"/>
            </p:cNvSpPr>
            <p:nvPr/>
          </p:nvSpPr>
          <p:spPr bwMode="auto">
            <a:xfrm rot="2760000">
              <a:off x="2941" y="1697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8" name="AutoShape 32"/>
            <p:cNvSpPr>
              <a:spLocks noChangeArrowheads="1"/>
            </p:cNvSpPr>
            <p:nvPr/>
          </p:nvSpPr>
          <p:spPr bwMode="auto">
            <a:xfrm rot="2760000">
              <a:off x="2473" y="1614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29" name="AutoShape 33"/>
            <p:cNvSpPr>
              <a:spLocks noChangeArrowheads="1"/>
            </p:cNvSpPr>
            <p:nvPr/>
          </p:nvSpPr>
          <p:spPr bwMode="auto">
            <a:xfrm rot="2760000">
              <a:off x="2298" y="2109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0" name="AutoShape 34"/>
            <p:cNvSpPr>
              <a:spLocks noChangeArrowheads="1"/>
            </p:cNvSpPr>
            <p:nvPr/>
          </p:nvSpPr>
          <p:spPr bwMode="auto">
            <a:xfrm rot="2760000">
              <a:off x="2402" y="2332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31" name="AutoShape 35"/>
            <p:cNvSpPr>
              <a:spLocks noChangeArrowheads="1"/>
            </p:cNvSpPr>
            <p:nvPr/>
          </p:nvSpPr>
          <p:spPr bwMode="auto">
            <a:xfrm rot="2760000">
              <a:off x="2612" y="1890"/>
              <a:ext cx="105" cy="117"/>
            </a:xfrm>
            <a:prstGeom prst="plus">
              <a:avLst>
                <a:gd name="adj" fmla="val 25000"/>
              </a:avLst>
            </a:prstGeom>
            <a:solidFill>
              <a:srgbClr val="C0504D"/>
            </a:solidFill>
            <a:ln w="19080">
              <a:solidFill>
                <a:srgbClr val="C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4572000" y="1026584"/>
            <a:ext cx="1588" cy="217593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4616121" y="1026584"/>
            <a:ext cx="3479543" cy="119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Dataset: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Novi motor:</a:t>
            </a:r>
          </a:p>
        </p:txBody>
      </p:sp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3" y="1511303"/>
            <a:ext cx="266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35" name="Picture 3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8" y="1890699"/>
            <a:ext cx="2746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36" name="Picture 4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66" y="1917042"/>
            <a:ext cx="568325" cy="243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137" name="Picture 4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26584"/>
            <a:ext cx="2510401" cy="48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Multiply 1"/>
          <p:cNvSpPr/>
          <p:nvPr/>
        </p:nvSpPr>
        <p:spPr bwMode="auto">
          <a:xfrm>
            <a:off x="5029200" y="4241800"/>
            <a:ext cx="228600" cy="304800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" name="Multiply 43"/>
          <p:cNvSpPr/>
          <p:nvPr/>
        </p:nvSpPr>
        <p:spPr bwMode="auto">
          <a:xfrm>
            <a:off x="5562600" y="5664200"/>
            <a:ext cx="228600" cy="304800"/>
          </a:xfrm>
          <a:prstGeom prst="mathMultiply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4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60547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1000" y="381003"/>
            <a:ext cx="8305800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Procena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gustine</a:t>
            </a:r>
            <a:endParaRPr lang="en-US" sz="24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90538" y="1270004"/>
            <a:ext cx="4538662" cy="829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Dataset: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Da li          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ima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anomaliju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?      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5" y="1312337"/>
            <a:ext cx="2665413" cy="48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5" y="2006600"/>
            <a:ext cx="568325" cy="24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5125" name="AutoShape 5"/>
          <p:cNvCxnSpPr>
            <a:cxnSpLocks noChangeShapeType="1"/>
          </p:cNvCxnSpPr>
          <p:nvPr/>
        </p:nvCxnSpPr>
        <p:spPr bwMode="auto">
          <a:xfrm flipH="1" flipV="1">
            <a:off x="1049343" y="3145368"/>
            <a:ext cx="9525" cy="3202517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5126" name="AutoShape 6"/>
          <p:cNvCxnSpPr>
            <a:cxnSpLocks noChangeShapeType="1"/>
          </p:cNvCxnSpPr>
          <p:nvPr/>
        </p:nvCxnSpPr>
        <p:spPr bwMode="auto">
          <a:xfrm>
            <a:off x="887418" y="6129868"/>
            <a:ext cx="2905125" cy="2117"/>
          </a:xfrm>
          <a:prstGeom prst="bentConnector3">
            <a:avLst>
              <a:gd name="adj1" fmla="val 50000"/>
            </a:avLst>
          </a:prstGeom>
          <a:noFill/>
          <a:ln w="19080">
            <a:solidFill>
              <a:srgbClr val="808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5127" name="AutoShape 7"/>
          <p:cNvSpPr>
            <a:spLocks noChangeArrowheads="1"/>
          </p:cNvSpPr>
          <p:nvPr/>
        </p:nvSpPr>
        <p:spPr bwMode="auto">
          <a:xfrm rot="2760000">
            <a:off x="2297647" y="4715408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0" y="6350003"/>
            <a:ext cx="192088" cy="17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29" name="AutoShape 9"/>
          <p:cNvSpPr>
            <a:spLocks noChangeArrowheads="1"/>
          </p:cNvSpPr>
          <p:nvPr/>
        </p:nvSpPr>
        <p:spPr bwMode="auto">
          <a:xfrm rot="2760000">
            <a:off x="3221572" y="3610508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 rot="2760000">
            <a:off x="2191284" y="5200124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 rot="2760000">
            <a:off x="1819809" y="4846642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2" name="AutoShape 12"/>
          <p:cNvSpPr>
            <a:spLocks noChangeArrowheads="1"/>
          </p:cNvSpPr>
          <p:nvPr/>
        </p:nvSpPr>
        <p:spPr bwMode="auto">
          <a:xfrm rot="2760000">
            <a:off x="2216679" y="4493158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 rot="2760000">
            <a:off x="2430995" y="4446591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 rot="2760000">
            <a:off x="2445284" y="4222224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 rot="2760000">
            <a:off x="2438932" y="4846642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93" y="4588933"/>
            <a:ext cx="130175" cy="262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137" name="Rectangle 17"/>
          <p:cNvSpPr>
            <a:spLocks noChangeArrowheads="1"/>
          </p:cNvSpPr>
          <p:nvPr/>
        </p:nvSpPr>
        <p:spPr bwMode="auto">
          <a:xfrm rot="16200000">
            <a:off x="-11112" y="3721883"/>
            <a:ext cx="1473200" cy="3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Calibri" charset="0"/>
              </a:rPr>
              <a:t>(vibration)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265488" y="6195485"/>
            <a:ext cx="908050" cy="3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</a:tabLst>
              <a:defRPr/>
            </a:pPr>
            <a:r>
              <a:rPr lang="en-US" sz="1600">
                <a:solidFill>
                  <a:srgbClr val="000000"/>
                </a:solidFill>
                <a:latin typeface="Calibri" charset="0"/>
              </a:rPr>
              <a:t>(heat)</a:t>
            </a: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 rot="2760000">
            <a:off x="2129372" y="4247624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 rot="2760000">
            <a:off x="2767547" y="4448708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 rot="2760000">
            <a:off x="2556409" y="4296308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 rot="2760000">
            <a:off x="2291297" y="3980924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 rot="2760000">
            <a:off x="1954747" y="4306891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 rot="2760000">
            <a:off x="2564347" y="4139675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 rot="2760000">
            <a:off x="2584984" y="5291142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 rot="2760000">
            <a:off x="3212047" y="4628624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 rot="2760000">
            <a:off x="2964397" y="5043491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 rot="2760000">
            <a:off x="2029359" y="4632858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 rot="2760000">
            <a:off x="2635784" y="4563008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 rot="2760000">
            <a:off x="2964397" y="4355575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1" name="AutoShape 31"/>
          <p:cNvSpPr>
            <a:spLocks noChangeArrowheads="1"/>
          </p:cNvSpPr>
          <p:nvPr/>
        </p:nvSpPr>
        <p:spPr bwMode="auto">
          <a:xfrm rot="2760000">
            <a:off x="2761197" y="3894141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 rot="2760000">
            <a:off x="2429409" y="3574524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3" name="AutoShape 33"/>
          <p:cNvSpPr>
            <a:spLocks noChangeArrowheads="1"/>
          </p:cNvSpPr>
          <p:nvPr/>
        </p:nvSpPr>
        <p:spPr bwMode="auto">
          <a:xfrm rot="2760000">
            <a:off x="1607084" y="3396724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4" name="AutoShape 34"/>
          <p:cNvSpPr>
            <a:spLocks noChangeArrowheads="1"/>
          </p:cNvSpPr>
          <p:nvPr/>
        </p:nvSpPr>
        <p:spPr bwMode="auto">
          <a:xfrm rot="2760000">
            <a:off x="1299109" y="4446591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 rot="2760000">
            <a:off x="1483259" y="4916491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56" name="AutoShape 36"/>
          <p:cNvSpPr>
            <a:spLocks noChangeArrowheads="1"/>
          </p:cNvSpPr>
          <p:nvPr/>
        </p:nvSpPr>
        <p:spPr bwMode="auto">
          <a:xfrm rot="2760000">
            <a:off x="1851559" y="3980924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81" name="Oval 1"/>
          <p:cNvSpPr>
            <a:spLocks noChangeArrowheads="1"/>
          </p:cNvSpPr>
          <p:nvPr/>
        </p:nvSpPr>
        <p:spPr bwMode="auto">
          <a:xfrm>
            <a:off x="1828800" y="4038600"/>
            <a:ext cx="1295400" cy="711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Oval 2"/>
          <p:cNvSpPr>
            <a:spLocks noChangeArrowheads="1"/>
          </p:cNvSpPr>
          <p:nvPr/>
        </p:nvSpPr>
        <p:spPr bwMode="auto">
          <a:xfrm>
            <a:off x="1524000" y="3733800"/>
            <a:ext cx="1828800" cy="1320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Oval 3"/>
          <p:cNvSpPr>
            <a:spLocks noChangeArrowheads="1"/>
          </p:cNvSpPr>
          <p:nvPr/>
        </p:nvSpPr>
        <p:spPr bwMode="auto">
          <a:xfrm>
            <a:off x="1295400" y="3429000"/>
            <a:ext cx="2286000" cy="203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5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52014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1" grpId="0" animBg="1"/>
      <p:bldP spid="6182" grpId="0" animBg="1"/>
      <p:bldP spid="618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1000" y="370421"/>
            <a:ext cx="8305800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>
                <a:solidFill>
                  <a:srgbClr val="000000"/>
                </a:solidFill>
                <a:latin typeface="Calibri" charset="0"/>
              </a:rPr>
              <a:t>Detekcija</a:t>
            </a:r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libri" charset="0"/>
              </a:rPr>
              <a:t>anomalije</a:t>
            </a:r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: primer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66713" y="1005418"/>
            <a:ext cx="8305800" cy="156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1.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Detekcija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upada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u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sistem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: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             =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atributi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aktivnosti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-tog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korisnika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Model     p(x)   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iz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podataka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Identifikacija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neuobičajenih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korisnika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proverom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62000" y="3674533"/>
            <a:ext cx="8382000" cy="230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2. Monitoring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mašina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u data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centru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    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atributi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alibri" charset="0"/>
              </a:rPr>
              <a:t>mašine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      =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upotreba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mem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,    =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broj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pristupa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</a:rPr>
              <a:t>disku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/sec,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       = CPU load,        = CPU load/network traffic.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…</a:t>
            </a:r>
          </a:p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4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75" y="1390651"/>
            <a:ext cx="350838" cy="323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8" y="4175438"/>
            <a:ext cx="682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51" y="2113491"/>
            <a:ext cx="923925" cy="340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4181475"/>
            <a:ext cx="350838" cy="323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81" y="4603751"/>
            <a:ext cx="222250" cy="201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63841"/>
            <a:ext cx="228600" cy="20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81" y="4953003"/>
            <a:ext cx="230188" cy="205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187" y="4953003"/>
            <a:ext cx="233363" cy="201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6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31858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81000" y="370421"/>
            <a:ext cx="8305800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>
                <a:solidFill>
                  <a:srgbClr val="000000"/>
                </a:solidFill>
                <a:latin typeface="Calibri" charset="0"/>
              </a:rPr>
              <a:t>Procena</a:t>
            </a:r>
            <a:r>
              <a:rPr lang="en-US" sz="24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parametara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: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uvod</a:t>
            </a:r>
            <a:endParaRPr lang="en-US" sz="24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1000" y="986370"/>
            <a:ext cx="8305800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>
                <a:solidFill>
                  <a:srgbClr val="000000"/>
                </a:solidFill>
                <a:latin typeface="Calibri" charset="0"/>
              </a:rPr>
              <a:t>Dataset: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5" y="1079503"/>
            <a:ext cx="2443163" cy="427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5" y="1079503"/>
            <a:ext cx="957263" cy="351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230" name="AutoShape 14"/>
          <p:cNvSpPr>
            <a:spLocks noChangeArrowheads="1"/>
          </p:cNvSpPr>
          <p:nvPr/>
        </p:nvSpPr>
        <p:spPr bwMode="auto">
          <a:xfrm rot="2760000">
            <a:off x="5341559" y="2394326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 rot="2760000">
            <a:off x="2826960" y="4121526"/>
            <a:ext cx="249767" cy="187325"/>
          </a:xfrm>
          <a:prstGeom prst="plus">
            <a:avLst>
              <a:gd name="adj" fmla="val 25000"/>
            </a:avLst>
          </a:prstGeom>
          <a:solidFill>
            <a:srgbClr val="C0504D"/>
          </a:solidFill>
          <a:ln w="19080">
            <a:solidFill>
              <a:srgbClr val="C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307" name="Freeform 1"/>
          <p:cNvSpPr>
            <a:spLocks/>
          </p:cNvSpPr>
          <p:nvPr/>
        </p:nvSpPr>
        <p:spPr bwMode="auto">
          <a:xfrm>
            <a:off x="2924175" y="1955800"/>
            <a:ext cx="1574800" cy="2286000"/>
          </a:xfrm>
          <a:custGeom>
            <a:avLst/>
            <a:gdLst>
              <a:gd name="T0" fmla="*/ 0 w 1575417"/>
              <a:gd name="T1" fmla="*/ 1703017 h 1714785"/>
              <a:gd name="T2" fmla="*/ 1575279 w 1575417"/>
              <a:gd name="T3" fmla="*/ 2 h 1714785"/>
              <a:gd name="T4" fmla="*/ 98455 w 1575417"/>
              <a:gd name="T5" fmla="*/ 1712861 h 1714785"/>
              <a:gd name="T6" fmla="*/ 1289759 w 1575417"/>
              <a:gd name="T7" fmla="*/ 344543 h 1714785"/>
              <a:gd name="T8" fmla="*/ 1437442 w 1575417"/>
              <a:gd name="T9" fmla="*/ 630019 h 17147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75417" h="1714785">
                <a:moveTo>
                  <a:pt x="0" y="1703017"/>
                </a:moveTo>
                <a:cubicBezTo>
                  <a:pt x="779435" y="850689"/>
                  <a:pt x="1558870" y="-1639"/>
                  <a:pt x="1575279" y="2"/>
                </a:cubicBezTo>
                <a:cubicBezTo>
                  <a:pt x="1591688" y="1643"/>
                  <a:pt x="146042" y="1655437"/>
                  <a:pt x="98455" y="1712861"/>
                </a:cubicBezTo>
                <a:cubicBezTo>
                  <a:pt x="50868" y="1770285"/>
                  <a:pt x="1066594" y="525017"/>
                  <a:pt x="1289759" y="344543"/>
                </a:cubicBezTo>
                <a:cubicBezTo>
                  <a:pt x="1512924" y="164069"/>
                  <a:pt x="1150282" y="1015576"/>
                  <a:pt x="1437442" y="630019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 descr="Screen shot 2011-12-22 at 4.54.27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851400"/>
            <a:ext cx="5816600" cy="1540933"/>
          </a:xfrm>
          <a:prstGeom prst="rect">
            <a:avLst/>
          </a:prstGeom>
        </p:spPr>
      </p:pic>
      <p:pic>
        <p:nvPicPr>
          <p:cNvPr id="10" name="Picture 9" descr="gaussian-curve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4" y="1803400"/>
            <a:ext cx="3925395" cy="3048000"/>
          </a:xfrm>
          <a:prstGeom prst="rect">
            <a:avLst/>
          </a:prstGeom>
        </p:spPr>
      </p:pic>
      <p:sp>
        <p:nvSpPr>
          <p:cNvPr id="15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7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038315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81000" y="370421"/>
            <a:ext cx="8305800" cy="460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Gausova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alibri" charset="0"/>
              </a:rPr>
              <a:t>raspodela</a:t>
            </a:r>
            <a:r>
              <a:rPr lang="en-US" sz="2400" b="1" dirty="0" smtClean="0">
                <a:solidFill>
                  <a:srgbClr val="000000"/>
                </a:solidFill>
                <a:latin typeface="Calibri" charset="0"/>
              </a:rPr>
              <a:t>: primer</a:t>
            </a:r>
            <a:endParaRPr lang="en-US" sz="2400" b="1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638" y="1397000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4241800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397000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241800"/>
            <a:ext cx="2438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1115484"/>
            <a:ext cx="145415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92200"/>
            <a:ext cx="1677988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8" y="3949700"/>
            <a:ext cx="1462087" cy="332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93" y="3949700"/>
            <a:ext cx="1677987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5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8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05321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81000" y="381000"/>
            <a:ext cx="8305800" cy="521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Non-</a:t>
            </a:r>
            <a:r>
              <a:rPr lang="en-US" sz="2800" b="1" dirty="0" err="1">
                <a:solidFill>
                  <a:srgbClr val="000000"/>
                </a:solidFill>
                <a:latin typeface="Calibri" charset="0"/>
              </a:rPr>
              <a:t>gaussian</a:t>
            </a:r>
            <a:r>
              <a:rPr lang="en-US" sz="2800" b="1" dirty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Calibri" charset="0"/>
              </a:rPr>
              <a:t>atributi</a:t>
            </a:r>
            <a:endParaRPr lang="en-US" sz="2800" b="1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93" y="3841751"/>
            <a:ext cx="28035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5" y="1037168"/>
            <a:ext cx="2803525" cy="2643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93" y="3841751"/>
            <a:ext cx="28035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63" y="3680887"/>
            <a:ext cx="114300" cy="13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63" y="6508754"/>
            <a:ext cx="114300" cy="13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6502400"/>
            <a:ext cx="114300" cy="137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B215C069-A787-1E48-B481-826D5BE3BDBB}" type="slidenum">
              <a:rPr lang="en-US" sz="1400" smtClean="0"/>
              <a:t>9</a:t>
            </a:fld>
            <a:r>
              <a:rPr lang="en-US" sz="1400" dirty="0" smtClean="0"/>
              <a:t>/21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782996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956</TotalTime>
  <Words>617</Words>
  <Application>Microsoft Macintosh PowerPoint</Application>
  <PresentationFormat>On-screen Show (4:3)</PresentationFormat>
  <Paragraphs>176</Paragraphs>
  <Slides>21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Detekcija anomalija</vt:lpstr>
      <vt:lpstr>Sadržaj</vt:lpstr>
      <vt:lpstr>Detekcija anomalije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Upotreba</vt:lpstr>
      <vt:lpstr>Pitanja?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Detekcija anomalije</dc:title>
  <dc:creator>Milena Kovacevic</dc:creator>
  <cp:lastModifiedBy>Milena Kovacevic</cp:lastModifiedBy>
  <cp:revision>13</cp:revision>
  <dcterms:created xsi:type="dcterms:W3CDTF">2011-12-22T20:26:26Z</dcterms:created>
  <dcterms:modified xsi:type="dcterms:W3CDTF">2011-12-26T18:54:14Z</dcterms:modified>
</cp:coreProperties>
</file>