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59" r:id="rId4"/>
    <p:sldId id="262" r:id="rId5"/>
    <p:sldId id="265" r:id="rId6"/>
    <p:sldId id="260" r:id="rId7"/>
    <p:sldId id="276" r:id="rId8"/>
    <p:sldId id="264" r:id="rId9"/>
    <p:sldId id="274" r:id="rId10"/>
    <p:sldId id="266" r:id="rId11"/>
    <p:sldId id="273" r:id="rId12"/>
    <p:sldId id="263" r:id="rId13"/>
    <p:sldId id="269" r:id="rId14"/>
    <p:sldId id="268" r:id="rId15"/>
    <p:sldId id="270" r:id="rId16"/>
    <p:sldId id="271" r:id="rId17"/>
    <p:sldId id="272" r:id="rId18"/>
    <p:sldId id="275" r:id="rId19"/>
    <p:sldId id="267" r:id="rId20"/>
    <p:sldId id="25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0" autoAdjust="0"/>
    <p:restoredTop sz="94676" autoAdjust="0"/>
  </p:normalViewPr>
  <p:slideViewPr>
    <p:cSldViewPr>
      <p:cViewPr varScale="1">
        <p:scale>
          <a:sx n="75" d="100"/>
          <a:sy n="75" d="100"/>
        </p:scale>
        <p:origin x="-103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00859-BBCB-4160-8720-01CE90C12476}" type="datetimeFigureOut">
              <a:rPr lang="en-US" smtClean="0"/>
              <a:t>12/24/2010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6CEDB-FC13-4A0B-BBAF-DB03A44B4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700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B6CE2-BD1D-42B6-A147-051342F02F7F}" type="datetimeFigureOut">
              <a:rPr lang="en-US" smtClean="0"/>
              <a:t>12/24/2010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F7000-44F7-4C94-BA90-A69D7FA09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741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8F5-D9E1-41CE-853C-83807C560E49}" type="datetime1">
              <a:rPr lang="en-US" smtClean="0"/>
              <a:t>12/24/2010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9738-3BC4-4DCD-955C-665262DDAB6A}" type="datetime1">
              <a:rPr lang="en-US" smtClean="0"/>
              <a:t>12/24/2010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8C7-8D7E-4036-A1F0-34920090CE38}" type="datetime1">
              <a:rPr lang="en-US" smtClean="0"/>
              <a:t>12/24/2010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307E-2EE1-4912-9861-929E4CE0BE34}" type="datetime1">
              <a:rPr lang="en-US" smtClean="0"/>
              <a:t>12/24/2010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‹#›</a:t>
            </a:fld>
            <a:r>
              <a:rPr lang="en-US" smtClean="0"/>
              <a:t>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8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>
          <a:xfrm>
            <a:off x="7239000" y="6203667"/>
            <a:ext cx="1143000" cy="384048"/>
          </a:xfrm>
        </p:spPr>
        <p:txBody>
          <a:bodyPr/>
          <a:lstStyle/>
          <a:p>
            <a:fld id="{9C046530-749E-461F-A804-D269B349556B}" type="datetime1">
              <a:rPr lang="en-US" smtClean="0"/>
              <a:t>12/24/2010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FBD7A8A-D2FB-4AE8-AE44-D2F92312A81D}" type="slidenum">
              <a:rPr lang="en-US" smtClean="0"/>
              <a:pPr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>
          <a:xfrm>
            <a:off x="2057400" y="6248400"/>
            <a:ext cx="4572000" cy="38404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z="1400" b="1" dirty="0" smtClean="0"/>
              <a:t>Stefan Jovanović                  </a:t>
            </a:r>
            <a:r>
              <a:rPr lang="en-US" sz="1400" dirty="0" smtClean="0"/>
              <a:t>st.jovanovic@gmail.com </a:t>
            </a:r>
            <a:endParaRPr lang="en-US" sz="140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802B-F0A3-459A-B83D-17FD82E23E42}" type="datetime1">
              <a:rPr lang="en-US" smtClean="0"/>
              <a:t>12/24/2010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08B7-DFCD-465B-859E-2688FC39F802}" type="datetime1">
              <a:rPr lang="en-US" smtClean="0"/>
              <a:t>12/24/2010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8AF4-D990-4E48-998D-F7D5EAB6082F}" type="datetime1">
              <a:rPr lang="en-US" smtClean="0"/>
              <a:t>12/24/2010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10F75-D253-444C-AB40-F5D358A90096}" type="datetime1">
              <a:rPr lang="en-US" smtClean="0"/>
              <a:t>12/24/2010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E2E84-8633-4C6A-B025-DA078411A249}" type="datetime1">
              <a:rPr lang="en-US" smtClean="0"/>
              <a:t>12/24/2010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AE5AAE-4C7D-478C-A0AC-2D3CC2D1F740}" type="datetime1">
              <a:rPr lang="en-US" smtClean="0"/>
              <a:t>12/24/2010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E348-3418-4E62-92EE-323DDF2211CA}" type="datetime1">
              <a:rPr lang="en-US" smtClean="0"/>
              <a:t>12/24/2010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9FD307E-2EE1-4912-9861-929E4CE0BE34}" type="datetime1">
              <a:rPr lang="en-US" smtClean="0"/>
              <a:t>12/24/2010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Stefan Jovanović                  st.jovanovic@gmail.com 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FBD7A8A-D2FB-4AE8-AE44-D2F92312A81D}" type="slidenum">
              <a:rPr lang="en-US" smtClean="0"/>
              <a:pPr/>
              <a:t>‹#›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ms.irb.hr/tutorial/hr_tut_dtrees.php" TargetMode="External"/><Relationship Id="rId2" Type="http://schemas.openxmlformats.org/officeDocument/2006/relationships/hyperlink" Target="http://sr.wikipedi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ID3_algorith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876800"/>
            <a:ext cx="4114800" cy="1143000"/>
          </a:xfrm>
        </p:spPr>
        <p:txBody>
          <a:bodyPr/>
          <a:lstStyle/>
          <a:p>
            <a:pPr algn="l"/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ID3 Algoritam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724400" y="4876800"/>
            <a:ext cx="4114800" cy="1143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 rtl="0" eaLnBrk="1" latinLnBrk="0" hangingPunct="1">
              <a:spcBef>
                <a:spcPts val="60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2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2">
                  <a:shade val="50000"/>
                </a:schemeClr>
              </a:buClr>
              <a:buSzPct val="85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smtClean="0"/>
              <a:t>Stefan </a:t>
            </a:r>
            <a:r>
              <a:rPr lang="en-US" sz="2000" dirty="0" smtClean="0"/>
              <a:t>Jovanovi</a:t>
            </a:r>
            <a:r>
              <a:rPr lang="sr-Latn-CS" sz="2000" dirty="0" smtClean="0"/>
              <a:t>ć</a:t>
            </a:r>
            <a:endParaRPr lang="en-US" sz="2000" dirty="0" smtClean="0"/>
          </a:p>
          <a:p>
            <a:pPr algn="l"/>
            <a:r>
              <a:rPr lang="en-US" sz="2000" dirty="0"/>
              <a:t>s</a:t>
            </a:r>
            <a:r>
              <a:rPr lang="en-US" sz="2000" dirty="0" smtClean="0"/>
              <a:t>t.jovanovic@gmail.com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049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71601"/>
            <a:ext cx="7315200" cy="32766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10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Entropija (2/2)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4800600"/>
            <a:ext cx="517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Ukoliko ciljni atribut uzima vi</a:t>
            </a:r>
            <a:r>
              <a:rPr lang="sr-Latn-CS" dirty="0" smtClean="0"/>
              <a:t>še od dve vrednosti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5234464"/>
            <a:ext cx="3365726" cy="78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1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CS" dirty="0" smtClean="0"/>
          </a:p>
          <a:p>
            <a:r>
              <a:rPr lang="sr-Latn-CS" dirty="0" smtClean="0"/>
              <a:t>Opis u obliku parova</a:t>
            </a:r>
            <a:r>
              <a:rPr lang="en-US" dirty="0" smtClean="0"/>
              <a:t>:  </a:t>
            </a:r>
            <a:r>
              <a:rPr lang="sr-Latn-CS" dirty="0" smtClean="0"/>
              <a:t>atributi </a:t>
            </a:r>
            <a:r>
              <a:rPr lang="en-US" dirty="0" smtClean="0"/>
              <a:t>– vrednost</a:t>
            </a:r>
          </a:p>
          <a:p>
            <a:endParaRPr lang="sr-Latn-CS" dirty="0" smtClean="0"/>
          </a:p>
          <a:p>
            <a:r>
              <a:rPr lang="en-US" dirty="0" smtClean="0"/>
              <a:t>Definisan kona</a:t>
            </a:r>
            <a:r>
              <a:rPr lang="sr-Latn-CS" dirty="0" smtClean="0"/>
              <a:t>čan broj klasa</a:t>
            </a:r>
          </a:p>
          <a:p>
            <a:endParaRPr lang="sr-Latn-CS" dirty="0" smtClean="0"/>
          </a:p>
          <a:p>
            <a:r>
              <a:rPr lang="sr-Latn-CS" dirty="0" smtClean="0"/>
              <a:t>Klase moraju biti diskretne</a:t>
            </a:r>
          </a:p>
          <a:p>
            <a:endParaRPr lang="sr-Latn-CS" dirty="0" smtClean="0"/>
          </a:p>
          <a:p>
            <a:r>
              <a:rPr lang="sr-Latn-CS" dirty="0" smtClean="0"/>
              <a:t>Značajan broj primera (nekoliko stotina)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11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Preduslovi </a:t>
            </a:r>
            <a:r>
              <a:rPr lang="en-US" dirty="0" smtClean="0"/>
              <a:t>za </a:t>
            </a:r>
            <a:r>
              <a:rPr lang="en-US" dirty="0" smtClean="0"/>
              <a:t>kori</a:t>
            </a:r>
            <a:r>
              <a:rPr lang="sr-Latn-CS" dirty="0" smtClean="0"/>
              <a:t>šćenje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300" y="2438400"/>
            <a:ext cx="2133600" cy="251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33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162426"/>
              </p:ext>
            </p:extLst>
          </p:nvPr>
        </p:nvGraphicFramePr>
        <p:xfrm>
          <a:off x="1240921" y="1724055"/>
          <a:ext cx="6583680" cy="3500120"/>
        </p:xfrm>
        <a:graphic>
          <a:graphicData uri="http://schemas.openxmlformats.org/drawingml/2006/table">
            <a:tbl>
              <a:tblPr bandRow="1">
                <a:tableStyleId>{74C1A8A3-306A-4EB7-A6B1-4F7E0EB9C5D6}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Nebo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Pritisak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Vetar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Kisa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Čisto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Stabilan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Čisto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Opada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Opada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Opada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Čisto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12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219200"/>
          </a:xfrm>
        </p:spPr>
        <p:txBody>
          <a:bodyPr/>
          <a:lstStyle/>
          <a:p>
            <a:r>
              <a:rPr lang="sr-Latn-CS" dirty="0" smtClean="0"/>
              <a:t>Primer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609649" y="844610"/>
            <a:ext cx="8015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pc="-100" dirty="0" smtClean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ea typeface="+mj-ea"/>
                <a:cs typeface="+mj-cs"/>
              </a:rPr>
              <a:t>Target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6768084" y="1295400"/>
            <a:ext cx="484632" cy="62871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37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13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3372089"/>
              </p:ext>
            </p:extLst>
          </p:nvPr>
        </p:nvGraphicFramePr>
        <p:xfrm>
          <a:off x="1295400" y="1740932"/>
          <a:ext cx="6583680" cy="3500120"/>
        </p:xfrm>
        <a:graphic>
          <a:graphicData uri="http://schemas.openxmlformats.org/drawingml/2006/table">
            <a:tbl>
              <a:tblPr bandRow="1">
                <a:tableStyleId>{74C1A8A3-306A-4EB7-A6B1-4F7E0EB9C5D6}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Nebo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Pritisak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Vetar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Kisa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Čisto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Raste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Ne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Stabilan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Čisto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Opada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Ne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Opada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Raste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Opada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Čisto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752600" y="1371600"/>
                <a:ext cx="36840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M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𝑠𝑒𝑣𝑒𝑟𝑛𝑖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𝐷𝐴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3/5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3/5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1371600"/>
                <a:ext cx="3684085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490" t="-8197" r="-2152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274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14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543100"/>
              </p:ext>
            </p:extLst>
          </p:nvPr>
        </p:nvGraphicFramePr>
        <p:xfrm>
          <a:off x="1219200" y="1828800"/>
          <a:ext cx="6583680" cy="3500120"/>
        </p:xfrm>
        <a:graphic>
          <a:graphicData uri="http://schemas.openxmlformats.org/drawingml/2006/table">
            <a:tbl>
              <a:tblPr bandRow="1">
                <a:tableStyleId>{74C1A8A3-306A-4EB7-A6B1-4F7E0EB9C5D6}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Nebo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Pritisak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Vetar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Kisa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Čisto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Raste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Severni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Stabilan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Čisto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Opada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Severni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Opada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Raste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Opada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Čisto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838200"/>
                <a:ext cx="6553200" cy="485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M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𝑠𝑒𝑣𝑒𝑟𝑛𝑖</m:t>
                        </m:r>
                      </m:e>
                    </m:d>
                    <m:r>
                      <a:rPr lang="en-US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/5</m:t>
                        </m:r>
                      </m:e>
                    </m:d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2/5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838200"/>
                <a:ext cx="6553200" cy="485774"/>
              </a:xfrm>
              <a:prstGeom prst="rect">
                <a:avLst/>
              </a:prstGeom>
              <a:blipFill rotWithShape="1">
                <a:blip r:embed="rId2"/>
                <a:stretch>
                  <a:fillRect l="-837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51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15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7770971"/>
              </p:ext>
            </p:extLst>
          </p:nvPr>
        </p:nvGraphicFramePr>
        <p:xfrm>
          <a:off x="1219200" y="1828800"/>
          <a:ext cx="6583680" cy="3500120"/>
        </p:xfrm>
        <a:graphic>
          <a:graphicData uri="http://schemas.openxmlformats.org/drawingml/2006/table">
            <a:tbl>
              <a:tblPr bandRow="1">
                <a:tableStyleId>{74C1A8A3-306A-4EB7-A6B1-4F7E0EB9C5D6}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Nebo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Pritisak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Vetar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Kisa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Čisto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Raste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Ne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Stabilan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Čisto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Opada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Ne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Opada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Raste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Opada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Čisto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838200"/>
                <a:ext cx="4876800" cy="485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M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𝑗𝑢𝑧𝑛𝑖</m:t>
                        </m:r>
                      </m:e>
                    </m:d>
                    <m:r>
                      <a:rPr lang="en-US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</m:t>
                        </m:r>
                      </m:e>
                    </m:d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sr-Latn-CS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2/3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838200"/>
                <a:ext cx="4876800" cy="485454"/>
              </a:xfrm>
              <a:prstGeom prst="rect">
                <a:avLst/>
              </a:prstGeom>
              <a:blipFill rotWithShape="1">
                <a:blip r:embed="rId2"/>
                <a:stretch>
                  <a:fillRect l="-1125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93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16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2682997"/>
              </p:ext>
            </p:extLst>
          </p:nvPr>
        </p:nvGraphicFramePr>
        <p:xfrm>
          <a:off x="1066800" y="2438400"/>
          <a:ext cx="6583680" cy="3500120"/>
        </p:xfrm>
        <a:graphic>
          <a:graphicData uri="http://schemas.openxmlformats.org/drawingml/2006/table">
            <a:tbl>
              <a:tblPr bandRow="1">
                <a:tableStyleId>{74C1A8A3-306A-4EB7-A6B1-4F7E0EB9C5D6}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Nebo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Pritisak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Vetar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Kisa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Čisto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Raste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Ne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Stabilan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Čisto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Opada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Ne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Opada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Oblacno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Raste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Severni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>
                          <a:solidFill>
                            <a:schemeClr val="bg1"/>
                          </a:solidFill>
                        </a:rPr>
                        <a:t>Da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Oblacno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Opada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Čisto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Raste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Juzni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82700" y="1017368"/>
                <a:ext cx="533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B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𝑣𝑒𝑡𝑎𝑟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∗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𝑠𝑒𝑣𝑒𝑟𝑛𝑖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/8</m:t>
                        </m:r>
                      </m:e>
                    </m:d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</a:rPr>
                      <m:t>∗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</a:rPr>
                      <m:t>𝑀</m:t>
                    </m:r>
                    <m:d>
                      <m:d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𝑗𝑢𝑧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𝑛𝑖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1017368"/>
                <a:ext cx="5334000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914" t="-4717" r="-125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82700" y="914400"/>
                <a:ext cx="533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M(vetar) = 1 - B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𝑣𝑒𝑡𝑎𝑟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=1 −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.951=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49 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𝑏𝑖𝑡𝑎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914400"/>
                <a:ext cx="5334000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914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82700" y="1340534"/>
                <a:ext cx="533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M(nebo) = 1 - B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𝑛𝑒𝑏𝑜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=1 −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.452=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.548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𝑏𝑖𝑡𝑎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1340534"/>
                <a:ext cx="5334000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914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82700" y="1706094"/>
                <a:ext cx="5880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M(pritisak) = 1 - B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𝑝𝑟𝑖𝑡𝑖𝑠𝑎𝑘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=1 −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.844=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. 156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𝑏𝑖𝑡𝑎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1706094"/>
                <a:ext cx="5880100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829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295400" y="382369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Informacioni </a:t>
            </a:r>
            <a:r>
              <a:rPr lang="en-US" dirty="0" smtClean="0"/>
              <a:t>sadr</a:t>
            </a:r>
            <a:r>
              <a:rPr lang="sr-Latn-CS" dirty="0" smtClean="0"/>
              <a:t>ž</a:t>
            </a:r>
            <a:r>
              <a:rPr lang="en-US" dirty="0" smtClean="0"/>
              <a:t>aj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4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1"/>
      <p:bldP spid="11" grpId="1"/>
      <p:bldP spid="12" grpId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17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dirty="0" smtClean="0"/>
              <a:t>Stefan Jovanović                  </a:t>
            </a:r>
            <a:r>
              <a:rPr lang="en-US" sz="1400" dirty="0" smtClean="0"/>
              <a:t>st.jovanovic@gmail.com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882900" y="1536700"/>
            <a:ext cx="1219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NEBO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5600" y="2235200"/>
            <a:ext cx="1600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ČISTO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56200" y="2235200"/>
            <a:ext cx="1371600" cy="355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OBLAČNO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56200" y="2882900"/>
            <a:ext cx="1371600" cy="317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PRITISAK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98500" y="3149600"/>
            <a:ext cx="9144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bg1"/>
                </a:solidFill>
              </a:rPr>
              <a:t>NE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>
            <a:stCxn id="7" idx="2"/>
            <a:endCxn id="10" idx="0"/>
          </p:cNvCxnSpPr>
          <p:nvPr/>
        </p:nvCxnSpPr>
        <p:spPr>
          <a:xfrm>
            <a:off x="1155700" y="2616200"/>
            <a:ext cx="0" cy="533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156200" y="3543300"/>
            <a:ext cx="13716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STAGNIRA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49500" y="3556000"/>
            <a:ext cx="129540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OPADA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315200" y="3556000"/>
            <a:ext cx="9144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RASTE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84800" y="4489450"/>
            <a:ext cx="914400" cy="43815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bg1"/>
                </a:solidFill>
              </a:rPr>
              <a:t>DA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315200" y="4470400"/>
            <a:ext cx="914400" cy="40005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bg1"/>
                </a:solidFill>
              </a:rPr>
              <a:t>DA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49500" y="4302125"/>
            <a:ext cx="129540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VETAR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57600" y="5111750"/>
            <a:ext cx="129540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JUZNI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28700" y="5111750"/>
            <a:ext cx="129540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SEVERNI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848100" y="5870575"/>
            <a:ext cx="914400" cy="438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bg1"/>
                </a:solidFill>
              </a:rPr>
              <a:t>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219200" y="5886450"/>
            <a:ext cx="914400" cy="43815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bg1"/>
                </a:solidFill>
              </a:rPr>
              <a:t>DA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>
            <a:stCxn id="14" idx="2"/>
            <a:endCxn id="20" idx="0"/>
          </p:cNvCxnSpPr>
          <p:nvPr/>
        </p:nvCxnSpPr>
        <p:spPr>
          <a:xfrm>
            <a:off x="2997200" y="3924300"/>
            <a:ext cx="0" cy="3778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2" idx="2"/>
            <a:endCxn id="24" idx="0"/>
          </p:cNvCxnSpPr>
          <p:nvPr/>
        </p:nvCxnSpPr>
        <p:spPr>
          <a:xfrm>
            <a:off x="1676400" y="5480050"/>
            <a:ext cx="0" cy="406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1" idx="2"/>
            <a:endCxn id="23" idx="0"/>
          </p:cNvCxnSpPr>
          <p:nvPr/>
        </p:nvCxnSpPr>
        <p:spPr>
          <a:xfrm>
            <a:off x="4305300" y="5480050"/>
            <a:ext cx="0" cy="3905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2"/>
            <a:endCxn id="16" idx="0"/>
          </p:cNvCxnSpPr>
          <p:nvPr/>
        </p:nvCxnSpPr>
        <p:spPr>
          <a:xfrm>
            <a:off x="5842000" y="3886200"/>
            <a:ext cx="0" cy="60325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5" idx="2"/>
            <a:endCxn id="17" idx="0"/>
          </p:cNvCxnSpPr>
          <p:nvPr/>
        </p:nvCxnSpPr>
        <p:spPr>
          <a:xfrm>
            <a:off x="7772400" y="4013200"/>
            <a:ext cx="0" cy="4572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8" idx="2"/>
            <a:endCxn id="9" idx="0"/>
          </p:cNvCxnSpPr>
          <p:nvPr/>
        </p:nvCxnSpPr>
        <p:spPr>
          <a:xfrm>
            <a:off x="5842000" y="2590800"/>
            <a:ext cx="0" cy="2921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9" idx="2"/>
            <a:endCxn id="13" idx="0"/>
          </p:cNvCxnSpPr>
          <p:nvPr/>
        </p:nvCxnSpPr>
        <p:spPr>
          <a:xfrm>
            <a:off x="5842000" y="3200400"/>
            <a:ext cx="0" cy="3429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0" idx="2"/>
            <a:endCxn id="22" idx="0"/>
          </p:cNvCxnSpPr>
          <p:nvPr/>
        </p:nvCxnSpPr>
        <p:spPr>
          <a:xfrm flipH="1">
            <a:off x="1676400" y="4670425"/>
            <a:ext cx="1320800" cy="4413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0" idx="2"/>
            <a:endCxn id="21" idx="0"/>
          </p:cNvCxnSpPr>
          <p:nvPr/>
        </p:nvCxnSpPr>
        <p:spPr>
          <a:xfrm>
            <a:off x="2997200" y="4670425"/>
            <a:ext cx="1308100" cy="4413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9" idx="2"/>
            <a:endCxn id="14" idx="0"/>
          </p:cNvCxnSpPr>
          <p:nvPr/>
        </p:nvCxnSpPr>
        <p:spPr>
          <a:xfrm flipH="1">
            <a:off x="2997200" y="3200400"/>
            <a:ext cx="2844800" cy="355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9" idx="2"/>
            <a:endCxn id="15" idx="0"/>
          </p:cNvCxnSpPr>
          <p:nvPr/>
        </p:nvCxnSpPr>
        <p:spPr>
          <a:xfrm>
            <a:off x="5842000" y="3200400"/>
            <a:ext cx="1930400" cy="355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6" idx="2"/>
            <a:endCxn id="7" idx="0"/>
          </p:cNvCxnSpPr>
          <p:nvPr/>
        </p:nvCxnSpPr>
        <p:spPr>
          <a:xfrm flipH="1">
            <a:off x="1155700" y="2146300"/>
            <a:ext cx="2336800" cy="889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6" idx="2"/>
            <a:endCxn id="8" idx="0"/>
          </p:cNvCxnSpPr>
          <p:nvPr/>
        </p:nvCxnSpPr>
        <p:spPr>
          <a:xfrm>
            <a:off x="3492500" y="2146300"/>
            <a:ext cx="2349500" cy="889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98500" y="380999"/>
                <a:ext cx="2667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M(</a:t>
                </a:r>
                <a:r>
                  <a:rPr lang="sr-Latn-CS" dirty="0" smtClean="0">
                    <a:solidFill>
                      <a:schemeClr val="bg1"/>
                    </a:solidFill>
                  </a:rPr>
                  <a:t>vetar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) =</a:t>
                </a:r>
                <a:r>
                  <a:rPr lang="sr-Latn-CS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/>
                      </a:rPr>
                      <m:t>𝑜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/>
                      </a:rPr>
                      <m:t>.</m:t>
                    </m:r>
                    <m:r>
                      <a:rPr lang="sr-Latn-CS" b="0" i="1" smtClean="0">
                        <a:solidFill>
                          <a:schemeClr val="bg1"/>
                        </a:solidFill>
                        <a:latin typeface="Cambria Math"/>
                      </a:rPr>
                      <m:t>𝑜</m:t>
                    </m:r>
                    <m:r>
                      <a:rPr lang="sr-Latn-CS" b="0" i="1" smtClean="0">
                        <a:solidFill>
                          <a:schemeClr val="bg1"/>
                        </a:solidFill>
                        <a:latin typeface="Cambria Math"/>
                      </a:rPr>
                      <m:t>49 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/>
                      </a:rPr>
                      <m:t>𝑏𝑖𝑡𝑎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00" y="380999"/>
                <a:ext cx="2667000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2059" t="-3738" b="-13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698500" y="723730"/>
                <a:ext cx="23786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M(nebo) =</a:t>
                </a:r>
                <a:r>
                  <a:rPr lang="sr-Latn-CS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𝑜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.548 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𝑏𝑖𝑡𝑎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00" y="723730"/>
                <a:ext cx="2378664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308" t="-8333" r="-3846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/>
              <p:cNvSpPr/>
              <p:nvPr/>
            </p:nvSpPr>
            <p:spPr>
              <a:xfrm>
                <a:off x="698500" y="1074358"/>
                <a:ext cx="26383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M(</a:t>
                </a:r>
                <a:r>
                  <a:rPr lang="sr-Latn-CS" dirty="0" smtClean="0">
                    <a:solidFill>
                      <a:schemeClr val="bg1"/>
                    </a:solidFill>
                  </a:rPr>
                  <a:t>pritisak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) =</a:t>
                </a:r>
                <a:r>
                  <a:rPr lang="sr-Latn-CS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𝑜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.156 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𝑏𝑖𝑡𝑎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7" name="Rectangl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00" y="1074358"/>
                <a:ext cx="2638351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083" t="-8197" r="-3472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ight Arrow 67"/>
          <p:cNvSpPr/>
          <p:nvPr/>
        </p:nvSpPr>
        <p:spPr>
          <a:xfrm rot="10800000">
            <a:off x="2997200" y="666080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ight Arrow 68"/>
          <p:cNvSpPr/>
          <p:nvPr/>
        </p:nvSpPr>
        <p:spPr>
          <a:xfrm rot="10800000">
            <a:off x="3168396" y="1005531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Arrow 69"/>
          <p:cNvSpPr/>
          <p:nvPr/>
        </p:nvSpPr>
        <p:spPr>
          <a:xfrm rot="10800000">
            <a:off x="2908300" y="242345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Klasifukuje sve primere iz skupa podataka</a:t>
            </a:r>
          </a:p>
          <a:p>
            <a:r>
              <a:rPr lang="sr-Latn-CS" dirty="0" smtClean="0"/>
              <a:t>Generiše stabla koja su </a:t>
            </a:r>
            <a:r>
              <a:rPr lang="en-US" dirty="0" smtClean="0"/>
              <a:t>“preterano dobra”</a:t>
            </a:r>
          </a:p>
          <a:p>
            <a:endParaRPr lang="en-US" dirty="0"/>
          </a:p>
          <a:p>
            <a:r>
              <a:rPr lang="en-US" dirty="0" smtClean="0"/>
              <a:t>Re</a:t>
            </a:r>
            <a:r>
              <a:rPr lang="sr-Latn-CS" dirty="0" smtClean="0"/>
              <a:t>šenja</a:t>
            </a:r>
          </a:p>
          <a:p>
            <a:pPr lvl="1"/>
            <a:r>
              <a:rPr lang="sr-Latn-CS" dirty="0" smtClean="0"/>
              <a:t>Zaustaviti proces rasta stabla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CS" dirty="0" smtClean="0"/>
              <a:t>pre </a:t>
            </a:r>
            <a:r>
              <a:rPr lang="sr-Latn-CS" dirty="0" smtClean="0"/>
              <a:t>nego što </a:t>
            </a:r>
            <a:r>
              <a:rPr lang="sr-Latn-CS" dirty="0" smtClean="0"/>
              <a:t>se</a:t>
            </a:r>
            <a:r>
              <a:rPr lang="en-US" dirty="0" smtClean="0"/>
              <a:t> </a:t>
            </a:r>
            <a:r>
              <a:rPr lang="sr-Latn-CS" dirty="0" smtClean="0"/>
              <a:t>dostigne </a:t>
            </a:r>
            <a:r>
              <a:rPr lang="sr-Latn-CS" dirty="0" smtClean="0"/>
              <a:t>savršena klasifikacija</a:t>
            </a:r>
            <a:endParaRPr lang="sr-Latn-CS" dirty="0"/>
          </a:p>
          <a:p>
            <a:pPr lvl="1">
              <a:buFont typeface="Arial" pitchFamily="34" charset="0"/>
              <a:buChar char="•"/>
            </a:pPr>
            <a:endParaRPr lang="sr-Latn-CS" dirty="0" smtClean="0"/>
          </a:p>
          <a:p>
            <a:pPr lvl="1">
              <a:buFont typeface="Arial" pitchFamily="34" charset="0"/>
              <a:buChar char="•"/>
            </a:pPr>
            <a:r>
              <a:rPr lang="sr-Latn-CS" dirty="0" smtClean="0"/>
              <a:t>Generisati potpuno stablo,</a:t>
            </a:r>
          </a:p>
          <a:p>
            <a:pPr marL="365760" lvl="1" indent="0">
              <a:buNone/>
            </a:pPr>
            <a:r>
              <a:rPr lang="sr-Latn-CS" dirty="0"/>
              <a:t> </a:t>
            </a:r>
            <a:r>
              <a:rPr lang="sr-Latn-CS" dirty="0" smtClean="0"/>
              <a:t>   a potom vršiti skraćivanje</a:t>
            </a:r>
            <a:endParaRPr lang="sr-Latn-C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18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Over - fitting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54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http://sr.wikipedia.org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dms.irb.hr/tutorial/hr_tut_dtrees.php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en.wikipedia.org/wiki/ID3_algorithm</a:t>
            </a:r>
            <a:endParaRPr lang="sr-Latn-CS" dirty="0" smtClean="0"/>
          </a:p>
          <a:p>
            <a:endParaRPr lang="sr-Latn-CS" dirty="0" smtClean="0"/>
          </a:p>
          <a:p>
            <a:r>
              <a:rPr lang="sr-Latn-CS" dirty="0" smtClean="0"/>
              <a:t>Boško Nikolić, </a:t>
            </a:r>
            <a:r>
              <a:rPr lang="sr-Latn-CS" dirty="0" smtClean="0"/>
              <a:t>Materijali za nastavu </a:t>
            </a:r>
            <a:br>
              <a:rPr lang="sr-Latn-CS" dirty="0" smtClean="0"/>
            </a:br>
            <a:r>
              <a:rPr lang="sr-Latn-CS" dirty="0" smtClean="0"/>
              <a:t>iz predmeta </a:t>
            </a:r>
            <a:r>
              <a:rPr lang="en-US" dirty="0" smtClean="0"/>
              <a:t>“</a:t>
            </a:r>
            <a:r>
              <a:rPr lang="sr-Latn-CS" dirty="0" smtClean="0"/>
              <a:t>Ekspertski sistemi</a:t>
            </a:r>
            <a:r>
              <a:rPr lang="en-US" dirty="0" smtClean="0"/>
              <a:t>”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19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3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CS" dirty="0" smtClean="0"/>
          </a:p>
          <a:p>
            <a:r>
              <a:rPr lang="sr-Latn-CS" dirty="0" smtClean="0"/>
              <a:t>Kako na efikasan način raditi sa </a:t>
            </a:r>
            <a:r>
              <a:rPr lang="sr-Latn-CS" dirty="0" smtClean="0"/>
              <a:t>velikom </a:t>
            </a:r>
            <a:br>
              <a:rPr lang="sr-Latn-CS" dirty="0" smtClean="0"/>
            </a:br>
            <a:r>
              <a:rPr lang="sr-Latn-CS" dirty="0" smtClean="0"/>
              <a:t>količinom </a:t>
            </a:r>
            <a:r>
              <a:rPr lang="sr-Latn-CS" dirty="0" smtClean="0"/>
              <a:t>informacija</a:t>
            </a:r>
          </a:p>
          <a:p>
            <a:endParaRPr lang="sr-Latn-CS" dirty="0"/>
          </a:p>
          <a:p>
            <a:r>
              <a:rPr lang="sr-Latn-CS" dirty="0" smtClean="0"/>
              <a:t>U nekim modelima nije od ključne važnosti tačnost </a:t>
            </a:r>
            <a:r>
              <a:rPr lang="sr-Latn-CS" dirty="0" smtClean="0"/>
              <a:t>     klasifikacije </a:t>
            </a:r>
            <a:r>
              <a:rPr lang="sr-Latn-CS" dirty="0" smtClean="0"/>
              <a:t>i predikcije modela</a:t>
            </a:r>
          </a:p>
          <a:p>
            <a:endParaRPr lang="sr-Latn-CS" dirty="0"/>
          </a:p>
          <a:p>
            <a:r>
              <a:rPr lang="sr-Latn-CS" dirty="0" smtClean="0"/>
              <a:t>Čitljivost modela od suštinskog značaja</a:t>
            </a:r>
          </a:p>
          <a:p>
            <a:pPr lvl="1"/>
            <a:r>
              <a:rPr lang="sr-Latn-CS" dirty="0" smtClean="0"/>
              <a:t>Upotreba u SQL upitima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2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Problem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93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20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CS" dirty="0"/>
              <a:t>Hvala na pažnji!</a:t>
            </a:r>
            <a:endParaRPr lang="en-US" dirty="0"/>
          </a:p>
        </p:txBody>
      </p:sp>
      <p:pic>
        <p:nvPicPr>
          <p:cNvPr id="6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905000"/>
            <a:ext cx="3123810" cy="3486637"/>
          </a:xfrm>
        </p:spPr>
      </p:pic>
      <p:sp>
        <p:nvSpPr>
          <p:cNvPr id="7" name="Rectangle 7"/>
          <p:cNvSpPr txBox="1">
            <a:spLocks noChangeArrowheads="1"/>
          </p:cNvSpPr>
          <p:nvPr/>
        </p:nvSpPr>
        <p:spPr bwMode="auto">
          <a:xfrm>
            <a:off x="4660900" y="1676400"/>
            <a:ext cx="36576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  </a:t>
            </a:r>
            <a:r>
              <a:rPr kumimoji="0" lang="sr-Latn-CS" sz="2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n-US" sz="40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Pitanja?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                                                        </a:t>
            </a:r>
            <a:endParaRPr kumimoji="0" lang="sr-Latn-CS" sz="2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endParaRPr kumimoji="0" lang="sr-Latn-CS" sz="2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None/>
              <a:tabLst/>
              <a:defRPr/>
            </a:pPr>
            <a:r>
              <a:rPr kumimoji="0" lang="sr-Latn-CS" sz="24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st.jovanovic@gmail.com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6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Sposobnost generisanja razumljivih modela</a:t>
            </a:r>
          </a:p>
          <a:p>
            <a:r>
              <a:rPr lang="en-US" dirty="0" smtClean="0"/>
              <a:t>Pravila se mogu lako inerpretirati </a:t>
            </a:r>
            <a:r>
              <a:rPr lang="en-US" dirty="0" smtClean="0"/>
              <a:t>obi</a:t>
            </a:r>
            <a:r>
              <a:rPr lang="sr-Latn-CS" dirty="0" smtClean="0"/>
              <a:t>č</a:t>
            </a:r>
            <a:r>
              <a:rPr lang="en-US" dirty="0" smtClean="0"/>
              <a:t>nim </a:t>
            </a:r>
            <a:r>
              <a:rPr lang="en-US" dirty="0" smtClean="0"/>
              <a:t>jezikom</a:t>
            </a:r>
          </a:p>
          <a:p>
            <a:r>
              <a:rPr lang="en-US" dirty="0" smtClean="0"/>
              <a:t>Reprezentacija u obliku pravila</a:t>
            </a:r>
          </a:p>
          <a:p>
            <a:r>
              <a:rPr lang="sr-Latn-CS" dirty="0" smtClean="0"/>
              <a:t>Sposobnost korišćenja svih tipova atributa</a:t>
            </a:r>
          </a:p>
          <a:p>
            <a:r>
              <a:rPr lang="sr-Latn-CS" dirty="0" smtClean="0"/>
              <a:t>Jasno odražava  važnost  pojedinih atributa</a:t>
            </a:r>
          </a:p>
          <a:p>
            <a:r>
              <a:rPr lang="sr-Latn-CS" dirty="0" smtClean="0"/>
              <a:t>Mali računarki zahtevi</a:t>
            </a:r>
          </a:p>
          <a:p>
            <a:pPr marL="0" indent="0">
              <a:buNone/>
            </a:pPr>
            <a:endParaRPr lang="sr-Latn-CS" dirty="0" smtClean="0"/>
          </a:p>
          <a:p>
            <a:endParaRPr lang="sr-Latn-CS" dirty="0" smtClean="0"/>
          </a:p>
          <a:p>
            <a:pPr marL="0" indent="0">
              <a:buNone/>
            </a:pPr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3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Prednosti metode stabla odlu</a:t>
            </a:r>
            <a:r>
              <a:rPr lang="sr-Latn-CS" dirty="0" smtClean="0"/>
              <a:t>čivanja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886200"/>
            <a:ext cx="32766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sr-Latn-CS" dirty="0"/>
          </a:p>
          <a:p>
            <a:r>
              <a:rPr lang="en-US" dirty="0" smtClean="0"/>
              <a:t>ID3 je naslednik sistema za </a:t>
            </a:r>
            <a:r>
              <a:rPr lang="en-US" dirty="0" smtClean="0"/>
              <a:t>u</a:t>
            </a:r>
            <a:r>
              <a:rPr lang="sr-Latn-CS" dirty="0"/>
              <a:t>č</a:t>
            </a:r>
            <a:r>
              <a:rPr lang="en-US" dirty="0" smtClean="0"/>
              <a:t>enje </a:t>
            </a:r>
            <a:r>
              <a:rPr lang="en-US" dirty="0" smtClean="0"/>
              <a:t>koncepata  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/>
              <a:t>(CLS – Concept  Learning System)</a:t>
            </a:r>
          </a:p>
          <a:p>
            <a:pPr marL="0" indent="0">
              <a:buNone/>
            </a:pPr>
            <a:endParaRPr lang="en-US" dirty="0"/>
          </a:p>
          <a:p>
            <a:r>
              <a:rPr lang="sr-Latn-CS" dirty="0" smtClean="0"/>
              <a:t>Bazični i jedan od najčešće korišćenih algoritama        iz metode stabla odlučivanja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Primeri se  klasifikuju polazeci od </a:t>
            </a:r>
            <a:r>
              <a:rPr lang="sr-Latn-CS" dirty="0"/>
              <a:t>č</a:t>
            </a:r>
            <a:r>
              <a:rPr lang="en-US" dirty="0" smtClean="0"/>
              <a:t>vora i prate</a:t>
            </a:r>
            <a:r>
              <a:rPr lang="sr-Latn-CS" dirty="0" smtClean="0"/>
              <a:t>ć</a:t>
            </a:r>
            <a:r>
              <a:rPr lang="en-US" dirty="0" smtClean="0"/>
              <a:t>i grane sve dok se ne dostigne </a:t>
            </a:r>
            <a:r>
              <a:rPr lang="sr-Latn-CS" dirty="0" smtClean="0"/>
              <a:t>č</a:t>
            </a:r>
            <a:r>
              <a:rPr lang="en-US" dirty="0" smtClean="0"/>
              <a:t>vor oznacen sa YES ili NO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4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Osnovno</a:t>
            </a:r>
            <a:r>
              <a:rPr lang="en-US" dirty="0" smtClean="0"/>
              <a:t> (1/2)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95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Algoritam konvergira iterativno</a:t>
            </a:r>
          </a:p>
          <a:p>
            <a:r>
              <a:rPr lang="en-US" dirty="0" smtClean="0"/>
              <a:t>CLS </a:t>
            </a:r>
            <a:r>
              <a:rPr lang="en-US" dirty="0" smtClean="0"/>
              <a:t>slu</a:t>
            </a:r>
            <a:r>
              <a:rPr lang="sr-Latn-CS" dirty="0" smtClean="0"/>
              <a:t>ž</a:t>
            </a:r>
            <a:r>
              <a:rPr lang="en-US" dirty="0" smtClean="0"/>
              <a:t>i </a:t>
            </a:r>
            <a:r>
              <a:rPr lang="en-US" dirty="0" smtClean="0"/>
              <a:t>kao podprogram algoritmu ID3</a:t>
            </a:r>
          </a:p>
          <a:p>
            <a:r>
              <a:rPr lang="en-US" dirty="0" smtClean="0"/>
              <a:t>Odabir</a:t>
            </a:r>
            <a:r>
              <a:rPr lang="sr-Latn-CS" dirty="0" smtClean="0"/>
              <a:t>om</a:t>
            </a:r>
            <a:r>
              <a:rPr lang="en-US" dirty="0" smtClean="0"/>
              <a:t> prozora </a:t>
            </a:r>
            <a:r>
              <a:rPr lang="en-US" dirty="0" smtClean="0"/>
              <a:t>pove</a:t>
            </a:r>
            <a:r>
              <a:rPr lang="sr-Latn-CS" dirty="0" smtClean="0"/>
              <a:t>ć</a:t>
            </a:r>
            <a:r>
              <a:rPr lang="en-US" dirty="0" smtClean="0"/>
              <a:t>ava </a:t>
            </a:r>
            <a:r>
              <a:rPr lang="en-US" dirty="0" smtClean="0"/>
              <a:t>se efikasnost algoritma</a:t>
            </a:r>
          </a:p>
          <a:p>
            <a:r>
              <a:rPr lang="sr-Latn-CS" dirty="0" smtClean="0"/>
              <a:t>Isključuje nevažne faktore</a:t>
            </a:r>
            <a:endParaRPr lang="en-US" dirty="0" smtClean="0"/>
          </a:p>
          <a:p>
            <a:r>
              <a:rPr lang="en-US" dirty="0" smtClean="0"/>
              <a:t>Informacioni pristup pri izboru </a:t>
            </a:r>
            <a:endParaRPr lang="sr-Latn-CS" dirty="0" smtClean="0"/>
          </a:p>
          <a:p>
            <a:pPr marL="0" indent="0">
              <a:buNone/>
            </a:pPr>
            <a:r>
              <a:rPr lang="sr-Latn-CS" dirty="0" smtClean="0"/>
              <a:t>   </a:t>
            </a:r>
            <a:r>
              <a:rPr lang="en-US" dirty="0" smtClean="0"/>
              <a:t>najdiskriminatornijeg </a:t>
            </a:r>
            <a:r>
              <a:rPr lang="sr-Latn-CS" dirty="0"/>
              <a:t>č</a:t>
            </a:r>
            <a:r>
              <a:rPr lang="en-US" dirty="0" smtClean="0"/>
              <a:t>vora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5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Osnovno</a:t>
            </a:r>
            <a:r>
              <a:rPr lang="en-US" dirty="0" smtClean="0"/>
              <a:t> (2/2)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3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CS" dirty="0" smtClean="0"/>
          </a:p>
          <a:p>
            <a:r>
              <a:rPr lang="sr-Latn-CS" dirty="0" smtClean="0"/>
              <a:t>R</a:t>
            </a:r>
            <a:r>
              <a:rPr lang="en-US" dirty="0" smtClean="0"/>
              <a:t>esava zadatke u</a:t>
            </a:r>
            <a:r>
              <a:rPr lang="sr-Latn-CS" dirty="0" smtClean="0"/>
              <a:t>č</a:t>
            </a:r>
            <a:r>
              <a:rPr lang="en-US" dirty="0" smtClean="0"/>
              <a:t>enja sa jednim konceptom </a:t>
            </a:r>
            <a:r>
              <a:rPr lang="en-US" dirty="0" smtClean="0"/>
              <a:t>i</a:t>
            </a:r>
            <a:br>
              <a:rPr lang="en-US" dirty="0" smtClean="0"/>
            </a:br>
            <a:r>
              <a:rPr lang="en-US" dirty="0" smtClean="0"/>
              <a:t>koristi </a:t>
            </a:r>
            <a:r>
              <a:rPr lang="en-US" dirty="0" smtClean="0"/>
              <a:t>nau</a:t>
            </a:r>
            <a:r>
              <a:rPr lang="sr-Latn-CS" dirty="0" smtClean="0"/>
              <a:t>č</a:t>
            </a:r>
            <a:r>
              <a:rPr lang="en-US" dirty="0" smtClean="0"/>
              <a:t>ene koncepte da klasifikuje nove primere</a:t>
            </a:r>
            <a:endParaRPr lang="sr-Latn-CS" sz="2200" dirty="0" smtClean="0"/>
          </a:p>
          <a:p>
            <a:endParaRPr lang="en-US" sz="2200" dirty="0" smtClean="0"/>
          </a:p>
          <a:p>
            <a:r>
              <a:rPr lang="en-US" sz="2400" dirty="0" smtClean="0"/>
              <a:t>Zahteva da </a:t>
            </a:r>
            <a:r>
              <a:rPr lang="sr-Latn-CS" sz="2400" dirty="0" smtClean="0"/>
              <a:t>svi primeri </a:t>
            </a:r>
            <a:r>
              <a:rPr lang="en-US" sz="2400" dirty="0" smtClean="0"/>
              <a:t>bud</a:t>
            </a:r>
            <a:r>
              <a:rPr lang="sr-Latn-CS" sz="2400" dirty="0"/>
              <a:t>u</a:t>
            </a:r>
            <a:r>
              <a:rPr lang="en-US" sz="2400" dirty="0" smtClean="0"/>
              <a:t> dostupni u prvom koraku</a:t>
            </a:r>
          </a:p>
          <a:p>
            <a:endParaRPr lang="en-US" dirty="0"/>
          </a:p>
          <a:p>
            <a:r>
              <a:rPr lang="en-US" dirty="0" smtClean="0"/>
              <a:t>Ograni</a:t>
            </a:r>
            <a:r>
              <a:rPr lang="sr-Latn-CS" dirty="0" smtClean="0"/>
              <a:t>č</a:t>
            </a:r>
            <a:r>
              <a:rPr lang="en-US" dirty="0" smtClean="0"/>
              <a:t>en </a:t>
            </a:r>
            <a:r>
              <a:rPr lang="en-US" dirty="0" smtClean="0"/>
              <a:t>broj primera koji se mogu efektivno re</a:t>
            </a:r>
            <a:r>
              <a:rPr lang="sr-Latn-CS" dirty="0"/>
              <a:t>š</a:t>
            </a:r>
            <a:r>
              <a:rPr lang="en-US" dirty="0" smtClean="0"/>
              <a:t>iti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6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CLS</a:t>
            </a:r>
            <a:r>
              <a:rPr lang="sr-Latn-CS" dirty="0" smtClean="0"/>
              <a:t> Algoritam </a:t>
            </a:r>
            <a:r>
              <a:rPr lang="en-US" dirty="0" smtClean="0"/>
              <a:t>(1/2)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01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CS" dirty="0" smtClean="0"/>
          </a:p>
          <a:p>
            <a:r>
              <a:rPr lang="en-US" dirty="0" smtClean="0"/>
              <a:t>Po</a:t>
            </a:r>
            <a:r>
              <a:rPr lang="sr-Latn-CS" dirty="0" smtClean="0"/>
              <a:t>činje praznim stablom odlučivanja i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CS" dirty="0" smtClean="0"/>
              <a:t>iterativno </a:t>
            </a:r>
            <a:r>
              <a:rPr lang="sr-Latn-CS" dirty="0" smtClean="0"/>
              <a:t>ga gradi sve dok ne klasifikuje sve primere</a:t>
            </a:r>
          </a:p>
          <a:p>
            <a:endParaRPr lang="en-US" dirty="0" smtClean="0"/>
          </a:p>
          <a:p>
            <a:r>
              <a:rPr lang="sr-Latn-CS" dirty="0" smtClean="0"/>
              <a:t>Algoritam rada</a:t>
            </a:r>
            <a:r>
              <a:rPr lang="en-US" dirty="0" smtClean="0"/>
              <a:t>:</a:t>
            </a:r>
            <a:endParaRPr lang="sr-Latn-CS" dirty="0"/>
          </a:p>
          <a:p>
            <a:pPr lvl="1"/>
            <a:r>
              <a:rPr lang="sr-Latn-CS" dirty="0" smtClean="0"/>
              <a:t>Ukoliko su svi primeri pripadaju istoj klasi</a:t>
            </a:r>
            <a:endParaRPr lang="en-US" dirty="0" smtClean="0"/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sr-Latn-CS" dirty="0" smtClean="0"/>
              <a:t> formirati odgovarajući čvor i stati</a:t>
            </a:r>
          </a:p>
          <a:p>
            <a:pPr lvl="1"/>
            <a:r>
              <a:rPr lang="sr-Latn-CS" dirty="0" smtClean="0"/>
              <a:t>U suprotnom podeliti ulazni skup primera na podskupove  i primeniti algoritan na svaki podskup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7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CLS Algoritam (2/2)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85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Odabrati </a:t>
            </a:r>
            <a:r>
              <a:rPr lang="en-US" dirty="0" smtClean="0"/>
              <a:t>slu</a:t>
            </a:r>
            <a:r>
              <a:rPr lang="sr-Latn-CS" dirty="0" smtClean="0"/>
              <a:t>č</a:t>
            </a:r>
            <a:r>
              <a:rPr lang="en-US" dirty="0" smtClean="0"/>
              <a:t>ajan </a:t>
            </a:r>
            <a:r>
              <a:rPr lang="en-US" dirty="0" smtClean="0"/>
              <a:t>podskup </a:t>
            </a:r>
            <a:r>
              <a:rPr lang="en-US" dirty="0" smtClean="0"/>
              <a:t>veli</a:t>
            </a:r>
            <a:r>
              <a:rPr lang="sr-Latn-CS" dirty="0" smtClean="0"/>
              <a:t>č</a:t>
            </a:r>
            <a:r>
              <a:rPr lang="en-US" dirty="0" smtClean="0"/>
              <a:t>ine </a:t>
            </a:r>
            <a:r>
              <a:rPr lang="en-US" dirty="0" smtClean="0"/>
              <a:t>W </a:t>
            </a:r>
            <a:endParaRPr lang="sr-Latn-CS" dirty="0" smtClean="0"/>
          </a:p>
          <a:p>
            <a:pPr marL="0" indent="0">
              <a:buNone/>
            </a:pPr>
            <a:r>
              <a:rPr lang="sr-Latn-CS" dirty="0"/>
              <a:t> </a:t>
            </a:r>
            <a:r>
              <a:rPr lang="sr-Latn-CS" dirty="0" smtClean="0"/>
              <a:t>  </a:t>
            </a:r>
            <a:r>
              <a:rPr lang="en-US" dirty="0" smtClean="0"/>
              <a:t>(iz celokupnog skupa primera)</a:t>
            </a:r>
          </a:p>
          <a:p>
            <a:r>
              <a:rPr lang="en-US" dirty="0" smtClean="0"/>
              <a:t>Primeniti CLS algoritam za  formiranje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stabla odlu</a:t>
            </a:r>
            <a:r>
              <a:rPr lang="sr-Latn-CS" dirty="0" smtClean="0"/>
              <a:t>č</a:t>
            </a:r>
            <a:r>
              <a:rPr lang="en-US" dirty="0" smtClean="0"/>
              <a:t>ivanja</a:t>
            </a:r>
          </a:p>
          <a:p>
            <a:r>
              <a:rPr lang="en-US" dirty="0" smtClean="0"/>
              <a:t>Pretra</a:t>
            </a:r>
            <a:r>
              <a:rPr lang="sr-Latn-CS" dirty="0"/>
              <a:t>ž</a:t>
            </a:r>
            <a:r>
              <a:rPr lang="en-US" dirty="0" smtClean="0"/>
              <a:t>iti celokupan skup primera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da </a:t>
            </a:r>
            <a:r>
              <a:rPr lang="en-US" dirty="0" smtClean="0"/>
              <a:t>bi se  </a:t>
            </a:r>
            <a:r>
              <a:rPr lang="en-US" dirty="0" smtClean="0"/>
              <a:t>prona</a:t>
            </a:r>
            <a:r>
              <a:rPr lang="sr-Latn-CS" dirty="0" smtClean="0"/>
              <a:t>š</a:t>
            </a:r>
            <a:r>
              <a:rPr lang="en-US" dirty="0" smtClean="0"/>
              <a:t>li </a:t>
            </a:r>
            <a:r>
              <a:rPr lang="en-US" dirty="0" smtClean="0"/>
              <a:t>izuzetci</a:t>
            </a:r>
          </a:p>
          <a:p>
            <a:r>
              <a:rPr lang="en-US" dirty="0" smtClean="0"/>
              <a:t>Ako postoje izuzetci </a:t>
            </a:r>
            <a:r>
              <a:rPr lang="en-US" dirty="0" smtClean="0"/>
              <a:t>uklju</a:t>
            </a:r>
            <a:r>
              <a:rPr lang="sr-Latn-CS" dirty="0" smtClean="0"/>
              <a:t>č</a:t>
            </a:r>
            <a:r>
              <a:rPr lang="en-US" dirty="0" smtClean="0"/>
              <a:t>iti </a:t>
            </a:r>
            <a:r>
              <a:rPr lang="en-US" dirty="0" smtClean="0"/>
              <a:t>ih u prozor  </a:t>
            </a:r>
            <a:r>
              <a:rPr lang="en-US" dirty="0" smtClean="0"/>
              <a:t>i </a:t>
            </a:r>
            <a:br>
              <a:rPr lang="en-US" dirty="0" smtClean="0"/>
            </a:br>
            <a:r>
              <a:rPr lang="en-US" dirty="0" smtClean="0"/>
              <a:t>ponoviti </a:t>
            </a:r>
            <a:r>
              <a:rPr lang="en-US" dirty="0" smtClean="0"/>
              <a:t>prethodne korake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8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Skica algoritma ID3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52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Mera neuredjenosti sistema</a:t>
            </a:r>
          </a:p>
          <a:p>
            <a:endParaRPr lang="en-US" dirty="0"/>
          </a:p>
          <a:p>
            <a:r>
              <a:rPr lang="en-US" dirty="0" smtClean="0"/>
              <a:t>Karakteri</a:t>
            </a:r>
            <a:r>
              <a:rPr lang="sr-Latn-CS" dirty="0" smtClean="0"/>
              <a:t>š</a:t>
            </a:r>
            <a:r>
              <a:rPr lang="en-US" dirty="0" smtClean="0"/>
              <a:t>e </a:t>
            </a:r>
            <a:r>
              <a:rPr lang="en-US" dirty="0" smtClean="0"/>
              <a:t>“</a:t>
            </a:r>
            <a:r>
              <a:rPr lang="sr-Latn-CS" dirty="0" smtClean="0"/>
              <a:t>čisto</a:t>
            </a:r>
            <a:r>
              <a:rPr lang="en-US" dirty="0" smtClean="0"/>
              <a:t>tu” nekog sistema</a:t>
            </a:r>
          </a:p>
          <a:p>
            <a:endParaRPr lang="en-US" dirty="0"/>
          </a:p>
          <a:p>
            <a:pPr marL="274320" lvl="1">
              <a:spcBef>
                <a:spcPts val="600"/>
              </a:spcBef>
              <a:buClr>
                <a:schemeClr val="accent2"/>
              </a:buClr>
            </a:pPr>
            <a:r>
              <a:rPr lang="en-US" dirty="0"/>
              <a:t>Entropija(S) = -p</a:t>
            </a:r>
            <a:r>
              <a:rPr lang="en-US" baseline="-25000" dirty="0"/>
              <a:t>p</a:t>
            </a:r>
            <a:r>
              <a:rPr lang="en-US" dirty="0"/>
              <a:t> log</a:t>
            </a:r>
            <a:r>
              <a:rPr lang="en-US" baseline="-25000" dirty="0"/>
              <a:t>2</a:t>
            </a:r>
            <a:r>
              <a:rPr lang="en-US" dirty="0"/>
              <a:t> p</a:t>
            </a:r>
            <a:r>
              <a:rPr lang="en-US" baseline="-25000" dirty="0"/>
              <a:t>p  </a:t>
            </a:r>
            <a:r>
              <a:rPr lang="en-US" dirty="0"/>
              <a:t>- p</a:t>
            </a:r>
            <a:r>
              <a:rPr lang="en-US" baseline="-25000" dirty="0"/>
              <a:t>n</a:t>
            </a:r>
            <a:r>
              <a:rPr lang="en-US" dirty="0"/>
              <a:t> log</a:t>
            </a:r>
            <a:r>
              <a:rPr lang="en-US" baseline="-25000" dirty="0"/>
              <a:t>2</a:t>
            </a:r>
            <a:r>
              <a:rPr lang="en-US" dirty="0"/>
              <a:t> p</a:t>
            </a:r>
            <a:r>
              <a:rPr lang="en-US" baseline="-25000" dirty="0"/>
              <a:t>n </a:t>
            </a:r>
            <a:endParaRPr lang="en-US" dirty="0" smtClean="0"/>
          </a:p>
          <a:p>
            <a:pPr lvl="1"/>
            <a:r>
              <a:rPr lang="en-US" sz="1800" dirty="0" smtClean="0"/>
              <a:t>P</a:t>
            </a:r>
            <a:r>
              <a:rPr lang="en-US" sz="1800" baseline="-25000" dirty="0" smtClean="0"/>
              <a:t>p </a:t>
            </a:r>
            <a:r>
              <a:rPr lang="en-US" sz="1800" dirty="0" smtClean="0"/>
              <a:t>– proporcija pozitivnih primera u S</a:t>
            </a:r>
          </a:p>
          <a:p>
            <a:pPr lvl="1"/>
            <a:r>
              <a:rPr lang="en-US" sz="1800" dirty="0" smtClean="0"/>
              <a:t>P</a:t>
            </a:r>
            <a:r>
              <a:rPr lang="en-US" sz="1800" baseline="-25000" dirty="0" smtClean="0"/>
              <a:t>n </a:t>
            </a:r>
            <a:r>
              <a:rPr lang="en-US" sz="1800" dirty="0"/>
              <a:t>– proporcija </a:t>
            </a:r>
            <a:r>
              <a:rPr lang="en-US" sz="1800" dirty="0" smtClean="0"/>
              <a:t>negativnih </a:t>
            </a:r>
            <a:r>
              <a:rPr lang="en-US" sz="1800" dirty="0"/>
              <a:t>primera u </a:t>
            </a:r>
            <a:r>
              <a:rPr lang="en-US" sz="1800" dirty="0" smtClean="0"/>
              <a:t>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Uzima se da </a:t>
            </a:r>
            <a:r>
              <a:rPr lang="en-US" sz="1800" dirty="0" smtClean="0"/>
              <a:t>va</a:t>
            </a:r>
            <a:r>
              <a:rPr lang="sr-Latn-CS" sz="1800" dirty="0"/>
              <a:t>ž</a:t>
            </a:r>
            <a:r>
              <a:rPr lang="en-US" sz="1800" dirty="0" smtClean="0"/>
              <a:t>i</a:t>
            </a:r>
            <a:r>
              <a:rPr lang="en-US" sz="1800" dirty="0" smtClean="0"/>
              <a:t>:  </a:t>
            </a:r>
            <a:r>
              <a:rPr lang="en-US" sz="2000" dirty="0" smtClean="0"/>
              <a:t>0 log 0 = 0</a:t>
            </a:r>
          </a:p>
          <a:p>
            <a:pPr marL="365760" lvl="1" indent="0">
              <a:buNone/>
            </a:pPr>
            <a:endParaRPr lang="en-US" dirty="0"/>
          </a:p>
          <a:p>
            <a:pPr lvl="1"/>
            <a:endParaRPr lang="en-US" baseline="-25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BD7A8A-D2FB-4AE8-AE44-D2F92312A81D}" type="slidenum">
              <a:rPr lang="en-US" smtClean="0"/>
              <a:pPr/>
              <a:t>9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z="1400" b="1" smtClean="0"/>
              <a:t>Stefan Jovanović                  </a:t>
            </a:r>
            <a:r>
              <a:rPr lang="en-US" sz="1400" smtClean="0"/>
              <a:t>st.jovanovic@gmail.com </a:t>
            </a:r>
            <a:endParaRPr lang="en-US" sz="1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Entropija </a:t>
            </a:r>
            <a:r>
              <a:rPr lang="en-US" dirty="0" smtClean="0"/>
              <a:t>(1/2)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900" y="1600200"/>
            <a:ext cx="2971800" cy="332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80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2479</TotalTime>
  <Words>804</Words>
  <Application>Microsoft Office PowerPoint</Application>
  <PresentationFormat>On-screen Show (4:3)</PresentationFormat>
  <Paragraphs>351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Paper</vt:lpstr>
      <vt:lpstr>ID3 Algoritam</vt:lpstr>
      <vt:lpstr>Problem?</vt:lpstr>
      <vt:lpstr>Prednosti metode stabla odlučivanja</vt:lpstr>
      <vt:lpstr>Osnovno (1/2)</vt:lpstr>
      <vt:lpstr>Osnovno (2/2)</vt:lpstr>
      <vt:lpstr>CLS Algoritam (1/2)</vt:lpstr>
      <vt:lpstr>CLS Algoritam (2/2)</vt:lpstr>
      <vt:lpstr>Skica algoritma ID3</vt:lpstr>
      <vt:lpstr>Entropija (1/2)</vt:lpstr>
      <vt:lpstr>Entropija (2/2)</vt:lpstr>
      <vt:lpstr>Preduslovi za korišćenje</vt:lpstr>
      <vt:lpstr>Primer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Over - fitting</vt:lpstr>
      <vt:lpstr>Reference</vt:lpstr>
      <vt:lpstr>Hvala na pažnji!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Jovanovic</dc:creator>
  <cp:lastModifiedBy>Stefan Jovanovic</cp:lastModifiedBy>
  <cp:revision>54</cp:revision>
  <dcterms:created xsi:type="dcterms:W3CDTF">2010-11-08T15:17:27Z</dcterms:created>
  <dcterms:modified xsi:type="dcterms:W3CDTF">2010-12-24T19:18:49Z</dcterms:modified>
</cp:coreProperties>
</file>