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8" r:id="rId3"/>
    <p:sldId id="425" r:id="rId4"/>
    <p:sldId id="410" r:id="rId5"/>
    <p:sldId id="424" r:id="rId6"/>
    <p:sldId id="411" r:id="rId7"/>
    <p:sldId id="422" r:id="rId8"/>
    <p:sldId id="426" r:id="rId9"/>
    <p:sldId id="427" r:id="rId10"/>
    <p:sldId id="413" r:id="rId11"/>
    <p:sldId id="412" r:id="rId12"/>
    <p:sldId id="408" r:id="rId13"/>
    <p:sldId id="407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267" r:id="rId22"/>
    <p:sldId id="268" r:id="rId23"/>
    <p:sldId id="269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67" r:id="rId43"/>
    <p:sldId id="368" r:id="rId44"/>
    <p:sldId id="369" r:id="rId45"/>
    <p:sldId id="343" r:id="rId46"/>
    <p:sldId id="344" r:id="rId47"/>
    <p:sldId id="345" r:id="rId48"/>
    <p:sldId id="346" r:id="rId49"/>
    <p:sldId id="347" r:id="rId50"/>
    <p:sldId id="352" r:id="rId51"/>
    <p:sldId id="348" r:id="rId52"/>
    <p:sldId id="350" r:id="rId53"/>
    <p:sldId id="349" r:id="rId54"/>
    <p:sldId id="351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3" r:id="rId65"/>
    <p:sldId id="364" r:id="rId66"/>
    <p:sldId id="365" r:id="rId67"/>
    <p:sldId id="366" r:id="rId68"/>
    <p:sldId id="272" r:id="rId69"/>
    <p:sldId id="371" r:id="rId70"/>
    <p:sldId id="372" r:id="rId71"/>
    <p:sldId id="373" r:id="rId72"/>
    <p:sldId id="374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274" r:id="rId81"/>
    <p:sldId id="273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3" r:id="rId92"/>
    <p:sldId id="276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2" r:id="rId102"/>
    <p:sldId id="403" r:id="rId103"/>
    <p:sldId id="404" r:id="rId104"/>
    <p:sldId id="405" r:id="rId105"/>
    <p:sldId id="406" r:id="rId106"/>
    <p:sldId id="277" r:id="rId107"/>
    <p:sldId id="263" r:id="rId108"/>
    <p:sldId id="409" r:id="rId109"/>
    <p:sldId id="264" r:id="rId110"/>
    <p:sldId id="265" r:id="rId111"/>
    <p:sldId id="278" r:id="rId112"/>
    <p:sldId id="279" r:id="rId113"/>
    <p:sldId id="428" r:id="rId114"/>
    <p:sldId id="280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>
      <p:cViewPr>
        <p:scale>
          <a:sx n="81" d="100"/>
          <a:sy n="81" d="100"/>
        </p:scale>
        <p:origin x="-102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fastPHASE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0.1</c:v>
                </c:pt>
                <c:pt idx="2">
                  <c:v>0</c:v>
                </c:pt>
                <c:pt idx="3">
                  <c:v>6.0000000000000074E-2</c:v>
                </c:pt>
                <c:pt idx="4">
                  <c:v>4.0000000000000049E-2</c:v>
                </c:pt>
                <c:pt idx="5">
                  <c:v>3.5000000000000038E-2</c:v>
                </c:pt>
                <c:pt idx="6">
                  <c:v>3.5000000000000038E-2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KNNImpute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0.16000000000000009</c:v>
                </c:pt>
                <c:pt idx="2">
                  <c:v>9.0000000000000066E-2</c:v>
                </c:pt>
                <c:pt idx="3">
                  <c:v>0.17</c:v>
                </c:pt>
                <c:pt idx="4">
                  <c:v>0.14000000000000001</c:v>
                </c:pt>
                <c:pt idx="5">
                  <c:v>0.15000000000000022</c:v>
                </c:pt>
                <c:pt idx="6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QP v.1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0.45</c:v>
                </c:pt>
                <c:pt idx="1">
                  <c:v>0.65000000000000113</c:v>
                </c:pt>
                <c:pt idx="2">
                  <c:v>0.44000000000000017</c:v>
                </c:pt>
                <c:pt idx="3">
                  <c:v>0.5</c:v>
                </c:pt>
                <c:pt idx="4">
                  <c:v>0.44000000000000017</c:v>
                </c:pt>
                <c:pt idx="5">
                  <c:v>0.46</c:v>
                </c:pt>
                <c:pt idx="6">
                  <c:v>0.47000000000000008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QP v.2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0.70000000000000062</c:v>
                </c:pt>
                <c:pt idx="1">
                  <c:v>0.56999999999999995</c:v>
                </c:pt>
                <c:pt idx="2">
                  <c:v>0.39000000000000051</c:v>
                </c:pt>
                <c:pt idx="3">
                  <c:v>0.42000000000000032</c:v>
                </c:pt>
                <c:pt idx="4">
                  <c:v>0.4</c:v>
                </c:pt>
                <c:pt idx="5">
                  <c:v>0.4</c:v>
                </c:pt>
                <c:pt idx="6">
                  <c:v>0.43000000000000038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QP v.3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0.70000000000000062</c:v>
                </c:pt>
                <c:pt idx="1">
                  <c:v>0.70000000000000062</c:v>
                </c:pt>
                <c:pt idx="2">
                  <c:v>0.47000000000000008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QP v.4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Sheet1!$G$2:$G$8</c:f>
              <c:numCache>
                <c:formatCode>General</c:formatCode>
                <c:ptCount val="7"/>
                <c:pt idx="0">
                  <c:v>1.0000000000000012E-2</c:v>
                </c:pt>
                <c:pt idx="1">
                  <c:v>2.0000000000000025E-2</c:v>
                </c:pt>
                <c:pt idx="2">
                  <c:v>2.0000000000000025E-2</c:v>
                </c:pt>
                <c:pt idx="3">
                  <c:v>6.0000000000000074E-2</c:v>
                </c:pt>
                <c:pt idx="4">
                  <c:v>0.13</c:v>
                </c:pt>
                <c:pt idx="5">
                  <c:v>0.35000000000000031</c:v>
                </c:pt>
                <c:pt idx="6">
                  <c:v>0.8</c:v>
                </c:pt>
              </c:numCache>
            </c:numRef>
          </c:val>
        </c:ser>
        <c:dLbls/>
        <c:marker val="1"/>
        <c:axId val="90260992"/>
        <c:axId val="90262912"/>
      </c:lineChart>
      <c:catAx>
        <c:axId val="90260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Missing Values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262912"/>
        <c:crosses val="autoZero"/>
        <c:auto val="1"/>
        <c:lblAlgn val="ctr"/>
        <c:lblOffset val="100"/>
      </c:catAx>
      <c:valAx>
        <c:axId val="90262912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 Rate </a:t>
                </a:r>
              </a:p>
            </c:rich>
          </c:tx>
          <c:layout/>
        </c:title>
        <c:numFmt formatCode="General" sourceLinked="1"/>
        <c:tickLblPos val="nextTo"/>
        <c:crossAx val="9026099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QP v.1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226</c:v>
                </c:pt>
                <c:pt idx="6">
                  <c:v>453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0.19</c:v>
                </c:pt>
                <c:pt idx="1">
                  <c:v>1.36</c:v>
                </c:pt>
                <c:pt idx="2">
                  <c:v>1.1359999999999979</c:v>
                </c:pt>
                <c:pt idx="3">
                  <c:v>0.57500000000000062</c:v>
                </c:pt>
                <c:pt idx="4">
                  <c:v>0.43300000000000038</c:v>
                </c:pt>
                <c:pt idx="5">
                  <c:v>0.29200000000000031</c:v>
                </c:pt>
                <c:pt idx="6">
                  <c:v>0.20600000000000004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QP v.2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226</c:v>
                </c:pt>
                <c:pt idx="6">
                  <c:v>453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1.77</c:v>
                </c:pt>
                <c:pt idx="1">
                  <c:v>1.3240000000000001</c:v>
                </c:pt>
                <c:pt idx="2">
                  <c:v>0.92100000000000004</c:v>
                </c:pt>
                <c:pt idx="3">
                  <c:v>0.51700000000000002</c:v>
                </c:pt>
                <c:pt idx="4">
                  <c:v>0.442</c:v>
                </c:pt>
                <c:pt idx="5">
                  <c:v>0.29600000000000032</c:v>
                </c:pt>
                <c:pt idx="6">
                  <c:v>0.18800000000000025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QP v.3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226</c:v>
                </c:pt>
                <c:pt idx="6">
                  <c:v>453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1.2129999999999979</c:v>
                </c:pt>
                <c:pt idx="1">
                  <c:v>0.95200000000000062</c:v>
                </c:pt>
                <c:pt idx="2">
                  <c:v>0.96400000000000063</c:v>
                </c:pt>
                <c:pt idx="3">
                  <c:v>0.47500000000000031</c:v>
                </c:pt>
                <c:pt idx="4">
                  <c:v>0.3790000000000005</c:v>
                </c:pt>
                <c:pt idx="5">
                  <c:v>0.25900000000000001</c:v>
                </c:pt>
                <c:pt idx="6">
                  <c:v>0.19</c:v>
                </c:pt>
              </c:numCache>
            </c:numRef>
          </c:val>
        </c:ser>
        <c:dLbls/>
        <c:marker val="1"/>
        <c:axId val="90659072"/>
        <c:axId val="90665344"/>
      </c:lineChart>
      <c:catAx>
        <c:axId val="90659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Missing Values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665344"/>
        <c:crosses val="autoZero"/>
        <c:auto val="1"/>
        <c:lblAlgn val="ctr"/>
        <c:lblOffset val="100"/>
      </c:catAx>
      <c:valAx>
        <c:axId val="90665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</a:t>
                </a:r>
                <a:r>
                  <a:rPr lang="en-US" baseline="0"/>
                  <a:t> Deviation </a:t>
                </a:r>
                <a:r>
                  <a:rPr lang="el-GR" baseline="0">
                    <a:latin typeface="Calibri"/>
                    <a:cs typeface="Calibri"/>
                  </a:rPr>
                  <a:t>σ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0659072"/>
        <c:crosses val="autoZero"/>
        <c:crossBetween val="between"/>
      </c:valAx>
      <c:spPr>
        <a:ln>
          <a:prstDash val="solid"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fastPHASE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0.1</c:v>
                </c:pt>
                <c:pt idx="2">
                  <c:v>0</c:v>
                </c:pt>
                <c:pt idx="3">
                  <c:v>6.0000000000000032E-2</c:v>
                </c:pt>
                <c:pt idx="4">
                  <c:v>4.0000000000000022E-2</c:v>
                </c:pt>
                <c:pt idx="5">
                  <c:v>3.500000000000001E-2</c:v>
                </c:pt>
                <c:pt idx="6">
                  <c:v>3.500000000000001E-2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KNNImpute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0.16</c:v>
                </c:pt>
                <c:pt idx="2">
                  <c:v>9.0000000000000024E-2</c:v>
                </c:pt>
                <c:pt idx="3">
                  <c:v>0.17</c:v>
                </c:pt>
                <c:pt idx="4">
                  <c:v>0.14000000000000001</c:v>
                </c:pt>
                <c:pt idx="5">
                  <c:v>0.15000000000000022</c:v>
                </c:pt>
                <c:pt idx="6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QP v.1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0.30000000000000032</c:v>
                </c:pt>
                <c:pt idx="2">
                  <c:v>0.15000000000000022</c:v>
                </c:pt>
                <c:pt idx="3">
                  <c:v>0.32000000000000051</c:v>
                </c:pt>
                <c:pt idx="4">
                  <c:v>0.33000000000000057</c:v>
                </c:pt>
                <c:pt idx="5">
                  <c:v>0.3800000000000005</c:v>
                </c:pt>
                <c:pt idx="6">
                  <c:v>0.43000000000000038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QP v.2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0.4</c:v>
                </c:pt>
                <c:pt idx="1">
                  <c:v>0.2</c:v>
                </c:pt>
                <c:pt idx="2">
                  <c:v>0.15000000000000022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0.35000000000000031</c:v>
                </c:pt>
                <c:pt idx="6">
                  <c:v>0.35000000000000031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QP v.3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0.4</c:v>
                </c:pt>
                <c:pt idx="1">
                  <c:v>0.5</c:v>
                </c:pt>
                <c:pt idx="2">
                  <c:v>0.25</c:v>
                </c:pt>
                <c:pt idx="3">
                  <c:v>0.30000000000000032</c:v>
                </c:pt>
                <c:pt idx="4">
                  <c:v>0.33000000000000057</c:v>
                </c:pt>
                <c:pt idx="5">
                  <c:v>0.37000000000000038</c:v>
                </c:pt>
                <c:pt idx="6">
                  <c:v>0.37000000000000038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QP v.4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266</c:v>
                </c:pt>
                <c:pt idx="6">
                  <c:v>453</c:v>
                </c:pt>
              </c:numCache>
            </c:numRef>
          </c:cat>
          <c:val>
            <c:numRef>
              <c:f>Sheet1!$G$2:$G$8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6.0000000000000032E-2</c:v>
                </c:pt>
                <c:pt idx="4">
                  <c:v>0.13</c:v>
                </c:pt>
                <c:pt idx="5">
                  <c:v>0.35000000000000031</c:v>
                </c:pt>
                <c:pt idx="6">
                  <c:v>0.8</c:v>
                </c:pt>
              </c:numCache>
            </c:numRef>
          </c:val>
        </c:ser>
        <c:dLbls/>
        <c:marker val="1"/>
        <c:axId val="90888832"/>
        <c:axId val="90706688"/>
      </c:lineChart>
      <c:catAx>
        <c:axId val="90888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Missing Values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706688"/>
        <c:crosses val="autoZero"/>
        <c:auto val="1"/>
        <c:lblAlgn val="ctr"/>
        <c:lblOffset val="100"/>
      </c:catAx>
      <c:valAx>
        <c:axId val="9070668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08888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74A6-8E23-40E7-849B-BF52347499D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9E53-74E2-47FE-BAF0-3FD20438D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9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9E53-74E2-47FE-BAF0-3FD20438DE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6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9E53-74E2-47FE-BAF0-3FD20438DE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6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9E53-74E2-47FE-BAF0-3FD20438DE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6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9E53-74E2-47FE-BAF0-3FD20438DE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6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9E53-74E2-47FE-BAF0-3FD20438DE2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6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1BC-95A1-4D0D-8DF7-C7CB82595C5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89A9-9B6B-4C5D-B8DB-282B6EB8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200"/>
            </a:lvl2pPr>
            <a:lvl3pPr>
              <a:spcBef>
                <a:spcPts val="0"/>
              </a:spcBef>
              <a:defRPr sz="2200"/>
            </a:lvl3pPr>
            <a:lvl4pPr>
              <a:spcBef>
                <a:spcPts val="0"/>
              </a:spcBef>
              <a:defRPr sz="2200"/>
            </a:lvl4pPr>
            <a:lvl5pPr>
              <a:spcBef>
                <a:spcPts val="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1BC-95A1-4D0D-8DF7-C7CB82595C5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89A9-9B6B-4C5D-B8DB-282B6EB8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6962"/>
            <a:ext cx="8229600" cy="515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31BC-95A1-4D0D-8DF7-C7CB82595C5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89A9-9B6B-4C5D-B8DB-282B6EB8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mailto:mihajlovic@mytum.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30061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Efficient Algorithms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for Imputation of Missing SNP Genotype Data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648200"/>
            <a:ext cx="6400800" cy="1371600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en-US" sz="1800" dirty="0" err="1" smtClean="0"/>
              <a:t>Mihajlovi</a:t>
            </a:r>
            <a:r>
              <a:rPr lang="x-none" sz="1800" smtClean="0"/>
              <a:t>ć</a:t>
            </a:r>
            <a:r>
              <a:rPr lang="en-US" sz="1800" dirty="0" smtClean="0"/>
              <a:t>,</a:t>
            </a:r>
            <a:r>
              <a:rPr lang="x-none" sz="1800" smtClean="0"/>
              <a:t> </a:t>
            </a:r>
            <a:r>
              <a:rPr lang="en-US" sz="1800" dirty="0" smtClean="0"/>
              <a:t>ambiz2005@gmail.com</a:t>
            </a:r>
          </a:p>
          <a:p>
            <a:r>
              <a:rPr lang="en-US" sz="1800" dirty="0" smtClean="0"/>
              <a:t>V. </a:t>
            </a:r>
            <a:r>
              <a:rPr lang="en-US" sz="1800" dirty="0" err="1" smtClean="0"/>
              <a:t>Milutinovi</a:t>
            </a:r>
            <a:r>
              <a:rPr lang="x-none" sz="1800" smtClean="0"/>
              <a:t>ć</a:t>
            </a:r>
            <a:r>
              <a:rPr lang="en-US" sz="1800" dirty="0" smtClean="0"/>
              <a:t>, </a:t>
            </a:r>
            <a:r>
              <a:rPr lang="en-US" sz="1800" dirty="0" smtClean="0"/>
              <a:t>vm@etf.rs</a:t>
            </a:r>
            <a:endParaRPr lang="en-US" sz="1800" dirty="0"/>
          </a:p>
        </p:txBody>
      </p:sp>
      <p:pic>
        <p:nvPicPr>
          <p:cNvPr id="5" name="Picture 4" descr="TU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644769"/>
            <a:ext cx="3886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SNP Genotype data sets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       Generally used in GWAS studies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3403595"/>
              </p:ext>
            </p:extLst>
          </p:nvPr>
        </p:nvGraphicFramePr>
        <p:xfrm>
          <a:off x="1676400" y="25146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82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780994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2705031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Flanking markers don’t match!!!!</a:t>
            </a:r>
          </a:p>
          <a:p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523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537950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179347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Continue traversing the rows of the column: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905819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645509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Continue traversing the rows of the column: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660861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9195159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Flanking markers match!!!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3576221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226673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48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Place Marker 3, Line 4 into cluster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90800" y="3352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4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595979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9046943"/>
              </p:ext>
            </p:extLst>
          </p:nvPr>
        </p:nvGraphicFramePr>
        <p:xfrm>
          <a:off x="1981200" y="3886200"/>
          <a:ext cx="990600" cy="640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48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Readjust cluster size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48000" y="4126523"/>
            <a:ext cx="633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9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v. 4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QP v. 4 is a maximum likelihood approach</a:t>
            </a:r>
          </a:p>
          <a:p>
            <a:pPr lvl="1"/>
            <a:r>
              <a:rPr lang="en-US" sz="2400" dirty="0" smtClean="0"/>
              <a:t>The fact that given a CPD, the maximum or most likely genotype     i.e. the one with the greatest probability of occurring</a:t>
            </a:r>
            <a:br>
              <a:rPr lang="en-US" sz="2400" dirty="0" smtClean="0"/>
            </a:br>
            <a:r>
              <a:rPr lang="en-US" sz="2400" dirty="0" smtClean="0"/>
              <a:t> is selected as the imputation estimate</a:t>
            </a:r>
          </a:p>
          <a:p>
            <a:pPr lvl="1"/>
            <a:r>
              <a:rPr lang="en-US" sz="2400" dirty="0" smtClean="0"/>
              <a:t>Given that the markers within the data set</a:t>
            </a:r>
            <a:br>
              <a:rPr lang="en-US" sz="2400" dirty="0" smtClean="0"/>
            </a:br>
            <a:r>
              <a:rPr lang="en-US" sz="2400" dirty="0" smtClean="0"/>
              <a:t> are associative in nature,</a:t>
            </a:r>
            <a:br>
              <a:rPr lang="en-US" sz="2400" dirty="0" smtClean="0"/>
            </a:br>
            <a:r>
              <a:rPr lang="en-US" sz="2400" dirty="0" smtClean="0"/>
              <a:t> this algorithm exploits the notion of maximum associativity</a:t>
            </a:r>
          </a:p>
          <a:p>
            <a:pPr lvl="2"/>
            <a:r>
              <a:rPr lang="en-US" sz="2400" dirty="0" smtClean="0"/>
              <a:t>This algorithm tests the assumption</a:t>
            </a:r>
            <a:br>
              <a:rPr lang="en-US" sz="2400" dirty="0" smtClean="0"/>
            </a:br>
            <a:r>
              <a:rPr lang="en-US" sz="2400" dirty="0" smtClean="0"/>
              <a:t> that for every given pair of flanking genotypes, </a:t>
            </a:r>
            <a:br>
              <a:rPr lang="en-US" sz="2400" dirty="0" smtClean="0"/>
            </a:br>
            <a:r>
              <a:rPr lang="en-US" sz="2400" dirty="0" smtClean="0"/>
              <a:t>there is a dominant middle genotype</a:t>
            </a:r>
            <a:br>
              <a:rPr lang="en-US" sz="2400" dirty="0" smtClean="0"/>
            </a:br>
            <a:r>
              <a:rPr lang="en-US" sz="2400" dirty="0" smtClean="0"/>
              <a:t> rather than several fairly or equally (probabilistically) distributed genotypes.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QP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</a:p>
          <a:p>
            <a:pPr lvl="1"/>
            <a:r>
              <a:rPr lang="en-US" dirty="0" err="1" smtClean="0"/>
              <a:t>ARTreat</a:t>
            </a:r>
            <a:r>
              <a:rPr lang="en-US" dirty="0" smtClean="0"/>
              <a:t> data with originally (449 x 57) 25.593 genotypes</a:t>
            </a:r>
          </a:p>
          <a:p>
            <a:pPr lvl="1"/>
            <a:r>
              <a:rPr lang="en-US" dirty="0" smtClean="0"/>
              <a:t>With 6.8% or 1.747 missing genotypes</a:t>
            </a:r>
          </a:p>
          <a:p>
            <a:r>
              <a:rPr lang="en-US" dirty="0" smtClean="0"/>
              <a:t>Data preparation</a:t>
            </a:r>
          </a:p>
          <a:p>
            <a:pPr lvl="1"/>
            <a:r>
              <a:rPr lang="en-US" dirty="0" smtClean="0"/>
              <a:t>Problem: Can’t use an incomplete data set</a:t>
            </a:r>
          </a:p>
          <a:p>
            <a:pPr lvl="1"/>
            <a:r>
              <a:rPr lang="en-US" dirty="0" smtClean="0"/>
              <a:t>Delete any rows with missing values</a:t>
            </a:r>
          </a:p>
          <a:p>
            <a:pPr lvl="1"/>
            <a:r>
              <a:rPr lang="en-US" dirty="0" smtClean="0"/>
              <a:t>Delete any columns with many missing values</a:t>
            </a:r>
          </a:p>
          <a:p>
            <a:pPr lvl="1"/>
            <a:r>
              <a:rPr lang="en-US" dirty="0" smtClean="0"/>
              <a:t>Original data set reduced to (84 x 54) 4.536 genotypes</a:t>
            </a:r>
          </a:p>
          <a:p>
            <a:r>
              <a:rPr lang="en-US" dirty="0" smtClean="0"/>
              <a:t>Missing data generation </a:t>
            </a:r>
          </a:p>
          <a:p>
            <a:pPr lvl="1"/>
            <a:r>
              <a:rPr lang="en-US" dirty="0" smtClean="0"/>
              <a:t>7 independent missing value data sets created</a:t>
            </a:r>
            <a:br>
              <a:rPr lang="en-US" dirty="0" smtClean="0"/>
            </a:br>
            <a:r>
              <a:rPr lang="en-US" dirty="0" smtClean="0"/>
              <a:t> with 5,10, 20, 50, 100, 226 (5%) and 453 (10%) missing values</a:t>
            </a:r>
          </a:p>
          <a:p>
            <a:pPr lvl="2"/>
            <a:r>
              <a:rPr lang="en-US" dirty="0" smtClean="0"/>
              <a:t>Why?</a:t>
            </a:r>
          </a:p>
          <a:p>
            <a:pPr lvl="3"/>
            <a:r>
              <a:rPr lang="en-US" dirty="0" smtClean="0"/>
              <a:t>To strictly test the imputation accuracy</a:t>
            </a:r>
            <a:br>
              <a:rPr lang="en-US" dirty="0" smtClean="0"/>
            </a:br>
            <a:r>
              <a:rPr lang="en-US" dirty="0" smtClean="0"/>
              <a:t> independent of the pattern of </a:t>
            </a:r>
            <a:r>
              <a:rPr lang="en-US" dirty="0" err="1" smtClean="0"/>
              <a:t>missingness</a:t>
            </a:r>
            <a:endParaRPr lang="en-US" dirty="0" smtClean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QP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QP v. 1 – 3 were tested on each of the data sets 100x</a:t>
            </a:r>
          </a:p>
          <a:p>
            <a:pPr lvl="1"/>
            <a:r>
              <a:rPr lang="en-US" dirty="0" smtClean="0"/>
              <a:t>Average error rate determined for each set of 100 runs.</a:t>
            </a:r>
          </a:p>
          <a:p>
            <a:pPr lvl="2"/>
            <a:r>
              <a:rPr lang="en-US" dirty="0" smtClean="0"/>
              <a:t>Since they are non-deterministic averaging</a:t>
            </a:r>
            <a:br>
              <a:rPr lang="en-US" dirty="0" smtClean="0"/>
            </a:br>
            <a:r>
              <a:rPr lang="en-US" dirty="0" smtClean="0"/>
              <a:t> is a proper measurement for their accuracy</a:t>
            </a:r>
          </a:p>
          <a:p>
            <a:pPr lvl="2"/>
            <a:r>
              <a:rPr lang="en-US" dirty="0" smtClean="0"/>
              <a:t>Trends in standard deviation of the error rate</a:t>
            </a:r>
            <a:br>
              <a:rPr lang="en-US" dirty="0" smtClean="0"/>
            </a:br>
            <a:r>
              <a:rPr lang="en-US" dirty="0" smtClean="0"/>
              <a:t> were also measured </a:t>
            </a:r>
          </a:p>
          <a:p>
            <a:pPr lvl="3"/>
            <a:r>
              <a:rPr lang="en-US" dirty="0" smtClean="0"/>
              <a:t>Testing the biasness of imputation </a:t>
            </a:r>
            <a:br>
              <a:rPr lang="en-US" dirty="0" smtClean="0"/>
            </a:br>
            <a:r>
              <a:rPr lang="en-US" dirty="0" smtClean="0"/>
              <a:t>(whether random imputation is too dependent</a:t>
            </a:r>
            <a:br>
              <a:rPr lang="en-US" dirty="0" smtClean="0"/>
            </a:br>
            <a:r>
              <a:rPr lang="en-US" dirty="0" smtClean="0"/>
              <a:t> on the data provided)</a:t>
            </a:r>
          </a:p>
          <a:p>
            <a:pPr lvl="1"/>
            <a:r>
              <a:rPr lang="en-US" dirty="0" smtClean="0"/>
              <a:t> Minimum error rate determined for each of the 100 runs</a:t>
            </a:r>
          </a:p>
          <a:p>
            <a:pPr lvl="2"/>
            <a:r>
              <a:rPr lang="en-US" dirty="0" smtClean="0"/>
              <a:t>Tells us the optimum that we can expect</a:t>
            </a:r>
            <a:br>
              <a:rPr lang="en-US" dirty="0" smtClean="0"/>
            </a:br>
            <a:r>
              <a:rPr lang="en-US" dirty="0" smtClean="0"/>
              <a:t> from the QP random series</a:t>
            </a:r>
          </a:p>
          <a:p>
            <a:r>
              <a:rPr lang="en-US" dirty="0" err="1" smtClean="0"/>
              <a:t>fastPHASE</a:t>
            </a:r>
            <a:r>
              <a:rPr lang="en-US" dirty="0" smtClean="0"/>
              <a:t>, </a:t>
            </a:r>
            <a:r>
              <a:rPr lang="en-US" dirty="0" err="1" smtClean="0"/>
              <a:t>KNNimpute</a:t>
            </a:r>
            <a:r>
              <a:rPr lang="en-US" dirty="0" smtClean="0"/>
              <a:t> and QP v.4 were run only once</a:t>
            </a:r>
            <a:br>
              <a:rPr lang="en-US" dirty="0" smtClean="0"/>
            </a:br>
            <a:r>
              <a:rPr lang="en-US" dirty="0" smtClean="0"/>
              <a:t> on each of the seven data sets</a:t>
            </a:r>
          </a:p>
          <a:p>
            <a:pPr lvl="1"/>
            <a:r>
              <a:rPr lang="en-US" dirty="0" smtClean="0"/>
              <a:t>They are 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Average Error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109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r>
              <a:rPr lang="en-US" dirty="0" smtClean="0"/>
              <a:t>GWAS</a:t>
            </a:r>
          </a:p>
          <a:p>
            <a:pPr lvl="1"/>
            <a:r>
              <a:rPr lang="en-US" sz="2400" dirty="0" smtClean="0"/>
              <a:t>Genome Wide Association Studies</a:t>
            </a:r>
          </a:p>
          <a:p>
            <a:pPr lvl="1"/>
            <a:r>
              <a:rPr lang="en-US" sz="2400" dirty="0" smtClean="0"/>
              <a:t>Goal</a:t>
            </a:r>
          </a:p>
          <a:p>
            <a:pPr lvl="2"/>
            <a:r>
              <a:rPr lang="en-US" sz="2400" dirty="0" smtClean="0"/>
              <a:t>Statistical analysis of SNP genotype data</a:t>
            </a:r>
          </a:p>
          <a:p>
            <a:pPr lvl="3"/>
            <a:r>
              <a:rPr lang="en-US" sz="2400" dirty="0" smtClean="0"/>
              <a:t>Locating SNP genotypes associated with disease</a:t>
            </a:r>
          </a:p>
          <a:p>
            <a:pPr lvl="4"/>
            <a:r>
              <a:rPr lang="en-US" sz="2400" dirty="0" smtClean="0"/>
              <a:t>Find the nearest gene to the SNP</a:t>
            </a:r>
          </a:p>
          <a:p>
            <a:pPr lvl="5"/>
            <a:r>
              <a:rPr lang="en-US" sz="2400" dirty="0" smtClean="0"/>
              <a:t>Suspected gene that is expressing the disease</a:t>
            </a:r>
          </a:p>
          <a:p>
            <a:pPr lvl="1"/>
            <a:r>
              <a:rPr lang="en-US" sz="2400" dirty="0" smtClean="0"/>
              <a:t>Problem</a:t>
            </a:r>
          </a:p>
          <a:p>
            <a:pPr lvl="2"/>
            <a:r>
              <a:rPr lang="en-US" sz="2400" dirty="0" smtClean="0"/>
              <a:t>Most input data sets prior to being used for GWAS</a:t>
            </a:r>
            <a:br>
              <a:rPr lang="en-US" sz="2400" dirty="0" smtClean="0"/>
            </a:br>
            <a:r>
              <a:rPr lang="en-US" sz="2400" dirty="0" smtClean="0"/>
              <a:t> must be cleaned of missing genotype values</a:t>
            </a:r>
          </a:p>
          <a:p>
            <a:pPr lvl="3"/>
            <a:r>
              <a:rPr lang="en-US" sz="2400" dirty="0" smtClean="0"/>
              <a:t>These values must be IMPUTED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3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Standard Deviation of Error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110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Minimum Error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111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 the hypothesis true?</a:t>
            </a:r>
          </a:p>
          <a:p>
            <a:pPr lvl="1"/>
            <a:r>
              <a:rPr lang="en-US" sz="2800" dirty="0" smtClean="0"/>
              <a:t>For the random approach the hypothesis was false</a:t>
            </a:r>
          </a:p>
          <a:p>
            <a:pPr lvl="1"/>
            <a:r>
              <a:rPr lang="en-US" sz="2800" dirty="0" smtClean="0"/>
              <a:t>However the error rates in strictly</a:t>
            </a:r>
            <a:br>
              <a:rPr lang="en-US" sz="2800" dirty="0" smtClean="0"/>
            </a:br>
            <a:r>
              <a:rPr lang="en-US" sz="2800" dirty="0" smtClean="0"/>
              <a:t> in terms of the random approaches</a:t>
            </a:r>
            <a:br>
              <a:rPr lang="en-US" sz="2800" dirty="0" smtClean="0"/>
            </a:br>
            <a:r>
              <a:rPr lang="en-US" sz="2800" dirty="0" smtClean="0"/>
              <a:t> showed to be better as the CPD</a:t>
            </a:r>
            <a:br>
              <a:rPr lang="en-US" sz="2800" dirty="0" smtClean="0"/>
            </a:br>
            <a:r>
              <a:rPr lang="en-US" sz="2800" dirty="0" smtClean="0"/>
              <a:t> took into account more flanking markers </a:t>
            </a:r>
          </a:p>
          <a:p>
            <a:pPr lvl="1"/>
            <a:r>
              <a:rPr lang="en-US" sz="2800" dirty="0" smtClean="0"/>
              <a:t>In terms of the maximum likelihood approach, </a:t>
            </a:r>
            <a:br>
              <a:rPr lang="en-US" sz="2800" dirty="0" smtClean="0"/>
            </a:br>
            <a:r>
              <a:rPr lang="en-US" sz="2800" dirty="0" smtClean="0"/>
              <a:t>QP v. 4 performed relatively better</a:t>
            </a:r>
            <a:br>
              <a:rPr lang="en-US" sz="2800" dirty="0" smtClean="0"/>
            </a:br>
            <a:r>
              <a:rPr lang="en-US" sz="2800" dirty="0" smtClean="0"/>
              <a:t>than </a:t>
            </a:r>
            <a:r>
              <a:rPr lang="en-US" sz="2800" dirty="0" err="1" smtClean="0"/>
              <a:t>fastPHASE</a:t>
            </a:r>
            <a:r>
              <a:rPr lang="en-US" sz="2800" dirty="0" smtClean="0"/>
              <a:t> and </a:t>
            </a:r>
            <a:r>
              <a:rPr lang="en-US" sz="2800" dirty="0" err="1" smtClean="0"/>
              <a:t>KNNimpute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for </a:t>
            </a:r>
            <a:r>
              <a:rPr lang="en-US" sz="2800" dirty="0" smtClean="0"/>
              <a:t>smaller numbers of missing values on this data set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112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/>
          <a:lstStyle/>
          <a:p>
            <a:r>
              <a:rPr lang="en-US" sz="2800" dirty="0"/>
              <a:t>Follow up research</a:t>
            </a:r>
          </a:p>
          <a:p>
            <a:pPr lvl="1"/>
            <a:r>
              <a:rPr lang="en-US" sz="2800" dirty="0"/>
              <a:t>Assume a missing value </a:t>
            </a:r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ind </a:t>
            </a:r>
            <a:r>
              <a:rPr lang="en-US" sz="2800" dirty="0"/>
              <a:t>the CPD of all possible flanking markers individually</a:t>
            </a:r>
          </a:p>
          <a:p>
            <a:pPr lvl="1"/>
            <a:r>
              <a:rPr lang="en-US" sz="2800" dirty="0"/>
              <a:t>For each flanking marker determine the max genotype</a:t>
            </a:r>
          </a:p>
          <a:p>
            <a:pPr lvl="1"/>
            <a:r>
              <a:rPr lang="en-US" sz="2800" dirty="0"/>
              <a:t>Count the number of </a:t>
            </a:r>
            <a:r>
              <a:rPr lang="en-US" sz="2800" dirty="0" smtClean="0"/>
              <a:t>distributions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that include each max </a:t>
            </a:r>
            <a:r>
              <a:rPr lang="en-US" sz="2800" dirty="0" err="1"/>
              <a:t>gentoype</a:t>
            </a:r>
            <a:endParaRPr lang="en-US" sz="2800" dirty="0"/>
          </a:p>
          <a:p>
            <a:pPr lvl="1"/>
            <a:r>
              <a:rPr lang="en-US" sz="2800" dirty="0"/>
              <a:t>The genotype </a:t>
            </a:r>
            <a:r>
              <a:rPr lang="en-US" sz="2800" dirty="0" smtClean="0"/>
              <a:t>covering</a:t>
            </a:r>
            <a:br>
              <a:rPr lang="en-US" sz="2800" dirty="0" smtClean="0"/>
            </a:br>
            <a:r>
              <a:rPr lang="en-US" sz="2800" dirty="0" smtClean="0"/>
              <a:t> the </a:t>
            </a:r>
            <a:r>
              <a:rPr lang="en-US" sz="2800" dirty="0"/>
              <a:t>largest number of </a:t>
            </a:r>
            <a:r>
              <a:rPr lang="en-US" sz="2800" dirty="0" smtClean="0"/>
              <a:t>distributions,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i.e. the most dominant one is the imputation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3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1828800" lvl="4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7200" dirty="0" smtClean="0"/>
              <a:t>Questions</a:t>
            </a:r>
            <a:r>
              <a:rPr lang="en-US" sz="2400" dirty="0" smtClean="0"/>
              <a:t>              </a:t>
            </a:r>
          </a:p>
          <a:p>
            <a:pPr marL="1828800" lvl="4" indent="0">
              <a:buNone/>
            </a:pPr>
            <a:endParaRPr lang="en-US" sz="2400" dirty="0"/>
          </a:p>
          <a:p>
            <a:pPr marL="1828800" lvl="4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3200" dirty="0" err="1" smtClean="0"/>
              <a:t>Aleksandar</a:t>
            </a:r>
            <a:r>
              <a:rPr lang="en-US" sz="3200" dirty="0" smtClean="0"/>
              <a:t> </a:t>
            </a:r>
            <a:r>
              <a:rPr lang="en-US" sz="3200" dirty="0" err="1" smtClean="0"/>
              <a:t>Mihajlovi</a:t>
            </a:r>
            <a:r>
              <a:rPr lang="x-none" sz="3200" dirty="0" smtClean="0"/>
              <a:t>ć</a:t>
            </a:r>
            <a:endParaRPr lang="en-US" sz="3200" dirty="0" smtClean="0"/>
          </a:p>
          <a:p>
            <a:pPr marL="1828800" lvl="4" indent="0">
              <a:buNone/>
            </a:pPr>
            <a:endParaRPr lang="en-US" sz="2400" dirty="0"/>
          </a:p>
          <a:p>
            <a:pPr marL="1828800" lvl="4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mihajlovic@mytum.de</a:t>
            </a:r>
            <a:endParaRPr lang="en-US" sz="2400" dirty="0" smtClean="0"/>
          </a:p>
          <a:p>
            <a:pPr marL="1828800" lvl="4" indent="0">
              <a:buNone/>
            </a:pPr>
            <a:r>
              <a:rPr lang="en-US" sz="2400" dirty="0" smtClean="0"/>
              <a:t>	     +4917667341387 </a:t>
            </a:r>
          </a:p>
          <a:p>
            <a:pPr marL="1828800" lvl="4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or</a:t>
            </a:r>
          </a:p>
          <a:p>
            <a:pPr marL="1828800" lvl="4" indent="0">
              <a:buNone/>
            </a:pPr>
            <a:r>
              <a:rPr lang="en-US" sz="2400" dirty="0" smtClean="0"/>
              <a:t>	       +38163422413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114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fastPHASE</a:t>
            </a:r>
            <a:endParaRPr lang="en-US" sz="2800" dirty="0" smtClean="0"/>
          </a:p>
          <a:p>
            <a:pPr lvl="1"/>
            <a:r>
              <a:rPr lang="en-US" sz="2800" dirty="0" smtClean="0"/>
              <a:t>Based on fitting probabilistic HMM</a:t>
            </a:r>
            <a:br>
              <a:rPr lang="en-US" sz="2800" dirty="0" smtClean="0"/>
            </a:br>
            <a:r>
              <a:rPr lang="en-US" sz="2800" dirty="0" smtClean="0"/>
              <a:t> model onto the data set</a:t>
            </a:r>
          </a:p>
          <a:p>
            <a:pPr lvl="1"/>
            <a:r>
              <a:rPr lang="en-US" sz="2800" dirty="0" smtClean="0"/>
              <a:t>Testing value for best fit</a:t>
            </a:r>
          </a:p>
          <a:p>
            <a:r>
              <a:rPr lang="en-US" sz="2800" dirty="0" err="1" smtClean="0"/>
              <a:t>KNNimpute</a:t>
            </a:r>
            <a:endParaRPr lang="en-US" sz="2800" dirty="0" smtClean="0"/>
          </a:p>
          <a:p>
            <a:pPr lvl="1"/>
            <a:r>
              <a:rPr lang="en-US" sz="2800" dirty="0" smtClean="0"/>
              <a:t>Based on agreement of k nearest neighbors </a:t>
            </a:r>
          </a:p>
          <a:p>
            <a:pPr lvl="1"/>
            <a:r>
              <a:rPr lang="en-US" sz="2800" dirty="0" smtClean="0"/>
              <a:t>Distance metric measured by matching markers</a:t>
            </a:r>
          </a:p>
          <a:p>
            <a:r>
              <a:rPr lang="en-US" sz="2800" dirty="0" smtClean="0"/>
              <a:t>Goal of imputation algorithms</a:t>
            </a:r>
          </a:p>
          <a:p>
            <a:pPr lvl="1"/>
            <a:r>
              <a:rPr lang="en-US" sz="2800" dirty="0" smtClean="0"/>
              <a:t>To increase accuracy and speed of imputation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goal of this work</a:t>
            </a:r>
          </a:p>
          <a:p>
            <a:pPr lvl="1"/>
            <a:r>
              <a:rPr lang="en-US" sz="2800" dirty="0" smtClean="0"/>
              <a:t>To reach better or similar error rates</a:t>
            </a:r>
            <a:br>
              <a:rPr lang="en-US" sz="2800" dirty="0" smtClean="0"/>
            </a:br>
            <a:r>
              <a:rPr lang="en-US" sz="2800" dirty="0" smtClean="0"/>
              <a:t> than </a:t>
            </a:r>
            <a:r>
              <a:rPr lang="en-US" sz="2800" dirty="0" err="1" smtClean="0"/>
              <a:t>fastPHASE</a:t>
            </a:r>
            <a:r>
              <a:rPr lang="en-US" sz="2800" dirty="0" smtClean="0"/>
              <a:t> and/or </a:t>
            </a:r>
            <a:r>
              <a:rPr lang="en-US" sz="2800" dirty="0" err="1" smtClean="0"/>
              <a:t>KNNimpute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103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" y="1143000"/>
            <a:ext cx="8991600" cy="5105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Possibly similar error rates to </a:t>
            </a:r>
            <a:r>
              <a:rPr lang="en-US" sz="2800" dirty="0" err="1" smtClean="0"/>
              <a:t>fastPHASE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and </a:t>
            </a:r>
            <a:r>
              <a:rPr lang="en-US" sz="2800" dirty="0" err="1" smtClean="0"/>
              <a:t>KNNimpute</a:t>
            </a:r>
            <a:r>
              <a:rPr lang="en-US" sz="2800" dirty="0" smtClean="0"/>
              <a:t> could be achieved using CPDs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as a model of dependency between SNPs i.e. </a:t>
            </a:r>
            <a:r>
              <a:rPr lang="en-US" sz="2800" dirty="0" smtClean="0"/>
              <a:t>markers</a:t>
            </a:r>
          </a:p>
          <a:p>
            <a:pPr marL="742950" lvl="2" indent="-342900"/>
            <a:r>
              <a:rPr lang="en-US" sz="2800" dirty="0" smtClean="0"/>
              <a:t>This was tested both randomly</a:t>
            </a:r>
            <a:br>
              <a:rPr lang="en-US" sz="2800" dirty="0" smtClean="0"/>
            </a:br>
            <a:r>
              <a:rPr lang="en-US" sz="2800" dirty="0" smtClean="0"/>
              <a:t> and using maximum likelihood i.e. maximum selection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Programmed and used a WOLAP </a:t>
            </a:r>
            <a:br>
              <a:rPr lang="en-US" sz="2800" dirty="0" smtClean="0"/>
            </a:br>
            <a:r>
              <a:rPr lang="en-US" sz="2800" dirty="0" smtClean="0"/>
              <a:t>(web on line analytical processing) </a:t>
            </a:r>
            <a:br>
              <a:rPr lang="en-US" sz="2800" dirty="0" smtClean="0"/>
            </a:br>
            <a:r>
              <a:rPr lang="en-US" sz="2800" dirty="0" smtClean="0"/>
              <a:t>data set analysis tool (SNP Browser)</a:t>
            </a:r>
          </a:p>
          <a:p>
            <a:pPr marL="742950" lvl="2" indent="-342900"/>
            <a:r>
              <a:rPr lang="en-US" sz="2800" dirty="0" smtClean="0"/>
              <a:t>Analyzed the joint probabilities</a:t>
            </a:r>
            <a:br>
              <a:rPr lang="en-US" sz="2800" dirty="0" smtClean="0"/>
            </a:br>
            <a:r>
              <a:rPr lang="en-US" sz="2800" dirty="0" smtClean="0"/>
              <a:t> and conditional probabilities of adjacent markers 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50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SNP</a:t>
            </a:r>
            <a:r>
              <a:rPr lang="en-US" dirty="0" smtClean="0"/>
              <a:t> Browser </a:t>
            </a:r>
            <a:r>
              <a:rPr lang="en-US" dirty="0" err="1" smtClean="0"/>
              <a:t>v.1.0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14949" y="3352800"/>
            <a:ext cx="13716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8111" y="3362898"/>
            <a:ext cx="13716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5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SNP</a:t>
            </a:r>
            <a:r>
              <a:rPr lang="en-US" dirty="0" smtClean="0"/>
              <a:t> Browser </a:t>
            </a:r>
            <a:r>
              <a:rPr lang="en-US" dirty="0" err="1" smtClean="0"/>
              <a:t>v.1.0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67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Select/Click on Any Column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Inspect Independent &amp; Conditional Probabilities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73068" y="1981200"/>
            <a:ext cx="609600" cy="426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7566" y="4049617"/>
            <a:ext cx="1752600" cy="31581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6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Conditional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>
          <a:xfrm rot="16200000" flipV="1">
            <a:off x="810198" y="4304381"/>
            <a:ext cx="1295400" cy="1219200"/>
          </a:xfrm>
          <a:prstGeom prst="bentArrow">
            <a:avLst>
              <a:gd name="adj1" fmla="val 22289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4016566"/>
            <a:ext cx="1752600" cy="31581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10800000">
            <a:off x="4114799" y="4318611"/>
            <a:ext cx="952960" cy="1396387"/>
          </a:xfrm>
          <a:prstGeom prst="bentArrow">
            <a:avLst>
              <a:gd name="adj1" fmla="val 27410"/>
              <a:gd name="adj2" fmla="val 24548"/>
              <a:gd name="adj3" fmla="val 25000"/>
              <a:gd name="adj4" fmla="val 4375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4006468"/>
            <a:ext cx="1752600" cy="31581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7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Conditional &amp; Joint Probabilities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1" y="1176338"/>
            <a:ext cx="78945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9600" y="4299332"/>
            <a:ext cx="1752600" cy="31581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5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x-none" sz="2800" dirty="0" smtClean="0"/>
              <a:t>Imputation</a:t>
            </a:r>
          </a:p>
          <a:p>
            <a:pPr lvl="1"/>
            <a:r>
              <a:rPr lang="x-none" sz="2800" dirty="0" smtClean="0"/>
              <a:t>Given a relevant data set with missing values</a:t>
            </a:r>
          </a:p>
          <a:p>
            <a:pPr lvl="1"/>
            <a:r>
              <a:rPr lang="x-none" sz="2800" dirty="0" smtClean="0"/>
              <a:t>Discover hidden knowledge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x-none" sz="2800" dirty="0" smtClean="0"/>
              <a:t> between the known values</a:t>
            </a:r>
          </a:p>
          <a:p>
            <a:pPr lvl="1"/>
            <a:r>
              <a:rPr lang="x-none" sz="2800" dirty="0" smtClean="0"/>
              <a:t>Use this knowledge to best guess the values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x-none" sz="2800" dirty="0" smtClean="0"/>
              <a:t> of the missing data</a:t>
            </a:r>
          </a:p>
          <a:p>
            <a:pPr lvl="1"/>
            <a:r>
              <a:rPr lang="en-US" sz="2800" dirty="0" smtClean="0"/>
              <a:t>Knowledge is usually probabilistic </a:t>
            </a:r>
            <a:br>
              <a:rPr lang="en-US" sz="2800" dirty="0" smtClean="0"/>
            </a:br>
            <a:r>
              <a:rPr lang="en-US" sz="2800" dirty="0" smtClean="0"/>
              <a:t>(probabilistic imputation)</a:t>
            </a:r>
          </a:p>
          <a:p>
            <a:pPr lvl="2"/>
            <a:r>
              <a:rPr lang="en-US" sz="2800" dirty="0" smtClean="0"/>
              <a:t>Implement </a:t>
            </a:r>
            <a:r>
              <a:rPr lang="x-none" sz="2800" dirty="0" smtClean="0"/>
              <a:t>probabilistic model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x-none" sz="2800" dirty="0" smtClean="0"/>
              <a:t> for modeling the data</a:t>
            </a:r>
            <a:endParaRPr lang="en-US" sz="2800" dirty="0" smtClean="0"/>
          </a:p>
          <a:p>
            <a:pPr lvl="2"/>
            <a:r>
              <a:rPr lang="en-US" sz="2800" dirty="0" smtClean="0"/>
              <a:t>Select values for the missing data</a:t>
            </a:r>
            <a:br>
              <a:rPr lang="en-US" sz="2800" dirty="0" smtClean="0"/>
            </a:br>
            <a:r>
              <a:rPr lang="en-US" sz="2800" dirty="0" smtClean="0"/>
              <a:t> that best fit the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order to test the hypothesis, four algorithms </a:t>
            </a:r>
            <a:br>
              <a:rPr lang="en-US" sz="2800" dirty="0" smtClean="0"/>
            </a:br>
            <a:r>
              <a:rPr lang="en-US" sz="2800" dirty="0" smtClean="0"/>
              <a:t>known as the Quick Pick series of algorithms </a:t>
            </a:r>
            <a:br>
              <a:rPr lang="en-US" sz="2800" dirty="0" smtClean="0"/>
            </a:br>
            <a:r>
              <a:rPr lang="en-US" sz="2800" dirty="0" smtClean="0"/>
              <a:t>have been designed and developed into programs.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Quick Pick v. 1</a:t>
            </a:r>
          </a:p>
          <a:p>
            <a:pPr lvl="1"/>
            <a:r>
              <a:rPr lang="en-US" sz="2800" dirty="0" smtClean="0"/>
              <a:t>Quick Pick v. 2</a:t>
            </a:r>
          </a:p>
          <a:p>
            <a:pPr lvl="1"/>
            <a:r>
              <a:rPr lang="en-US" sz="2800" dirty="0" smtClean="0"/>
              <a:t>Quick Pick v. 3</a:t>
            </a:r>
          </a:p>
          <a:p>
            <a:pPr lvl="1"/>
            <a:r>
              <a:rPr lang="en-US" sz="2800" dirty="0" smtClean="0"/>
              <a:t>Quick Pick v.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215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it do??</a:t>
            </a:r>
          </a:p>
          <a:p>
            <a:r>
              <a:rPr lang="en-US" dirty="0" smtClean="0"/>
              <a:t>It treats each column of the data set</a:t>
            </a:r>
            <a:br>
              <a:rPr lang="en-US" dirty="0" smtClean="0"/>
            </a:br>
            <a:r>
              <a:rPr lang="en-US" dirty="0" smtClean="0"/>
              <a:t> as an </a:t>
            </a:r>
            <a:r>
              <a:rPr lang="en-US" i="1" dirty="0" smtClean="0">
                <a:solidFill>
                  <a:srgbClr val="FF0000"/>
                </a:solidFill>
              </a:rPr>
              <a:t>independent random variable</a:t>
            </a:r>
          </a:p>
          <a:p>
            <a:pPr marL="0" indent="0">
              <a:buNone/>
            </a:pPr>
            <a:r>
              <a:rPr lang="en-US" sz="2200" b="1" dirty="0" smtClean="0"/>
              <a:t>         </a:t>
            </a:r>
            <a:r>
              <a:rPr lang="en-US" sz="2000" b="1" dirty="0" smtClean="0"/>
              <a:t>P(Marker 1)    P(Marker 2)    P(Marker 3)    P(Marker 4)    P(Marker 5)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It exploits the PMF</a:t>
            </a:r>
            <a:br>
              <a:rPr lang="en-US" dirty="0" smtClean="0"/>
            </a:br>
            <a:r>
              <a:rPr lang="en-US" dirty="0" smtClean="0"/>
              <a:t> i.e. the probabilistic distribution of each random variable during imputation</a:t>
            </a:r>
          </a:p>
          <a:p>
            <a:r>
              <a:rPr lang="en-US" dirty="0" smtClean="0"/>
              <a:t>Randomly imputes from corresponding independent dist. </a:t>
            </a:r>
          </a:p>
          <a:p>
            <a:pPr marL="0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6138334"/>
              </p:ext>
            </p:extLst>
          </p:nvPr>
        </p:nvGraphicFramePr>
        <p:xfrm>
          <a:off x="1371600" y="30480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180492" y="2608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23492" y="2608385"/>
            <a:ext cx="2667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42692" y="2608385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09492" y="2608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00092" y="2608385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94313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962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presented with a hypothetical data set without any missing values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328698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are presented with a missing value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??</a:t>
            </a:r>
            <a:r>
              <a:rPr lang="en-US" sz="2800" b="1" dirty="0" smtClean="0"/>
              <a:t> at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76170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733800"/>
            <a:ext cx="793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algorithm begins traversing the data set</a:t>
            </a:r>
            <a:br>
              <a:rPr lang="en-US" sz="2800" b="1" dirty="0" smtClean="0"/>
            </a:br>
            <a:r>
              <a:rPr lang="en-US" sz="2800" b="1" dirty="0" smtClean="0"/>
              <a:t> column by column searching for missing values </a:t>
            </a:r>
            <a:r>
              <a:rPr lang="en-US" sz="2800" b="1" dirty="0" smtClean="0">
                <a:solidFill>
                  <a:srgbClr val="FF0000"/>
                </a:solidFill>
              </a:rPr>
              <a:t>“??”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655456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3672363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808790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623792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29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923620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endParaRPr lang="en-US" dirty="0"/>
          </a:p>
        </p:txBody>
      </p:sp>
      <p:pic>
        <p:nvPicPr>
          <p:cNvPr id="4" name="Picture 3" descr="Fig_2_9_tx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596072"/>
            <a:ext cx="6235700" cy="44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8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84102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519072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293785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19584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v.1 detects missing value 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at Marker 3, Line 2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733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Random Number Generator picks a line number from </a:t>
            </a:r>
            <a:r>
              <a:rPr lang="en-US" sz="2400" b="1" dirty="0" smtClean="0">
                <a:solidFill>
                  <a:srgbClr val="0070C0"/>
                </a:solidFill>
              </a:rPr>
              <a:t>1 to 4</a:t>
            </a:r>
            <a:r>
              <a:rPr lang="en-US" sz="2400" b="1" dirty="0" smtClean="0"/>
              <a:t>. Each number corresponds to a row i.e. line within the column </a:t>
            </a: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9637785"/>
              </p:ext>
            </p:extLst>
          </p:nvPr>
        </p:nvGraphicFramePr>
        <p:xfrm>
          <a:off x="3657600" y="1828800"/>
          <a:ext cx="1447800" cy="1600200"/>
        </p:xfrm>
        <a:graphic>
          <a:graphicData uri="http://schemas.openxmlformats.org/drawingml/2006/table">
            <a:tbl>
              <a:tblPr/>
              <a:tblGrid>
                <a:gridCol w="340659"/>
                <a:gridCol w="1107141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loud 6"/>
          <p:cNvSpPr/>
          <p:nvPr/>
        </p:nvSpPr>
        <p:spPr>
          <a:xfrm>
            <a:off x="1066800" y="1752600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Number Generator Selects No. </a:t>
            </a:r>
            <a:r>
              <a:rPr lang="en-US" b="1" dirty="0" smtClean="0"/>
              <a:t>3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54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value in the “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</a:t>
            </a:r>
            <a:r>
              <a:rPr lang="en-US" sz="2800" b="1" dirty="0" smtClean="0"/>
              <a:t>’s” </a:t>
            </a:r>
            <a:br>
              <a:rPr lang="en-US" sz="2800" b="1" dirty="0" smtClean="0"/>
            </a:b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row is taken and substituted for 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546054"/>
              </p:ext>
            </p:extLst>
          </p:nvPr>
        </p:nvGraphicFramePr>
        <p:xfrm>
          <a:off x="3657600" y="1828800"/>
          <a:ext cx="1447800" cy="1600200"/>
        </p:xfrm>
        <a:graphic>
          <a:graphicData uri="http://schemas.openxmlformats.org/drawingml/2006/table">
            <a:tbl>
              <a:tblPr/>
              <a:tblGrid>
                <a:gridCol w="340659"/>
                <a:gridCol w="1107141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??=GG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Curved Up Arrow 36"/>
          <p:cNvSpPr/>
          <p:nvPr/>
        </p:nvSpPr>
        <p:spPr>
          <a:xfrm rot="15544679">
            <a:off x="5121371" y="2499839"/>
            <a:ext cx="522399" cy="510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8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838808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</a:t>
                      </a:r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v.1 imputed </a:t>
            </a:r>
            <a:r>
              <a:rPr lang="en-US" sz="2800" b="1" u="sng" dirty="0" smtClean="0"/>
              <a:t>GG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r>
              <a:rPr lang="en-US" sz="2800" b="1" dirty="0" smtClean="0"/>
              <a:t>And continues traversing the data set searching for more missing values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750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215277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v.1 imputed GG.</a:t>
            </a:r>
            <a:endParaRPr lang="en-US" sz="2800" b="1" dirty="0"/>
          </a:p>
          <a:p>
            <a:pPr algn="ctr"/>
            <a:r>
              <a:rPr lang="en-US" sz="3600" b="1" dirty="0" smtClean="0"/>
              <a:t>Is GG correct?</a:t>
            </a:r>
          </a:p>
        </p:txBody>
      </p:sp>
    </p:spTree>
    <p:extLst>
      <p:ext uri="{BB962C8B-B14F-4D97-AF65-F5344CB8AC3E}">
        <p14:creationId xmlns:p14="http://schemas.microsoft.com/office/powerpoint/2010/main" xmlns="" val="30279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220390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v.1 imputed GG.</a:t>
            </a:r>
            <a:endParaRPr lang="en-US" sz="2800" b="1" dirty="0"/>
          </a:p>
          <a:p>
            <a:pPr algn="ctr"/>
            <a:r>
              <a:rPr lang="en-US" sz="3600" b="1" dirty="0" smtClean="0"/>
              <a:t>Is GG correct?</a:t>
            </a:r>
          </a:p>
          <a:p>
            <a:pPr algn="ctr"/>
            <a:r>
              <a:rPr lang="en-US" sz="4400" b="1" dirty="0" smtClean="0"/>
              <a:t>NO!!!!</a:t>
            </a:r>
          </a:p>
        </p:txBody>
      </p:sp>
    </p:spTree>
    <p:extLst>
      <p:ext uri="{BB962C8B-B14F-4D97-AF65-F5344CB8AC3E}">
        <p14:creationId xmlns:p14="http://schemas.microsoft.com/office/powerpoint/2010/main" xmlns="" val="100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39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0495210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733800"/>
            <a:ext cx="8161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Genotypes along a row are associated.</a:t>
            </a:r>
            <a:br>
              <a:rPr lang="en-US" sz="2800" b="1" dirty="0" smtClean="0"/>
            </a:br>
            <a:r>
              <a:rPr lang="en-US" sz="2800" b="1" dirty="0" smtClean="0"/>
              <a:t> We need to exploit associations between genotype,</a:t>
            </a:r>
            <a:br>
              <a:rPr lang="en-US" sz="2800" b="1" dirty="0" smtClean="0"/>
            </a:br>
            <a:r>
              <a:rPr lang="en-US" sz="2800" b="1" dirty="0" smtClean="0"/>
              <a:t> such as adjacent genotypes</a:t>
            </a:r>
          </a:p>
          <a:p>
            <a:pPr algn="ctr"/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273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x-none" sz="2800" dirty="0"/>
              <a:t> </a:t>
            </a:r>
            <a:r>
              <a:rPr lang="en-US" sz="2800" dirty="0"/>
              <a:t>SNP</a:t>
            </a:r>
          </a:p>
          <a:p>
            <a:pPr lvl="1"/>
            <a:r>
              <a:rPr lang="en-US" sz="2800" dirty="0"/>
              <a:t>Single Nucleotide Polymorphism</a:t>
            </a:r>
          </a:p>
          <a:p>
            <a:pPr lvl="1"/>
            <a:r>
              <a:rPr lang="en-US" sz="2800" dirty="0"/>
              <a:t>Located along DNA </a:t>
            </a:r>
            <a:r>
              <a:rPr lang="en-US" sz="2800" dirty="0" smtClean="0"/>
              <a:t>chain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i.e. at exactly the same </a:t>
            </a:r>
            <a:r>
              <a:rPr lang="en-US" sz="2800" dirty="0" smtClean="0"/>
              <a:t>location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along every chromatid of a chromosome pair</a:t>
            </a:r>
          </a:p>
          <a:p>
            <a:pPr lvl="2"/>
            <a:r>
              <a:rPr lang="en-US" sz="2800" dirty="0"/>
              <a:t>Its positional consistency makes it a </a:t>
            </a:r>
            <a:r>
              <a:rPr lang="en-US" sz="2800" dirty="0" smtClean="0"/>
              <a:t>marker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Single base pair change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 One SNP every 100-1000 bases </a:t>
            </a:r>
            <a:endParaRPr lang="en-US" sz="2800" dirty="0" smtClean="0"/>
          </a:p>
          <a:p>
            <a:pPr lvl="1"/>
            <a:r>
              <a:rPr lang="en-US" sz="2800" dirty="0" err="1" smtClean="0"/>
              <a:t>Biallelic</a:t>
            </a:r>
            <a:endParaRPr lang="en-US" sz="2800" dirty="0" smtClean="0"/>
          </a:p>
          <a:p>
            <a:pPr lvl="2"/>
            <a:r>
              <a:rPr lang="en-US" sz="2800" dirty="0" smtClean="0"/>
              <a:t>Each SNP can assume one of two</a:t>
            </a:r>
            <a:br>
              <a:rPr lang="en-US" sz="2800" dirty="0" smtClean="0"/>
            </a:br>
            <a:r>
              <a:rPr lang="en-US" sz="2800" dirty="0" smtClean="0"/>
              <a:t> possible base pair values</a:t>
            </a:r>
          </a:p>
          <a:p>
            <a:pPr lvl="2"/>
            <a:r>
              <a:rPr lang="en-US" sz="2800" dirty="0" smtClean="0"/>
              <a:t>Other bases assume only one base pair value and are the same among all humans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7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747341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Q: How do we do this??</a:t>
            </a:r>
          </a:p>
        </p:txBody>
      </p:sp>
    </p:spTree>
    <p:extLst>
      <p:ext uri="{BB962C8B-B14F-4D97-AF65-F5344CB8AC3E}">
        <p14:creationId xmlns:p14="http://schemas.microsoft.com/office/powerpoint/2010/main" xmlns="" val="32273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320354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Q: How do we do this??</a:t>
            </a:r>
          </a:p>
          <a:p>
            <a:pPr algn="ctr"/>
            <a:r>
              <a:rPr lang="en-US" sz="2800" b="1" dirty="0" smtClean="0"/>
              <a:t>A: Probabilistic dependency measure between adjacent genotypes using CPDs</a:t>
            </a:r>
          </a:p>
        </p:txBody>
      </p:sp>
    </p:spTree>
    <p:extLst>
      <p:ext uri="{BB962C8B-B14F-4D97-AF65-F5344CB8AC3E}">
        <p14:creationId xmlns:p14="http://schemas.microsoft.com/office/powerpoint/2010/main" xmlns="" val="72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does it do??</a:t>
            </a:r>
          </a:p>
          <a:p>
            <a:r>
              <a:rPr lang="en-US" sz="2800" dirty="0" smtClean="0"/>
              <a:t>It treats adjacent markers as </a:t>
            </a:r>
            <a:r>
              <a:rPr lang="en-US" sz="2800" i="1" dirty="0" smtClean="0">
                <a:solidFill>
                  <a:srgbClr val="FF0000"/>
                </a:solidFill>
              </a:rPr>
              <a:t>dependent random variables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Dependency between adjacent markers,</a:t>
            </a:r>
            <a:br>
              <a:rPr lang="en-US" sz="2800" dirty="0" smtClean="0"/>
            </a:br>
            <a:r>
              <a:rPr lang="en-US" sz="2800" dirty="0" smtClean="0"/>
              <a:t> in this case two to three adjacent markers is established, and evaluated using a CPD. </a:t>
            </a:r>
            <a:endParaRPr lang="en-US" sz="2800" dirty="0"/>
          </a:p>
          <a:p>
            <a:r>
              <a:rPr lang="en-US" sz="2800" dirty="0" smtClean="0"/>
              <a:t>Given a marker genotype is missing,</a:t>
            </a:r>
            <a:br>
              <a:rPr lang="en-US" sz="2800" dirty="0" smtClean="0"/>
            </a:br>
            <a:r>
              <a:rPr lang="en-US" sz="2800" dirty="0" smtClean="0"/>
              <a:t> QP v.2 establishes dependency</a:t>
            </a:r>
            <a:br>
              <a:rPr lang="en-US" sz="2800" dirty="0" smtClean="0"/>
            </a:br>
            <a:r>
              <a:rPr lang="en-US" sz="2800" dirty="0" smtClean="0"/>
              <a:t> between the missing value genotype</a:t>
            </a:r>
            <a:br>
              <a:rPr lang="en-US" sz="2800" dirty="0" smtClean="0"/>
            </a:br>
            <a:r>
              <a:rPr lang="en-US" sz="2800" dirty="0" smtClean="0"/>
              <a:t> and its immediate left and right flanking genotypes</a:t>
            </a:r>
          </a:p>
          <a:p>
            <a:pPr marL="0" indent="0">
              <a:buNone/>
            </a:pPr>
            <a:r>
              <a:rPr lang="en-US" sz="2200" b="1" dirty="0" smtClean="0"/>
              <a:t>         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7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0958933"/>
              </p:ext>
            </p:extLst>
          </p:nvPr>
        </p:nvGraphicFramePr>
        <p:xfrm>
          <a:off x="1524000" y="41910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4419600" y="3305908"/>
            <a:ext cx="838200" cy="6858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2414954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M3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33800" y="1805354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1805354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M4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15" idx="5"/>
            <a:endCxn id="6" idx="1"/>
          </p:cNvCxnSpPr>
          <p:nvPr/>
        </p:nvCxnSpPr>
        <p:spPr>
          <a:xfrm>
            <a:off x="4319167" y="2325680"/>
            <a:ext cx="277066" cy="17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  <a:endCxn id="6" idx="7"/>
          </p:cNvCxnSpPr>
          <p:nvPr/>
        </p:nvCxnSpPr>
        <p:spPr>
          <a:xfrm flipH="1">
            <a:off x="5081167" y="2325680"/>
            <a:ext cx="277066" cy="17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It then builds a cluster with the M3 or middle values from a CPD where the left M2 and the right flanking M4 genotypes </a:t>
            </a:r>
            <a:br>
              <a:rPr lang="en-US" dirty="0" smtClean="0"/>
            </a:br>
            <a:r>
              <a:rPr lang="en-US" dirty="0" smtClean="0"/>
              <a:t>are observed i.e. give:</a:t>
            </a:r>
          </a:p>
          <a:p>
            <a:pPr marL="0" indent="0"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i="1" dirty="0" smtClean="0"/>
              <a:t>	P(Marker 3| Marker </a:t>
            </a:r>
            <a:r>
              <a:rPr lang="en-US" i="1" dirty="0"/>
              <a:t>2</a:t>
            </a:r>
            <a:r>
              <a:rPr lang="en-US" i="1" dirty="0" smtClean="0"/>
              <a:t> = AT, Marker 4 = AG )</a:t>
            </a:r>
          </a:p>
          <a:p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dirty="0" smtClean="0"/>
              <a:t>This cluster is a normalized distribution, </a:t>
            </a:r>
            <a:br>
              <a:rPr lang="en-US" dirty="0" smtClean="0"/>
            </a:br>
            <a:r>
              <a:rPr lang="en-US" dirty="0" smtClean="0"/>
              <a:t>(normalized CPD distribution)</a:t>
            </a:r>
          </a:p>
          <a:p>
            <a:r>
              <a:rPr lang="en-US" dirty="0" smtClean="0"/>
              <a:t>The algorithm than selects the imputation estimate</a:t>
            </a:r>
            <a:br>
              <a:rPr lang="en-US" dirty="0" smtClean="0"/>
            </a:br>
            <a:r>
              <a:rPr lang="en-US" dirty="0" smtClean="0"/>
              <a:t> at random from this distribution</a:t>
            </a: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1400" dirty="0"/>
          </a:p>
          <a:p>
            <a:pPr marL="1828800" lvl="4" indent="0">
              <a:buNone/>
            </a:pPr>
            <a:endParaRPr lang="en-US" sz="1400" dirty="0"/>
          </a:p>
          <a:p>
            <a:pPr marL="1828800" lvl="4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95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251270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v.2 uses traverses the data set </a:t>
            </a:r>
            <a:br>
              <a:rPr lang="en-US" sz="2800" b="1" dirty="0" smtClean="0"/>
            </a:br>
            <a:r>
              <a:rPr lang="en-US" sz="2800" b="1" dirty="0" smtClean="0"/>
              <a:t>the same way QP v.1 does. </a:t>
            </a:r>
            <a:br>
              <a:rPr lang="en-US" sz="2800" b="1" dirty="0" smtClean="0"/>
            </a:br>
            <a:r>
              <a:rPr lang="en-US" sz="2800" b="1" dirty="0" smtClean="0"/>
              <a:t>It detects missing value 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at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493071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1" y="3733800"/>
            <a:ext cx="7123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v.2 reads the left and right flanking markers of genotype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8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500755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733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v.2 begins searching the Marker 3 column</a:t>
            </a:r>
            <a:br>
              <a:rPr lang="en-US" sz="2800" b="1" dirty="0" smtClean="0"/>
            </a:br>
            <a:r>
              <a:rPr lang="en-US" sz="2800" b="1" dirty="0" smtClean="0"/>
              <a:t> for values that have the same flanking markers.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2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6827691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Marker 2, Line 1 = Marker 2, Line 2</a:t>
            </a:r>
          </a:p>
          <a:p>
            <a:pPr algn="ctr"/>
            <a:r>
              <a:rPr lang="en-US" sz="2800" b="1" dirty="0"/>
              <a:t>&amp;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If Marker 4, Line 1 = Marker 2, Line 2</a:t>
            </a:r>
          </a:p>
          <a:p>
            <a:pPr algn="ctr"/>
            <a:r>
              <a:rPr lang="en-US" sz="2800" b="1" dirty="0" smtClean="0"/>
              <a:t>then place Marker 3, Line 1 into a cluster as follows…….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775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49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274564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590800" y="2286000"/>
            <a:ext cx="2438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004403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810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traversing the rows of the column: Marker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131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4" name="Content Placeholder 3" descr="Fig_2_15_tx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7096"/>
            <a:ext cx="8229600" cy="36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8324769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629439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810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traversing the rows of the column: Marker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214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475283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503815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Flanking markers don’t match!!!!</a:t>
            </a:r>
          </a:p>
          <a:p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084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3586779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569846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Flanking markers don’t match!!!!</a:t>
            </a:r>
          </a:p>
          <a:p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6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1733163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514355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Continue traversing the rows of the column: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2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008339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675205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Continue traversing the rows of the column: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7476353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262289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Flanking markers match!!!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2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549342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959652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48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Place Marker 3, Line 4 into cluster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90800" y="3352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3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454879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5965364"/>
              </p:ext>
            </p:extLst>
          </p:nvPr>
        </p:nvGraphicFramePr>
        <p:xfrm>
          <a:off x="1981200" y="3886200"/>
          <a:ext cx="990600" cy="640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48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Readjust cluster size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48000" y="4126523"/>
            <a:ext cx="633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5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0189511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140604"/>
              </p:ext>
            </p:extLst>
          </p:nvPr>
        </p:nvGraphicFramePr>
        <p:xfrm>
          <a:off x="1981200" y="3886200"/>
          <a:ext cx="990600" cy="640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399" y="3657599"/>
            <a:ext cx="437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Q: What does the cluster tell us?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72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:          </a:t>
            </a:r>
            <a:r>
              <a:rPr lang="en-US" sz="2800" b="1" dirty="0"/>
              <a:t>P(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Marker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800" b="1" dirty="0"/>
              <a:t>|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Marker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= AT</a:t>
            </a:r>
            <a:r>
              <a:rPr lang="en-US" sz="2800" b="1" dirty="0"/>
              <a:t>,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Marker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= AG</a:t>
            </a:r>
            <a:r>
              <a:rPr lang="en-US" sz="2800" b="1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CPD of Marker 3 given Markers 2 and 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59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741094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717218"/>
              </p:ext>
            </p:extLst>
          </p:nvPr>
        </p:nvGraphicFramePr>
        <p:xfrm>
          <a:off x="1981200" y="3886200"/>
          <a:ext cx="990600" cy="640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399" y="3657599"/>
            <a:ext cx="437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Q: What does the cluster tell us?</a:t>
            </a:r>
          </a:p>
        </p:txBody>
      </p:sp>
    </p:spTree>
    <p:extLst>
      <p:ext uri="{BB962C8B-B14F-4D97-AF65-F5344CB8AC3E}">
        <p14:creationId xmlns:p14="http://schemas.microsoft.com/office/powerpoint/2010/main" xmlns="" val="35710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SNP Genotypes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" descr="Description: Fig_2_2_t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076825" cy="45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842607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363396"/>
              </p:ext>
            </p:extLst>
          </p:nvPr>
        </p:nvGraphicFramePr>
        <p:xfrm>
          <a:off x="1981200" y="3886200"/>
          <a:ext cx="762000" cy="640080"/>
        </p:xfrm>
        <a:graphic>
          <a:graphicData uri="http://schemas.openxmlformats.org/drawingml/2006/table">
            <a:tbl>
              <a:tblPr/>
              <a:tblGrid>
                <a:gridCol w="234462"/>
                <a:gridCol w="527538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399" y="3657599"/>
            <a:ext cx="4379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The next step is to randomly select a value from this distribution using a random number generator </a:t>
            </a:r>
          </a:p>
        </p:txBody>
      </p:sp>
    </p:spTree>
    <p:extLst>
      <p:ext uri="{BB962C8B-B14F-4D97-AF65-F5344CB8AC3E}">
        <p14:creationId xmlns:p14="http://schemas.microsoft.com/office/powerpoint/2010/main" xmlns="" val="4438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774157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51026"/>
              </p:ext>
            </p:extLst>
          </p:nvPr>
        </p:nvGraphicFramePr>
        <p:xfrm>
          <a:off x="1981200" y="3886200"/>
          <a:ext cx="762000" cy="640080"/>
        </p:xfrm>
        <a:graphic>
          <a:graphicData uri="http://schemas.openxmlformats.org/drawingml/2006/table">
            <a:tbl>
              <a:tblPr/>
              <a:tblGrid>
                <a:gridCol w="234462"/>
                <a:gridCol w="527538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399" y="3657599"/>
            <a:ext cx="4379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The next step is to randomly select a value from this distribution using a random number generator </a:t>
            </a:r>
          </a:p>
        </p:txBody>
      </p:sp>
      <p:sp>
        <p:nvSpPr>
          <p:cNvPr id="9" name="Cloud 8"/>
          <p:cNvSpPr/>
          <p:nvPr/>
        </p:nvSpPr>
        <p:spPr>
          <a:xfrm>
            <a:off x="304800" y="4940788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Number Generator Selects No. </a:t>
            </a:r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4114800"/>
            <a:ext cx="685800" cy="82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0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655567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??=AA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2107251"/>
              </p:ext>
            </p:extLst>
          </p:nvPr>
        </p:nvGraphicFramePr>
        <p:xfrm>
          <a:off x="1981200" y="3886200"/>
          <a:ext cx="762000" cy="640080"/>
        </p:xfrm>
        <a:graphic>
          <a:graphicData uri="http://schemas.openxmlformats.org/drawingml/2006/table">
            <a:tbl>
              <a:tblPr/>
              <a:tblGrid>
                <a:gridCol w="234462"/>
                <a:gridCol w="527538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GG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399" y="3657599"/>
            <a:ext cx="437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800" b="1" dirty="0" smtClean="0"/>
              <a:t>Use selected value to substitute missing value ??</a:t>
            </a:r>
          </a:p>
        </p:txBody>
      </p:sp>
      <p:sp>
        <p:nvSpPr>
          <p:cNvPr id="7" name="Right Arrow 6"/>
          <p:cNvSpPr/>
          <p:nvPr/>
        </p:nvSpPr>
        <p:spPr>
          <a:xfrm rot="19554053">
            <a:off x="2558627" y="3233538"/>
            <a:ext cx="2254516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365789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2600" y="3645875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 smtClean="0"/>
              <a:t>QP v.2 imputed </a:t>
            </a:r>
            <a:r>
              <a:rPr lang="en-US" sz="2800" b="1" u="sng" dirty="0" smtClean="0"/>
              <a:t>AA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r>
              <a:rPr lang="en-US" sz="2800" b="1" dirty="0" smtClean="0"/>
              <a:t>And continues traversing the data set searching for more missing values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332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748542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3645875"/>
            <a:ext cx="437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/>
              <a:t>QP </a:t>
            </a:r>
            <a:r>
              <a:rPr lang="en-US" sz="2800" b="1" dirty="0" smtClean="0"/>
              <a:t>v.2 </a:t>
            </a:r>
            <a:r>
              <a:rPr lang="en-US" sz="2800" b="1" dirty="0"/>
              <a:t>imputed </a:t>
            </a:r>
            <a:r>
              <a:rPr lang="en-US" sz="2800" b="1" dirty="0" smtClean="0"/>
              <a:t>AA.</a:t>
            </a:r>
            <a:endParaRPr lang="en-US" sz="2800" b="1" dirty="0"/>
          </a:p>
          <a:p>
            <a:pPr algn="ctr"/>
            <a:r>
              <a:rPr lang="en-US" sz="3600" b="1" dirty="0"/>
              <a:t>Is </a:t>
            </a:r>
            <a:r>
              <a:rPr lang="en-US" sz="3600" b="1" dirty="0" smtClean="0"/>
              <a:t>AA </a:t>
            </a:r>
            <a:r>
              <a:rPr lang="en-US" sz="3600" b="1" dirty="0"/>
              <a:t>correct?</a:t>
            </a:r>
          </a:p>
        </p:txBody>
      </p:sp>
    </p:spTree>
    <p:extLst>
      <p:ext uri="{BB962C8B-B14F-4D97-AF65-F5344CB8AC3E}">
        <p14:creationId xmlns:p14="http://schemas.microsoft.com/office/powerpoint/2010/main" xmlns="" val="2403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972876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3645875"/>
            <a:ext cx="4379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/>
              <a:t>QP </a:t>
            </a:r>
            <a:r>
              <a:rPr lang="en-US" sz="2800" b="1" dirty="0" smtClean="0"/>
              <a:t>v.2 </a:t>
            </a:r>
            <a:r>
              <a:rPr lang="en-US" sz="2800" b="1" dirty="0"/>
              <a:t>imputed </a:t>
            </a:r>
            <a:r>
              <a:rPr lang="en-US" sz="2800" b="1" dirty="0" smtClean="0"/>
              <a:t>AA.</a:t>
            </a:r>
            <a:endParaRPr lang="en-US" sz="2800" b="1" dirty="0"/>
          </a:p>
          <a:p>
            <a:pPr algn="ctr"/>
            <a:r>
              <a:rPr lang="en-US" sz="3600" b="1" dirty="0"/>
              <a:t>Is </a:t>
            </a:r>
            <a:r>
              <a:rPr lang="en-US" sz="3600" b="1" dirty="0" smtClean="0"/>
              <a:t>AA </a:t>
            </a:r>
            <a:r>
              <a:rPr lang="en-US" sz="3600" b="1" dirty="0"/>
              <a:t>correct</a:t>
            </a:r>
            <a:r>
              <a:rPr lang="en-US" sz="3600" b="1" dirty="0" smtClean="0"/>
              <a:t>?</a:t>
            </a:r>
          </a:p>
          <a:p>
            <a:pPr algn="ctr"/>
            <a:r>
              <a:rPr lang="en-US" sz="3600" b="1" dirty="0" smtClean="0"/>
              <a:t>YES!!!!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749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2634773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800" y="3645875"/>
            <a:ext cx="638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 smtClean="0"/>
              <a:t>Q: How can we further improve </a:t>
            </a:r>
            <a:br>
              <a:rPr lang="en-US" sz="2800" b="1" dirty="0" smtClean="0"/>
            </a:br>
            <a:r>
              <a:rPr lang="en-US" sz="2800" b="1" dirty="0" smtClean="0"/>
              <a:t>the exploitation of association knowledge of adjacent genotypes??</a:t>
            </a:r>
          </a:p>
          <a:p>
            <a:pPr algn="ctr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31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9071145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3645875"/>
            <a:ext cx="5410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 smtClean="0"/>
              <a:t>A: Take into consideration</a:t>
            </a:r>
            <a:br>
              <a:rPr lang="en-US" sz="2800" b="1" dirty="0" smtClean="0"/>
            </a:br>
            <a:r>
              <a:rPr lang="en-US" sz="2800" b="1" dirty="0" smtClean="0"/>
              <a:t> more flanking markers!!!</a:t>
            </a:r>
          </a:p>
          <a:p>
            <a:pPr algn="ctr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339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0"/>
          </a:xfrm>
        </p:spPr>
        <p:txBody>
          <a:bodyPr>
            <a:normAutofit/>
          </a:bodyPr>
          <a:lstStyle/>
          <a:p>
            <a:r>
              <a:rPr lang="en-US" sz="2000" dirty="0"/>
              <a:t>What does it do??</a:t>
            </a:r>
          </a:p>
          <a:p>
            <a:pPr lvl="1"/>
            <a:r>
              <a:rPr lang="en-US" sz="2000" dirty="0" smtClean="0"/>
              <a:t>It decreases the size of the distribution</a:t>
            </a:r>
            <a:br>
              <a:rPr lang="en-US" sz="2000" dirty="0" smtClean="0"/>
            </a:br>
            <a:r>
              <a:rPr lang="en-US" sz="2000" dirty="0" smtClean="0"/>
              <a:t> by taking more parameters i.e. flanking markers into consideration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839172" y="3660531"/>
            <a:ext cx="800100" cy="6858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11908" y="2965941"/>
            <a:ext cx="65462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M3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49908" y="2356341"/>
            <a:ext cx="65462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73908" y="2356341"/>
            <a:ext cx="65462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M4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CVCV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5"/>
            <a:endCxn id="7" idx="1"/>
          </p:cNvCxnSpPr>
          <p:nvPr/>
        </p:nvCxnSpPr>
        <p:spPr>
          <a:xfrm>
            <a:off x="3708667" y="2876667"/>
            <a:ext cx="299109" cy="17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  <a:endCxn id="7" idx="7"/>
          </p:cNvCxnSpPr>
          <p:nvPr/>
        </p:nvCxnSpPr>
        <p:spPr>
          <a:xfrm flipH="1">
            <a:off x="4470667" y="2876667"/>
            <a:ext cx="299109" cy="17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8905797"/>
              </p:ext>
            </p:extLst>
          </p:nvPr>
        </p:nvGraphicFramePr>
        <p:xfrm>
          <a:off x="832735" y="45720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867400" y="2356344"/>
            <a:ext cx="65462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M5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CVCV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981200" y="2356341"/>
            <a:ext cx="65462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M1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5"/>
            <a:endCxn id="7" idx="2"/>
          </p:cNvCxnSpPr>
          <p:nvPr/>
        </p:nvCxnSpPr>
        <p:spPr>
          <a:xfrm>
            <a:off x="2539959" y="2876667"/>
            <a:ext cx="1371949" cy="394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7" idx="6"/>
          </p:cNvCxnSpPr>
          <p:nvPr/>
        </p:nvCxnSpPr>
        <p:spPr>
          <a:xfrm flipH="1">
            <a:off x="4566535" y="2876670"/>
            <a:ext cx="1396733" cy="39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69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then builds a cluster with the M3 or middle values from a CPD where the far left M1, left M2, right M4 and far right M5 flanking genotypes are observed</a:t>
            </a:r>
            <a:br>
              <a:rPr lang="en-US" sz="2800" dirty="0" smtClean="0"/>
            </a:br>
            <a:r>
              <a:rPr lang="en-US" sz="2800" dirty="0" smtClean="0"/>
              <a:t> i.e. give: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/>
              <a:t>P(Marker 3| Marker 1 = AG, Marker </a:t>
            </a:r>
            <a:r>
              <a:rPr lang="en-US" sz="2000" i="1" dirty="0"/>
              <a:t>2</a:t>
            </a:r>
            <a:r>
              <a:rPr lang="en-US" sz="2000" i="1" dirty="0" smtClean="0"/>
              <a:t> = AT, Marker 4 = AG, M5 = AT 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This cluster is a normalized distribution, </a:t>
            </a:r>
            <a:br>
              <a:rPr lang="en-US" sz="2800" dirty="0" smtClean="0"/>
            </a:br>
            <a:r>
              <a:rPr lang="en-US" sz="2800" dirty="0" smtClean="0"/>
              <a:t>(normalized CPD distribution)</a:t>
            </a:r>
          </a:p>
          <a:p>
            <a:r>
              <a:rPr lang="en-US" sz="2800" dirty="0" smtClean="0"/>
              <a:t>The algorithm than selects the imputation estimate at random from this distribution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3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SNP Genotype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Genotype in this case is </a:t>
            </a:r>
            <a:r>
              <a:rPr lang="en-US" i="1" dirty="0" smtClean="0">
                <a:solidFill>
                  <a:srgbClr val="FF0000"/>
                </a:solidFill>
              </a:rPr>
              <a:t>AB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 is one base pair value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B is the other possible base pair value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Description: Fig_2_2_t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4710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143125"/>
            <a:ext cx="2216785" cy="2495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52600" y="1905000"/>
            <a:ext cx="685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>
            <a:off x="2438400" y="2400300"/>
            <a:ext cx="2743200" cy="495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81600" y="1905000"/>
            <a:ext cx="2022792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3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7774363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37338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v.3 traverses the data set </a:t>
            </a:r>
            <a:br>
              <a:rPr lang="en-US" sz="2800" b="1" dirty="0" smtClean="0"/>
            </a:br>
            <a:r>
              <a:rPr lang="en-US" sz="2800" b="1" dirty="0" smtClean="0"/>
              <a:t>the same way QP v.1 and v.2 do. </a:t>
            </a:r>
          </a:p>
          <a:p>
            <a:pPr algn="ctr"/>
            <a:r>
              <a:rPr lang="en-US" sz="2800" b="1" dirty="0" smtClean="0"/>
              <a:t>It detects missing value 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b="1" dirty="0" smtClean="0"/>
              <a:t> at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9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0039587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 3 reads the double flanking genotype pairs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5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450411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v.3 finds only one value possible value with matching double flanking genotype pairs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5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349852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value at Marker 3, Line 1 is placed into a cluster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9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581550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7338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value at Marker 3, Line 1 is placed into a cluster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198733"/>
              </p:ext>
            </p:extLst>
          </p:nvPr>
        </p:nvGraphicFramePr>
        <p:xfrm>
          <a:off x="2362200" y="4321701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971800" y="2362200"/>
            <a:ext cx="2133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73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3329322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7338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value at Marker 3, Line 1 is placed into a cluster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561689"/>
              </p:ext>
            </p:extLst>
          </p:nvPr>
        </p:nvGraphicFramePr>
        <p:xfrm>
          <a:off x="2362200" y="4321701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971800" y="2438400"/>
            <a:ext cx="1752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5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038559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267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Cluster is reduced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590109"/>
              </p:ext>
            </p:extLst>
          </p:nvPr>
        </p:nvGraphicFramePr>
        <p:xfrm>
          <a:off x="2362200" y="4321701"/>
          <a:ext cx="990600" cy="32004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971800" y="2438400"/>
            <a:ext cx="1752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92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119093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2354" y="38100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Random number generator has a 100% chance of selecting the correct genotype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327447"/>
              </p:ext>
            </p:extLst>
          </p:nvPr>
        </p:nvGraphicFramePr>
        <p:xfrm>
          <a:off x="2362200" y="4321701"/>
          <a:ext cx="990600" cy="32004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loud 9"/>
          <p:cNvSpPr/>
          <p:nvPr/>
        </p:nvSpPr>
        <p:spPr>
          <a:xfrm>
            <a:off x="304800" y="4940788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Number Generator Selects  No.1 </a:t>
            </a:r>
            <a:endParaRPr lang="en-US" b="1" dirty="0"/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1447800" y="4481721"/>
            <a:ext cx="914400" cy="45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9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8374528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??=AA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2354" y="3810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selected value is imputed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67933"/>
              </p:ext>
            </p:extLst>
          </p:nvPr>
        </p:nvGraphicFramePr>
        <p:xfrm>
          <a:off x="2362200" y="4321701"/>
          <a:ext cx="990600" cy="32004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 rot="2788294">
            <a:off x="3729772" y="2448077"/>
            <a:ext cx="381000" cy="2102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79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4938970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3645875"/>
            <a:ext cx="4379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 algn="ctr"/>
            <a:r>
              <a:rPr lang="en-US" sz="2800" b="1" dirty="0"/>
              <a:t>QP </a:t>
            </a:r>
            <a:r>
              <a:rPr lang="en-US" sz="2800" b="1" dirty="0" smtClean="0"/>
              <a:t>v.3 </a:t>
            </a:r>
            <a:r>
              <a:rPr lang="en-US" sz="2800" b="1" dirty="0"/>
              <a:t>imputed </a:t>
            </a:r>
            <a:r>
              <a:rPr lang="en-US" sz="2800" b="1" dirty="0" smtClean="0"/>
              <a:t>AA.</a:t>
            </a:r>
            <a:endParaRPr lang="en-US" sz="2800" b="1" dirty="0"/>
          </a:p>
          <a:p>
            <a:pPr algn="ctr"/>
            <a:r>
              <a:rPr lang="en-US" sz="3600" b="1" dirty="0"/>
              <a:t>Is </a:t>
            </a:r>
            <a:r>
              <a:rPr lang="en-US" sz="3600" b="1" dirty="0" smtClean="0"/>
              <a:t>AA </a:t>
            </a:r>
            <a:r>
              <a:rPr lang="en-US" sz="3600" b="1" dirty="0"/>
              <a:t>correct</a:t>
            </a:r>
            <a:r>
              <a:rPr lang="en-US" sz="3600" b="1" dirty="0" smtClean="0"/>
              <a:t>?</a:t>
            </a:r>
          </a:p>
          <a:p>
            <a:pPr algn="ctr"/>
            <a:r>
              <a:rPr lang="en-US" sz="3600" b="1" dirty="0" smtClean="0"/>
              <a:t>YES!!!!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264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SNP Genotype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Genotype in this case is </a:t>
            </a:r>
            <a:r>
              <a:rPr lang="en-US" i="1" dirty="0" smtClean="0">
                <a:solidFill>
                  <a:srgbClr val="FF0000"/>
                </a:solidFill>
              </a:rPr>
              <a:t>AB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=AT or for short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i="1" dirty="0" smtClean="0"/>
              <a:t>=CG or for short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</a:p>
          <a:p>
            <a:pPr lvl="1"/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Description: Fig_2_2_t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4710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752600" y="1905000"/>
            <a:ext cx="685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>
            <a:off x="2438400" y="2400300"/>
            <a:ext cx="2590800" cy="495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53000" y="990600"/>
            <a:ext cx="3276600" cy="586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Fig_2_15_tx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33900" y="2638048"/>
            <a:ext cx="4114800" cy="23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7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v. 1 – 3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Given all genotypes along a row are associated</a:t>
            </a:r>
          </a:p>
          <a:p>
            <a:pPr lvl="1"/>
            <a:r>
              <a:rPr lang="en-US" dirty="0" smtClean="0"/>
              <a:t>The strengths of their associations are exploited </a:t>
            </a:r>
            <a:br>
              <a:rPr lang="en-US" dirty="0" smtClean="0"/>
            </a:br>
            <a:r>
              <a:rPr lang="en-US" dirty="0" smtClean="0"/>
              <a:t>through dependency measures</a:t>
            </a:r>
          </a:p>
          <a:p>
            <a:pPr lvl="1"/>
            <a:r>
              <a:rPr lang="en-US" dirty="0" smtClean="0"/>
              <a:t>Dependency is measured using a CPD</a:t>
            </a:r>
          </a:p>
          <a:p>
            <a:pPr lvl="1"/>
            <a:r>
              <a:rPr lang="en-US" dirty="0" smtClean="0"/>
              <a:t>Genotypes with high associativity are also highly dependent</a:t>
            </a:r>
          </a:p>
          <a:p>
            <a:pPr lvl="2"/>
            <a:r>
              <a:rPr lang="en-US" dirty="0" smtClean="0"/>
              <a:t>Highly dependent means occurrence</a:t>
            </a:r>
            <a:br>
              <a:rPr lang="en-US" dirty="0" smtClean="0"/>
            </a:br>
            <a:r>
              <a:rPr lang="en-US" dirty="0" smtClean="0"/>
              <a:t> of probabilistically outstanding genotype(s)</a:t>
            </a:r>
          </a:p>
          <a:p>
            <a:pPr lvl="3"/>
            <a:r>
              <a:rPr lang="en-US" dirty="0" smtClean="0"/>
              <a:t>The probability of a certain genotype </a:t>
            </a:r>
            <a:r>
              <a:rPr lang="en-US" dirty="0" err="1" smtClean="0"/>
              <a:t>occuring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given flanking genotypes is higher </a:t>
            </a:r>
            <a:br>
              <a:rPr lang="en-US" dirty="0" smtClean="0"/>
            </a:br>
            <a:r>
              <a:rPr lang="en-US" dirty="0" smtClean="0"/>
              <a:t> than any of the other possible genotypes</a:t>
            </a:r>
          </a:p>
          <a:p>
            <a:pPr lvl="3"/>
            <a:r>
              <a:rPr lang="en-US" dirty="0" smtClean="0"/>
              <a:t>By randomly selecting a value from a cluster</a:t>
            </a:r>
            <a:br>
              <a:rPr lang="en-US" dirty="0" smtClean="0"/>
            </a:br>
            <a:r>
              <a:rPr lang="en-US" dirty="0" smtClean="0"/>
              <a:t> made from such a distribution, </a:t>
            </a:r>
            <a:br>
              <a:rPr lang="en-US" dirty="0" smtClean="0"/>
            </a:br>
            <a:r>
              <a:rPr lang="en-US" dirty="0" smtClean="0"/>
              <a:t>we exploit the natural tendency of a missing value</a:t>
            </a:r>
            <a:br>
              <a:rPr lang="en-US" dirty="0" smtClean="0"/>
            </a:br>
            <a:r>
              <a:rPr lang="en-US" dirty="0" smtClean="0"/>
              <a:t> to assume a particular outstanding genotype with probability p or to assume a non-outstanding genotype with probability 1 – p.</a:t>
            </a:r>
          </a:p>
          <a:p>
            <a:pPr lvl="4"/>
            <a:r>
              <a:rPr lang="en-US" dirty="0" smtClean="0"/>
              <a:t>Delivers a degree of selective fairness in terms of probability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How are they associated with maximum likelihood selection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distributions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distributions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selection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9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distributions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selection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166643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724400" y="22098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3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selection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059694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724400" y="22098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7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selection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The probability of getting the correct AA answer </a:t>
            </a:r>
            <a:br>
              <a:rPr lang="en-US" dirty="0" smtClean="0"/>
            </a:br>
            <a:r>
              <a:rPr lang="en-US" dirty="0" smtClean="0"/>
              <a:t> from this distribution is </a:t>
            </a:r>
            <a:r>
              <a:rPr lang="en-US" dirty="0" smtClean="0">
                <a:solidFill>
                  <a:srgbClr val="FF0000"/>
                </a:solidFill>
              </a:rPr>
              <a:t>0.25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25%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1027503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724400" y="22098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21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742950" lvl="2" indent="-342900"/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032486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334000" y="2971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2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40005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475441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334000" y="2971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26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742950" lvl="2" indent="-342900"/>
            <a:r>
              <a:rPr lang="en-US" dirty="0" smtClean="0"/>
              <a:t>The probability of getting the correct AA answer </a:t>
            </a:r>
            <a:br>
              <a:rPr lang="en-US" dirty="0" smtClean="0"/>
            </a:br>
            <a:r>
              <a:rPr lang="en-US" dirty="0" smtClean="0"/>
              <a:t> from this distribution is </a:t>
            </a:r>
            <a:r>
              <a:rPr lang="en-US" dirty="0" smtClean="0">
                <a:solidFill>
                  <a:srgbClr val="FF0000"/>
                </a:solidFill>
              </a:rPr>
              <a:t>0.5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50%</a:t>
            </a:r>
          </a:p>
          <a:p>
            <a:pPr marL="40005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744024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334000" y="2971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0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40005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89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807567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873262" y="3505200"/>
            <a:ext cx="90853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0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SNP Genotype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Genotype in this case is </a:t>
            </a:r>
            <a:r>
              <a:rPr lang="en-US" i="1" dirty="0" smtClean="0">
                <a:solidFill>
                  <a:srgbClr val="FF0000"/>
                </a:solidFill>
              </a:rPr>
              <a:t>AB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=AT or for short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i="1" dirty="0" smtClean="0"/>
              <a:t>=CG or for short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GENOTYPE = AC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Description: Fig_2_2_t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4710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 descr="Fig_2_15_tx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29552" y="2714248"/>
            <a:ext cx="4114800" cy="23439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811360" y="2247900"/>
            <a:ext cx="36084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2247900"/>
            <a:ext cx="36084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95600" y="2628900"/>
            <a:ext cx="2915760" cy="316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3"/>
          </p:cNvCxnSpPr>
          <p:nvPr/>
        </p:nvCxnSpPr>
        <p:spPr>
          <a:xfrm flipH="1">
            <a:off x="3111189" y="2573104"/>
            <a:ext cx="4180655" cy="3218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40005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90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6348961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873262" y="3505200"/>
            <a:ext cx="90853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81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v. 1 – 3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the probability </a:t>
            </a:r>
            <a:r>
              <a:rPr lang="en-US" dirty="0" smtClean="0"/>
              <a:t>distributions given M3, Line 2 = ??: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P(M3)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P(M3|M2, M4)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P(M3|M1, M2, M4, M5)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How are they associated in terms of accuracy of random </a:t>
            </a:r>
            <a:r>
              <a:rPr lang="en-US" dirty="0" smtClean="0"/>
              <a:t>selection</a:t>
            </a:r>
          </a:p>
          <a:p>
            <a:pPr marL="742950" lvl="2" indent="-34290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probability of getting the correct AA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this distribution is </a:t>
            </a:r>
            <a:r>
              <a:rPr lang="en-US" dirty="0" smtClean="0">
                <a:solidFill>
                  <a:srgbClr val="FF0000"/>
                </a:solidFill>
              </a:rPr>
              <a:t>1.0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100%</a:t>
            </a:r>
            <a:endParaRPr lang="en-US" dirty="0" smtClean="0"/>
          </a:p>
          <a:p>
            <a:pPr marL="40005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91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354772"/>
              </p:ext>
            </p:extLst>
          </p:nvPr>
        </p:nvGraphicFramePr>
        <p:xfrm>
          <a:off x="6553199" y="2286000"/>
          <a:ext cx="1408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57"/>
                <a:gridCol w="70405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873262" y="3505200"/>
            <a:ext cx="90853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0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Pick version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r>
              <a:rPr lang="en-US" dirty="0" smtClean="0"/>
              <a:t>Traverses the data set just like all of the randomized approaches</a:t>
            </a:r>
          </a:p>
          <a:p>
            <a:r>
              <a:rPr lang="en-US" dirty="0" smtClean="0"/>
              <a:t>Utilizes the creation of clusters just like in QP v. 2</a:t>
            </a:r>
          </a:p>
          <a:p>
            <a:pPr lvl="1"/>
            <a:r>
              <a:rPr lang="en-US" sz="2400" dirty="0" smtClean="0"/>
              <a:t>Only one flanking genotype pair</a:t>
            </a:r>
          </a:p>
          <a:p>
            <a:r>
              <a:rPr lang="en-US" dirty="0" smtClean="0"/>
              <a:t>Only difference between QP v. 2 and QP v. 4 </a:t>
            </a:r>
            <a:br>
              <a:rPr lang="en-US" dirty="0" smtClean="0"/>
            </a:br>
            <a:r>
              <a:rPr lang="en-US" dirty="0" smtClean="0"/>
              <a:t>is that QP v. 4 is does not select it’s imputation estimate randomly</a:t>
            </a:r>
          </a:p>
          <a:p>
            <a:pPr lvl="1"/>
            <a:r>
              <a:rPr lang="en-US" sz="2400" dirty="0" smtClean="0"/>
              <a:t>The most dominant genotype</a:t>
            </a:r>
            <a:br>
              <a:rPr lang="en-US" sz="2400" dirty="0" smtClean="0"/>
            </a:br>
            <a:r>
              <a:rPr lang="en-US" sz="2400" dirty="0" smtClean="0"/>
              <a:t> i.e. the genotype with maximum probability of occurring</a:t>
            </a:r>
            <a:br>
              <a:rPr lang="en-US" sz="2400" dirty="0" smtClean="0"/>
            </a:br>
            <a:r>
              <a:rPr lang="en-US" sz="2400" dirty="0" smtClean="0"/>
              <a:t> within a cluster is selected as </a:t>
            </a:r>
            <a:r>
              <a:rPr lang="en-US" sz="2400" dirty="0"/>
              <a:t>t</a:t>
            </a:r>
            <a:r>
              <a:rPr lang="en-US" sz="2400" dirty="0" smtClean="0"/>
              <a:t>he imputation estimate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92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93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6425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v.4 detects missing value 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> at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94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3614760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v.4 reads the left and right flanking markers of genotype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Marker 3, Line 2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95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9324739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QP v.4 begins searching the Marker 3 column for values that have the same flanking markers.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96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163272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7338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Marker 2, Line 1 = Marker 2, Line 2</a:t>
            </a:r>
          </a:p>
          <a:p>
            <a:pPr algn="ctr"/>
            <a:r>
              <a:rPr lang="en-US" sz="2800" b="1" dirty="0"/>
              <a:t>&amp;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If Marker 4, Line 1 = Marker 2, Line 2</a:t>
            </a:r>
          </a:p>
          <a:p>
            <a:pPr algn="ctr"/>
            <a:r>
              <a:rPr lang="en-US" sz="2800" b="1" dirty="0" smtClean="0"/>
              <a:t>then place Marker 3, Line 1 into a cluster as follows…….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994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97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9860411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590800" y="2286000"/>
            <a:ext cx="2438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6589083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810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traversing the rows of the column: Marker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063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98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066204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548777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810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traversing the rows of the column: Marker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751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Pick version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4575" y="6440488"/>
            <a:ext cx="5286375" cy="352425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Mihajlovic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61313" y="637063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8F63B4-0FAD-409B-B83E-15EF3CBA6BEF}" type="slidenum">
              <a:rPr lang="en-US" sz="1200" b="1">
                <a:solidFill>
                  <a:schemeClr val="bg2">
                    <a:lumMod val="25000"/>
                  </a:schemeClr>
                </a:solidFill>
              </a:rPr>
              <a:pPr algn="r"/>
              <a:t>99</a:t>
            </a:fld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595006"/>
              </p:ext>
            </p:extLst>
          </p:nvPr>
        </p:nvGraphicFramePr>
        <p:xfrm>
          <a:off x="1600200" y="1828800"/>
          <a:ext cx="5943600" cy="1600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Marker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3564921"/>
              </p:ext>
            </p:extLst>
          </p:nvPr>
        </p:nvGraphicFramePr>
        <p:xfrm>
          <a:off x="1981200" y="3886200"/>
          <a:ext cx="990600" cy="128016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3446" y="3657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Flanking markers don’t match!!!!</a:t>
            </a:r>
          </a:p>
          <a:p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51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5183</Words>
  <Application>Microsoft Office PowerPoint</Application>
  <PresentationFormat>On-screen Show (4:3)</PresentationFormat>
  <Paragraphs>3330</Paragraphs>
  <Slides>114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 Efficient Algorithms  for Imputation of Missing SNP Genotype Data</vt:lpstr>
      <vt:lpstr>Definitions 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State of the Art Solutions</vt:lpstr>
      <vt:lpstr>Hypothesis</vt:lpstr>
      <vt:lpstr>SNP Browser v.1.0</vt:lpstr>
      <vt:lpstr>SNP Browser v.1.0</vt:lpstr>
      <vt:lpstr>Random Select/Click on Any Column</vt:lpstr>
      <vt:lpstr>Inspect Independent &amp; Conditional Probabilities</vt:lpstr>
      <vt:lpstr>Inspect Conditional</vt:lpstr>
      <vt:lpstr>Inspect Conditional &amp; Joint Probabilities</vt:lpstr>
      <vt:lpstr>Work Performed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1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2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3</vt:lpstr>
      <vt:lpstr>Quick Pick version 2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v. 1 – 3 Logic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version 4</vt:lpstr>
      <vt:lpstr>Quick Pick v. 4 Logic</vt:lpstr>
      <vt:lpstr>Testing the QP series</vt:lpstr>
      <vt:lpstr>Testing the QP Series</vt:lpstr>
      <vt:lpstr>Results: Average Error Rate</vt:lpstr>
      <vt:lpstr>Results: Standard Deviation of Error Rates</vt:lpstr>
      <vt:lpstr>Results: Minimum Error Rate</vt:lpstr>
      <vt:lpstr>Conclusion</vt:lpstr>
      <vt:lpstr>Conclusion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admin</cp:lastModifiedBy>
  <cp:revision>61</cp:revision>
  <dcterms:created xsi:type="dcterms:W3CDTF">2012-10-23T00:19:57Z</dcterms:created>
  <dcterms:modified xsi:type="dcterms:W3CDTF">2012-11-21T13:52:06Z</dcterms:modified>
</cp:coreProperties>
</file>