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64" r:id="rId2"/>
    <p:sldId id="311" r:id="rId3"/>
    <p:sldId id="312" r:id="rId4"/>
    <p:sldId id="309" r:id="rId5"/>
    <p:sldId id="291" r:id="rId6"/>
    <p:sldId id="302" r:id="rId7"/>
    <p:sldId id="301" r:id="rId8"/>
    <p:sldId id="303" r:id="rId9"/>
    <p:sldId id="304" r:id="rId10"/>
    <p:sldId id="305" r:id="rId11"/>
    <p:sldId id="306" r:id="rId12"/>
    <p:sldId id="308" r:id="rId13"/>
    <p:sldId id="307" r:id="rId14"/>
    <p:sldId id="310" r:id="rId15"/>
    <p:sldId id="292" r:id="rId16"/>
    <p:sldId id="294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96" r:id="rId25"/>
    <p:sldId id="257" r:id="rId26"/>
    <p:sldId id="258" r:id="rId27"/>
    <p:sldId id="259" r:id="rId28"/>
    <p:sldId id="260" r:id="rId29"/>
    <p:sldId id="261" r:id="rId30"/>
    <p:sldId id="262" r:id="rId31"/>
    <p:sldId id="263" r:id="rId32"/>
    <p:sldId id="295" r:id="rId33"/>
    <p:sldId id="265" r:id="rId34"/>
    <p:sldId id="266" r:id="rId35"/>
    <p:sldId id="267" r:id="rId36"/>
    <p:sldId id="268" r:id="rId37"/>
    <p:sldId id="269" r:id="rId38"/>
    <p:sldId id="270" r:id="rId39"/>
    <p:sldId id="271" r:id="rId40"/>
    <p:sldId id="297" r:id="rId41"/>
    <p:sldId id="298" r:id="rId42"/>
    <p:sldId id="299" r:id="rId43"/>
    <p:sldId id="300" r:id="rId44"/>
    <p:sldId id="313" r:id="rId45"/>
    <p:sldId id="293" r:id="rId46"/>
    <p:sldId id="279" r:id="rId47"/>
    <p:sldId id="280" r:id="rId48"/>
    <p:sldId id="281" r:id="rId49"/>
    <p:sldId id="282" r:id="rId50"/>
    <p:sldId id="289" r:id="rId51"/>
    <p:sldId id="283" r:id="rId52"/>
    <p:sldId id="284" r:id="rId53"/>
    <p:sldId id="285" r:id="rId54"/>
    <p:sldId id="290" r:id="rId55"/>
    <p:sldId id="286" r:id="rId56"/>
    <p:sldId id="287" r:id="rId57"/>
    <p:sldId id="288" r:id="rId58"/>
    <p:sldId id="314" r:id="rId59"/>
    <p:sldId id="315" r:id="rId60"/>
    <p:sldId id="316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1F229-DEFE-46C0-B883-B8AF450B5A77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8CEDB-562C-48FA-A604-F5A5FB8C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C0A7-EB45-4883-A3DD-D0DA2E377824}" type="datetime1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11950-0A16-4A07-B5F8-DFB3A70563F7}" type="datetime1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F4B73-04A5-450D-AD90-176BCE3C480D}" type="datetime1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6BCA-342D-4AA8-B50B-C598B99DCFBB}" type="datetime1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776C3-E4D7-4D5F-9EF7-448763E7C28B}" type="datetime1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26F54-FD39-4702-ABF7-8C6706087E77}" type="datetime1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58BE-EDA9-4682-B936-0230DF5EC16A}" type="datetime1">
              <a:rPr lang="en-US" smtClean="0"/>
              <a:t>6/1/2016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5FB1B-AD48-42F3-A09A-486EB4EE867A}" type="datetime1">
              <a:rPr lang="en-US" smtClean="0"/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58B3-94D4-4B5F-B83D-B0097A75F901}" type="datetime1">
              <a:rPr lang="en-US" smtClean="0"/>
              <a:t>6/1/2016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6892-B33A-46A2-B167-5064EB5B96A0}" type="datetime1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C204-FFAB-4D65-B47D-7CD77685D73B}" type="datetime1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1B5B-B24E-47AE-A72B-17BE0C0B5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B346B-4296-403D-A193-4A12B33CE417}" type="datetime1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11B5B-B24E-47AE-A72B-17BE0C0B5F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338974" y="6519446"/>
            <a:ext cx="805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680A3C41-889C-44D9-B8DE-AB128F49B829}" type="slidenum">
              <a:rPr lang="en-US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 algn="r"/>
              <a:t>‹#›</a:t>
            </a:fld>
            <a:r>
              <a:rPr lang="sr-Latn-R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sr-Latn-R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60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21.png"/><Relationship Id="rId7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RS" b="1" dirty="0" smtClean="0"/>
              <a:t>- Genomska informatika - </a:t>
            </a:r>
            <a:br>
              <a:rPr lang="sr-Latn-RS" b="1" dirty="0" smtClean="0"/>
            </a:br>
            <a:r>
              <a:rPr lang="sr-Latn-RS" b="1" dirty="0" smtClean="0"/>
              <a:t>1. domaći zadatak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Student: Miloš Petrović, 2015/3366</a:t>
            </a:r>
          </a:p>
          <a:p>
            <a:r>
              <a:rPr lang="sr-Latn-RS" dirty="0" smtClean="0"/>
              <a:t>Profesor: dr Veljko Milutinović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Latn-RS" dirty="0" smtClean="0"/>
              <a:t>Ideja: optimalno poravnanje dve sekvence</a:t>
            </a:r>
            <a:br>
              <a:rPr lang="sr-Latn-RS" dirty="0" smtClean="0"/>
            </a:br>
            <a:r>
              <a:rPr lang="sr-Latn-RS" dirty="0" smtClean="0"/>
              <a:t>redukovati na problem </a:t>
            </a:r>
            <a:br>
              <a:rPr lang="sr-Latn-RS" dirty="0" smtClean="0"/>
            </a:br>
            <a:r>
              <a:rPr lang="sr-Latn-RS" dirty="0" smtClean="0"/>
              <a:t>optimalnog poravnanja podsekvenci</a:t>
            </a:r>
          </a:p>
          <a:p>
            <a:r>
              <a:rPr lang="sr-Latn-RS" dirty="0" smtClean="0"/>
              <a:t>Neka su </a:t>
            </a:r>
            <a:r>
              <a:rPr lang="sr-Latn-RS" i="1" dirty="0" smtClean="0"/>
              <a:t>X(m) </a:t>
            </a:r>
            <a:r>
              <a:rPr lang="sr-Latn-RS" dirty="0" smtClean="0"/>
              <a:t>i </a:t>
            </a:r>
            <a:r>
              <a:rPr lang="sr-Latn-RS" i="1" dirty="0" smtClean="0"/>
              <a:t>Y(n)</a:t>
            </a:r>
            <a:r>
              <a:rPr lang="sr-Latn-RS" dirty="0" smtClean="0"/>
              <a:t> dve sekvence</a:t>
            </a:r>
            <a:br>
              <a:rPr lang="sr-Latn-RS" dirty="0" smtClean="0"/>
            </a:br>
            <a:r>
              <a:rPr lang="sr-Latn-RS" dirty="0" smtClean="0"/>
              <a:t>sa reziduumima </a:t>
            </a:r>
            <a:r>
              <a:rPr lang="en-US" i="1" dirty="0" smtClean="0"/>
              <a:t>[</a:t>
            </a:r>
            <a:r>
              <a:rPr lang="sr-Latn-RS" i="1" dirty="0" smtClean="0"/>
              <a:t>x</a:t>
            </a:r>
            <a:r>
              <a:rPr lang="sr-Latn-RS" i="1" baseline="-25000" dirty="0" smtClean="0"/>
              <a:t>1</a:t>
            </a:r>
            <a:r>
              <a:rPr lang="sr-Latn-RS" i="1" dirty="0" smtClean="0"/>
              <a:t>..x</a:t>
            </a:r>
            <a:r>
              <a:rPr lang="en-US" i="1" baseline="-25000" dirty="0" smtClean="0"/>
              <a:t>m</a:t>
            </a:r>
            <a:r>
              <a:rPr lang="en-US" i="1" dirty="0" smtClean="0"/>
              <a:t>] </a:t>
            </a:r>
            <a:r>
              <a:rPr lang="en-US" dirty="0" smtClean="0"/>
              <a:t>i </a:t>
            </a:r>
            <a:r>
              <a:rPr lang="en-US" i="1" dirty="0" smtClean="0"/>
              <a:t>[</a:t>
            </a:r>
            <a:r>
              <a:rPr lang="sr-Latn-RS" i="1" dirty="0" smtClean="0"/>
              <a:t>y</a:t>
            </a:r>
            <a:r>
              <a:rPr lang="sr-Latn-RS" i="1" baseline="-25000" dirty="0" smtClean="0"/>
              <a:t>1</a:t>
            </a:r>
            <a:r>
              <a:rPr lang="sr-Latn-RS" i="1" dirty="0" smtClean="0"/>
              <a:t>..y</a:t>
            </a:r>
            <a:r>
              <a:rPr lang="sr-Latn-RS" i="1" baseline="-25000" dirty="0" smtClean="0"/>
              <a:t>n</a:t>
            </a:r>
            <a:r>
              <a:rPr lang="en-US" i="1" dirty="0" smtClean="0"/>
              <a:t>]</a:t>
            </a:r>
            <a:endParaRPr lang="sr-Latn-RS" i="1" dirty="0" smtClean="0"/>
          </a:p>
          <a:p>
            <a:r>
              <a:rPr lang="sr-Latn-RS" dirty="0" smtClean="0"/>
              <a:t>Tri moguća scenarija </a:t>
            </a:r>
            <a:br>
              <a:rPr lang="sr-Latn-RS" dirty="0" smtClean="0"/>
            </a:br>
            <a:r>
              <a:rPr lang="sr-Latn-RS" dirty="0" smtClean="0"/>
              <a:t>za svako poravnanje (pod)sekvenci od </a:t>
            </a:r>
            <a:r>
              <a:rPr lang="sr-Latn-RS" i="1" dirty="0" smtClean="0"/>
              <a:t>X(m)</a:t>
            </a:r>
            <a:r>
              <a:rPr lang="sr-Latn-RS" dirty="0" smtClean="0"/>
              <a:t> i </a:t>
            </a:r>
            <a:r>
              <a:rPr lang="sr-Latn-RS" i="1" dirty="0" smtClean="0"/>
              <a:t>Y(n)</a:t>
            </a: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>   ...</a:t>
            </a:r>
            <a:r>
              <a:rPr lang="sr-Latn-RS" b="1" dirty="0" smtClean="0"/>
              <a:t>x</a:t>
            </a:r>
            <a:r>
              <a:rPr lang="sr-Latn-RS" b="1" baseline="-25000" dirty="0" smtClean="0"/>
              <a:t>i</a:t>
            </a:r>
            <a:r>
              <a:rPr lang="sr-Latn-RS" dirty="0" smtClean="0"/>
              <a:t>          ... </a:t>
            </a:r>
            <a:r>
              <a:rPr lang="sr-Latn-RS" b="1" dirty="0" smtClean="0"/>
              <a:t>_</a:t>
            </a:r>
            <a:r>
              <a:rPr lang="sr-Latn-RS" dirty="0" smtClean="0"/>
              <a:t>        ... </a:t>
            </a:r>
            <a:r>
              <a:rPr lang="sr-Latn-RS" b="1" dirty="0" smtClean="0"/>
              <a:t>x</a:t>
            </a:r>
            <a:r>
              <a:rPr lang="sr-Latn-RS" b="1" baseline="-25000" dirty="0" smtClean="0"/>
              <a:t>i</a:t>
            </a: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>   ...</a:t>
            </a:r>
            <a:r>
              <a:rPr lang="sr-Latn-RS" b="1" dirty="0" smtClean="0"/>
              <a:t>y</a:t>
            </a:r>
            <a:r>
              <a:rPr lang="sr-Latn-RS" b="1" baseline="-25000" dirty="0" smtClean="0"/>
              <a:t>j</a:t>
            </a:r>
            <a:r>
              <a:rPr lang="sr-Latn-RS" dirty="0" smtClean="0"/>
              <a:t>          ... </a:t>
            </a:r>
            <a:r>
              <a:rPr lang="sr-Latn-RS" b="1" dirty="0" smtClean="0"/>
              <a:t>y</a:t>
            </a:r>
            <a:r>
              <a:rPr lang="sr-Latn-RS" b="1" baseline="-25000" dirty="0" smtClean="0"/>
              <a:t>j</a:t>
            </a:r>
            <a:r>
              <a:rPr lang="sr-Latn-RS" b="1" dirty="0" smtClean="0"/>
              <a:t> </a:t>
            </a:r>
            <a:r>
              <a:rPr lang="sr-Latn-RS" dirty="0" smtClean="0"/>
              <a:t>       ... </a:t>
            </a:r>
            <a:r>
              <a:rPr lang="sr-Latn-RS" b="1" dirty="0" smtClean="0"/>
              <a:t>_</a:t>
            </a:r>
            <a:br>
              <a:rPr lang="sr-Latn-RS" b="1" dirty="0" smtClean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>gde je</a:t>
            </a:r>
            <a:r>
              <a:rPr lang="sr-Latn-RS" i="1" dirty="0" smtClean="0"/>
              <a:t> </a:t>
            </a:r>
            <a:r>
              <a:rPr lang="sr-Latn-RS" b="1" i="1" dirty="0" smtClean="0"/>
              <a:t>x</a:t>
            </a:r>
            <a:r>
              <a:rPr lang="sr-Latn-RS" b="1" i="1" baseline="-25000" dirty="0" smtClean="0"/>
              <a:t>i</a:t>
            </a:r>
            <a:r>
              <a:rPr lang="sr-Latn-RS" i="1" dirty="0" smtClean="0"/>
              <a:t> </a:t>
            </a:r>
            <a:r>
              <a:rPr lang="sr-Latn-RS" dirty="0" smtClean="0"/>
              <a:t>poslednji reziduum podsekvence </a:t>
            </a:r>
            <a:r>
              <a:rPr lang="sr-Latn-RS" i="1" dirty="0" smtClean="0"/>
              <a:t>X(i)</a:t>
            </a:r>
            <a:r>
              <a:rPr lang="sr-Latn-RS" dirty="0" smtClean="0"/>
              <a:t> (</a:t>
            </a:r>
            <a:r>
              <a:rPr lang="en-US" i="1" dirty="0" smtClean="0"/>
              <a:t>[ </a:t>
            </a:r>
            <a:r>
              <a:rPr lang="sr-Latn-RS" i="1" dirty="0" smtClean="0"/>
              <a:t>x</a:t>
            </a:r>
            <a:r>
              <a:rPr lang="sr-Latn-RS" i="1" baseline="-25000" dirty="0" smtClean="0"/>
              <a:t>1</a:t>
            </a:r>
            <a:r>
              <a:rPr lang="sr-Latn-RS" i="1" dirty="0" smtClean="0"/>
              <a:t>..x</a:t>
            </a:r>
            <a:r>
              <a:rPr lang="sr-Latn-RS" i="1" baseline="-25000" dirty="0" smtClean="0"/>
              <a:t>i</a:t>
            </a:r>
            <a:r>
              <a:rPr lang="en-US" i="1" baseline="-25000" dirty="0" smtClean="0"/>
              <a:t> </a:t>
            </a:r>
            <a:r>
              <a:rPr lang="en-US" i="1" dirty="0" smtClean="0"/>
              <a:t>]</a:t>
            </a:r>
            <a:r>
              <a:rPr lang="sr-Latn-RS" dirty="0" smtClean="0"/>
              <a:t>)</a:t>
            </a:r>
            <a:br>
              <a:rPr lang="sr-Latn-RS" dirty="0" smtClean="0"/>
            </a:br>
            <a:r>
              <a:rPr lang="sr-Latn-RS" dirty="0" smtClean="0"/>
              <a:t>i </a:t>
            </a:r>
            <a:r>
              <a:rPr lang="sr-Latn-RS" b="1" i="1" dirty="0" smtClean="0"/>
              <a:t>y</a:t>
            </a:r>
            <a:r>
              <a:rPr lang="sr-Latn-RS" b="1" i="1" baseline="-25000" dirty="0" smtClean="0"/>
              <a:t>j</a:t>
            </a:r>
            <a:r>
              <a:rPr lang="sr-Latn-RS" i="1" dirty="0" smtClean="0"/>
              <a:t> </a:t>
            </a:r>
            <a:r>
              <a:rPr lang="sr-Latn-RS" dirty="0" smtClean="0"/>
              <a:t>poslednji reziduum podsekvence </a:t>
            </a:r>
            <a:r>
              <a:rPr lang="sr-Latn-RS" i="1" dirty="0" smtClean="0"/>
              <a:t>Y(j) </a:t>
            </a:r>
            <a:r>
              <a:rPr lang="sr-Latn-RS" dirty="0" smtClean="0"/>
              <a:t>(</a:t>
            </a:r>
            <a:r>
              <a:rPr lang="en-US" i="1" dirty="0" smtClean="0"/>
              <a:t>[ </a:t>
            </a:r>
            <a:r>
              <a:rPr lang="sr-Latn-RS" i="1" dirty="0" smtClean="0"/>
              <a:t>y</a:t>
            </a:r>
            <a:r>
              <a:rPr lang="sr-Latn-RS" i="1" baseline="-25000" dirty="0" smtClean="0"/>
              <a:t>1</a:t>
            </a:r>
            <a:r>
              <a:rPr lang="sr-Latn-RS" i="1" dirty="0" smtClean="0"/>
              <a:t>..y</a:t>
            </a:r>
            <a:r>
              <a:rPr lang="sr-Latn-RS" i="1" baseline="-25000" dirty="0" smtClean="0"/>
              <a:t>j</a:t>
            </a:r>
            <a:r>
              <a:rPr lang="en-US" i="1" baseline="-25000" dirty="0" smtClean="0"/>
              <a:t> </a:t>
            </a:r>
            <a:r>
              <a:rPr lang="en-US" i="1" dirty="0" smtClean="0"/>
              <a:t>]</a:t>
            </a:r>
            <a:r>
              <a:rPr lang="sr-Latn-RS" dirty="0" smtClean="0"/>
              <a:t>) </a:t>
            </a:r>
            <a:br>
              <a:rPr lang="sr-Latn-RS" dirty="0" smtClean="0"/>
            </a:br>
            <a:r>
              <a:rPr lang="sr-Latn-RS" dirty="0" smtClean="0"/>
              <a:t>u poravnanju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Neka je: </a:t>
            </a:r>
          </a:p>
          <a:p>
            <a:pPr lvl="1"/>
            <a:r>
              <a:rPr lang="sr-Latn-RS" i="1" dirty="0" smtClean="0"/>
              <a:t>F(i, j) </a:t>
            </a:r>
            <a:r>
              <a:rPr lang="sr-Latn-RS" dirty="0" smtClean="0"/>
              <a:t>skor opt. poravnanja podsekvenci </a:t>
            </a:r>
            <a:r>
              <a:rPr lang="sr-Latn-RS" i="1" dirty="0" smtClean="0"/>
              <a:t>X(i) </a:t>
            </a:r>
            <a:r>
              <a:rPr lang="sr-Latn-RS" dirty="0" smtClean="0"/>
              <a:t>i </a:t>
            </a:r>
            <a:r>
              <a:rPr lang="sr-Latn-RS" i="1" dirty="0" smtClean="0"/>
              <a:t>Y(j) </a:t>
            </a:r>
          </a:p>
          <a:p>
            <a:pPr lvl="1"/>
            <a:r>
              <a:rPr lang="sr-Latn-RS" i="1" dirty="0" smtClean="0"/>
              <a:t>s(x</a:t>
            </a:r>
            <a:r>
              <a:rPr lang="sr-Latn-RS" i="1" baseline="-25000" dirty="0" smtClean="0"/>
              <a:t>i</a:t>
            </a:r>
            <a:r>
              <a:rPr lang="sr-Latn-RS" i="1" dirty="0" smtClean="0"/>
              <a:t>, y</a:t>
            </a:r>
            <a:r>
              <a:rPr lang="sr-Latn-RS" i="1" baseline="-25000" dirty="0" smtClean="0"/>
              <a:t>j</a:t>
            </a:r>
            <a:r>
              <a:rPr lang="sr-Latn-RS" i="1" dirty="0" smtClean="0"/>
              <a:t>) </a:t>
            </a:r>
            <a:r>
              <a:rPr lang="sr-Latn-RS" dirty="0" smtClean="0"/>
              <a:t>skor poravnanja reziduuma </a:t>
            </a:r>
            <a:r>
              <a:rPr lang="sr-Latn-RS" i="1" dirty="0" smtClean="0"/>
              <a:t>x</a:t>
            </a:r>
            <a:r>
              <a:rPr lang="sr-Latn-RS" i="1" baseline="-25000" dirty="0" smtClean="0"/>
              <a:t>i</a:t>
            </a:r>
            <a:r>
              <a:rPr lang="sr-Latn-RS" dirty="0" smtClean="0"/>
              <a:t>  i </a:t>
            </a:r>
            <a:r>
              <a:rPr lang="sr-Latn-RS" i="1" dirty="0" smtClean="0"/>
              <a:t>y</a:t>
            </a:r>
            <a:r>
              <a:rPr lang="sr-Latn-RS" i="1" baseline="-25000" dirty="0" smtClean="0"/>
              <a:t>j</a:t>
            </a:r>
          </a:p>
          <a:p>
            <a:pPr lvl="1"/>
            <a:r>
              <a:rPr lang="sr-Latn-RS" i="1" dirty="0" smtClean="0"/>
              <a:t>d</a:t>
            </a:r>
            <a:r>
              <a:rPr lang="sr-Latn-RS" dirty="0" smtClean="0"/>
              <a:t> skor poravnanja bilo kog reziduuma sa “_”, </a:t>
            </a:r>
          </a:p>
          <a:p>
            <a:r>
              <a:rPr lang="sr-Latn-RS" dirty="0" smtClean="0"/>
              <a:t>Tada se problem svodi na izračunavanje </a:t>
            </a:r>
            <a:r>
              <a:rPr lang="sr-Latn-RS" i="1" dirty="0" smtClean="0"/>
              <a:t>F(m,n)</a:t>
            </a: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>gde je </a:t>
            </a:r>
            <a:r>
              <a:rPr lang="sr-Latn-RS" i="1" dirty="0" smtClean="0"/>
              <a:t>F(1, 1) =</a:t>
            </a:r>
            <a:r>
              <a:rPr lang="en-US" i="1" dirty="0" smtClean="0"/>
              <a:t> </a:t>
            </a:r>
            <a:r>
              <a:rPr lang="sr-Latn-RS" i="1" dirty="0" smtClean="0"/>
              <a:t>0 </a:t>
            </a:r>
            <a:r>
              <a:rPr lang="sr-Latn-RS" dirty="0" smtClean="0"/>
              <a:t>i  </a:t>
            </a:r>
          </a:p>
          <a:p>
            <a:pPr lvl="1"/>
            <a:endParaRPr lang="en-US" dirty="0"/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2283" y="4876800"/>
            <a:ext cx="504051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Izračunavanje pomoću matrice</a:t>
            </a:r>
            <a:endParaRPr lang="en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819400"/>
            <a:ext cx="328652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Primena </a:t>
            </a:r>
            <a:br>
              <a:rPr lang="sr-Latn-RS" dirty="0" smtClean="0"/>
            </a:br>
            <a:r>
              <a:rPr lang="sr-Latn-RS" dirty="0" smtClean="0"/>
              <a:t>Needleman-Wunsch algoritma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Za poređenje sekvenci sličnih dužina</a:t>
            </a:r>
          </a:p>
          <a:p>
            <a:r>
              <a:rPr lang="sr-Latn-RS" dirty="0" smtClean="0"/>
              <a:t>U genomici:</a:t>
            </a:r>
          </a:p>
          <a:p>
            <a:pPr lvl="1"/>
            <a:r>
              <a:rPr lang="sr-Latn-RS" dirty="0" smtClean="0"/>
              <a:t>filogenija, homologija, ...</a:t>
            </a:r>
          </a:p>
          <a:p>
            <a:r>
              <a:rPr lang="sr-Latn-RS" dirty="0" smtClean="0"/>
              <a:t>Druge primene: </a:t>
            </a:r>
          </a:p>
          <a:p>
            <a:pPr lvl="1"/>
            <a:r>
              <a:rPr lang="sr-Latn-RS" dirty="0" smtClean="0"/>
              <a:t>korekcija pravopisa, otkrivanje plagijata</a:t>
            </a:r>
          </a:p>
          <a:p>
            <a:pPr lvl="1"/>
            <a:r>
              <a:rPr lang="sr-Latn-RS" dirty="0" smtClean="0"/>
              <a:t>utvrđivanje sličnosti sekvenci nukleotida, </a:t>
            </a:r>
            <a:br>
              <a:rPr lang="sr-Latn-RS" dirty="0" smtClean="0"/>
            </a:br>
            <a:r>
              <a:rPr lang="sr-Latn-RS" dirty="0" smtClean="0"/>
              <a:t>karaktera, događaja,  ... bilo čega</a:t>
            </a:r>
          </a:p>
          <a:p>
            <a:pPr>
              <a:buNone/>
            </a:pPr>
            <a:endParaRPr lang="sr-Latn-R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RS" sz="2400" dirty="0"/>
              <a:t>D</a:t>
            </a:r>
            <a:r>
              <a:rPr lang="sr-Latn-RS" sz="2400" dirty="0" smtClean="0"/>
              <a:t>omaći zadatak</a:t>
            </a:r>
            <a:r>
              <a:rPr lang="en-US" sz="2400" dirty="0" smtClean="0"/>
              <a:t>, </a:t>
            </a:r>
            <a:r>
              <a:rPr lang="sr-Latn-RS" sz="2400" dirty="0" smtClean="0"/>
              <a:t>2</a:t>
            </a:r>
            <a:r>
              <a:rPr lang="en-US" sz="2400" dirty="0" smtClean="0"/>
              <a:t>. zahtev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Opis problema (engl.)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PowerPoints with the platform details,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plus flowcharts, execution graphs,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code, and sample runs,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for each one of the four technologies.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This means</a:t>
            </a:r>
            <a:r>
              <a:rPr lang="sr-Latn-RS" i="1" dirty="0" smtClean="0"/>
              <a:t> </a:t>
            </a:r>
            <a:r>
              <a:rPr lang="en-US" i="1" dirty="0" smtClean="0"/>
              <a:t>four different PP</a:t>
            </a:r>
            <a:r>
              <a:rPr lang="sr-Latn-RS" i="1" dirty="0" smtClean="0"/>
              <a:t>T</a:t>
            </a:r>
            <a:r>
              <a:rPr lang="en-US" i="1" dirty="0" smtClean="0"/>
              <a:t> presentations.</a:t>
            </a:r>
            <a:endParaRPr lang="en-US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sr-Latn-RS" dirty="0" smtClean="0"/>
              <a:t>CPU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Od jednoprocesorskog do multiprocesorskog </a:t>
            </a:r>
            <a:r>
              <a:rPr lang="sr-Latn-RS" dirty="0" smtClean="0"/>
              <a:t>čipa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smtClean="0"/>
              <a:t>Sve veća potrošnja i discipacija energije</a:t>
            </a:r>
            <a:br>
              <a:rPr lang="sr-Latn-RS" dirty="0" smtClean="0"/>
            </a:br>
            <a:r>
              <a:rPr lang="sr-Latn-RS" dirty="0" smtClean="0"/>
              <a:t>(engl. </a:t>
            </a:r>
            <a:r>
              <a:rPr lang="sr-Latn-RS" i="1" dirty="0" smtClean="0"/>
              <a:t>Power Wall</a:t>
            </a:r>
            <a:r>
              <a:rPr lang="sr-Latn-RS" dirty="0" smtClean="0"/>
              <a:t>)</a:t>
            </a:r>
          </a:p>
          <a:p>
            <a:r>
              <a:rPr lang="sr-Latn-RS" dirty="0" smtClean="0"/>
              <a:t>Sve veća razlika u brzini procesora i memorije</a:t>
            </a:r>
            <a:br>
              <a:rPr lang="sr-Latn-RS" dirty="0" smtClean="0"/>
            </a:br>
            <a:r>
              <a:rPr lang="sr-Latn-RS" dirty="0" smtClean="0"/>
              <a:t>(engl. </a:t>
            </a:r>
            <a:r>
              <a:rPr lang="sr-Latn-RS" i="1" dirty="0" smtClean="0"/>
              <a:t>Memory Wall</a:t>
            </a:r>
            <a:r>
              <a:rPr lang="sr-Latn-RS" dirty="0" smtClean="0"/>
              <a:t>)</a:t>
            </a:r>
          </a:p>
          <a:p>
            <a:r>
              <a:rPr lang="sr-Latn-RS" dirty="0" smtClean="0"/>
              <a:t>Sve manje potencijala </a:t>
            </a:r>
            <a:br>
              <a:rPr lang="sr-Latn-RS" dirty="0" smtClean="0"/>
            </a:br>
            <a:r>
              <a:rPr lang="sr-Latn-RS" dirty="0" smtClean="0"/>
              <a:t>za instrukcijski nivo paralelizma u aplikacijama</a:t>
            </a:r>
            <a:br>
              <a:rPr lang="sr-Latn-RS" dirty="0" smtClean="0"/>
            </a:br>
            <a:r>
              <a:rPr lang="sr-Latn-RS" dirty="0" smtClean="0"/>
              <a:t>(engl. </a:t>
            </a:r>
            <a:r>
              <a:rPr lang="sr-Latn-RS" i="1" dirty="0" smtClean="0"/>
              <a:t>ILP Wall</a:t>
            </a:r>
            <a:r>
              <a:rPr lang="sr-Latn-RS" dirty="0" smtClean="0"/>
              <a:t>)</a:t>
            </a:r>
          </a:p>
          <a:p>
            <a:r>
              <a:rPr lang="sr-Latn-RS" dirty="0" smtClean="0"/>
              <a:t>Navedena ograničenja</a:t>
            </a:r>
            <a:br>
              <a:rPr lang="sr-Latn-RS" dirty="0" smtClean="0"/>
            </a:br>
            <a:r>
              <a:rPr lang="sr-Latn-RS" dirty="0" smtClean="0"/>
              <a:t>su motivisala pojavu multiproc. sistema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Multiprocesorske arhitekture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990725"/>
            <a:ext cx="36480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4733925"/>
            <a:ext cx="57531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971800" y="1611868"/>
            <a:ext cx="320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Uniform Memory Access - UMA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67000" y="4355068"/>
            <a:ext cx="3797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Non-uniform Memory Access - NUMA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Programski model deljene memorije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Procesi dele isti adresni prostor</a:t>
            </a:r>
          </a:p>
          <a:p>
            <a:r>
              <a:rPr lang="sr-Latn-RS" dirty="0" smtClean="0"/>
              <a:t>Implicitna komunikacija između procesa</a:t>
            </a:r>
            <a:br>
              <a:rPr lang="sr-Latn-RS" dirty="0" smtClean="0"/>
            </a:br>
            <a:r>
              <a:rPr lang="sr-Latn-RS" dirty="0" smtClean="0"/>
              <a:t>(ideja oglasne table)</a:t>
            </a:r>
          </a:p>
          <a:p>
            <a:r>
              <a:rPr lang="sr-Latn-RS" dirty="0" smtClean="0"/>
              <a:t>Olakšana asinhrona komunikacija</a:t>
            </a:r>
            <a:br>
              <a:rPr lang="sr-Latn-RS" dirty="0" smtClean="0"/>
            </a:br>
            <a:r>
              <a:rPr lang="sr-Latn-RS" dirty="0" smtClean="0"/>
              <a:t>(bitno je samo znati “gde?”, ne i “kome?”)</a:t>
            </a:r>
          </a:p>
          <a:p>
            <a:r>
              <a:rPr lang="sr-Latn-RS" dirty="0" smtClean="0"/>
              <a:t>Nizak nivo komunikacionih apstrakcija</a:t>
            </a:r>
            <a:br>
              <a:rPr lang="sr-Latn-RS" dirty="0" smtClean="0"/>
            </a:br>
            <a:r>
              <a:rPr lang="sr-Latn-RS" dirty="0" smtClean="0"/>
              <a:t>(load/store kao komunikacione primitive)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RS" sz="2400" dirty="0"/>
              <a:t>D</a:t>
            </a:r>
            <a:r>
              <a:rPr lang="sr-Latn-RS" sz="2400" dirty="0" smtClean="0"/>
              <a:t>omaći zadatak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OpenMP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Impleme</a:t>
            </a:r>
            <a:r>
              <a:rPr lang="en-US" dirty="0" smtClean="0"/>
              <a:t>n</a:t>
            </a:r>
            <a:r>
              <a:rPr lang="sr-Latn-RS" dirty="0" smtClean="0"/>
              <a:t>tira model deljene memorije</a:t>
            </a:r>
          </a:p>
          <a:p>
            <a:r>
              <a:rPr lang="sr-Latn-RS" dirty="0" smtClean="0"/>
              <a:t>Implicitna, deklarativna paralelizacija</a:t>
            </a:r>
            <a:br>
              <a:rPr lang="sr-Latn-RS" dirty="0" smtClean="0"/>
            </a:br>
            <a:r>
              <a:rPr lang="sr-Latn-RS" dirty="0" smtClean="0"/>
              <a:t>navođenjem direktiva prevodiocu</a:t>
            </a:r>
          </a:p>
          <a:p>
            <a:r>
              <a:rPr lang="sr-Latn-RS" dirty="0" smtClean="0"/>
              <a:t>Ključni koncepti: </a:t>
            </a:r>
          </a:p>
          <a:p>
            <a:pPr lvl="1"/>
            <a:r>
              <a:rPr lang="sr-Latn-RS" dirty="0" smtClean="0"/>
              <a:t>niti, taskovi, paralelni regioni, ...</a:t>
            </a:r>
          </a:p>
          <a:p>
            <a:r>
              <a:rPr lang="sr-Latn-RS" dirty="0" smtClean="0"/>
              <a:t>Kompletna podrška za sinhronizaciju niti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Needleman-Wunsch na OpenMP-u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7800" y="2843857"/>
          <a:ext cx="1828800" cy="1600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</a:tblGrid>
              <a:tr h="400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service-icon-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2615257"/>
            <a:ext cx="585143" cy="585143"/>
          </a:xfrm>
          <a:prstGeom prst="rect">
            <a:avLst/>
          </a:prstGeom>
        </p:spPr>
      </p:pic>
      <p:pic>
        <p:nvPicPr>
          <p:cNvPr id="8" name="Picture 7" descr="cog-306433_6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3301057"/>
            <a:ext cx="508943" cy="5089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52600" y="2667000"/>
            <a:ext cx="2026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 smtClean="0"/>
              <a:t>Multicore CPU</a:t>
            </a:r>
            <a:endParaRPr lang="en-US" sz="2400" b="1" dirty="0"/>
          </a:p>
        </p:txBody>
      </p:sp>
      <p:pic>
        <p:nvPicPr>
          <p:cNvPr id="10" name="Picture 9" descr="cog-306433_6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3301057"/>
            <a:ext cx="508943" cy="508943"/>
          </a:xfrm>
          <a:prstGeom prst="rect">
            <a:avLst/>
          </a:prstGeom>
        </p:spPr>
      </p:pic>
      <p:pic>
        <p:nvPicPr>
          <p:cNvPr id="11" name="Picture 10" descr="cog-306433_6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3986857"/>
            <a:ext cx="508943" cy="508943"/>
          </a:xfrm>
          <a:prstGeom prst="rect">
            <a:avLst/>
          </a:prstGeom>
        </p:spPr>
      </p:pic>
      <p:pic>
        <p:nvPicPr>
          <p:cNvPr id="12" name="Picture 11" descr="cog-306433_6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3986857"/>
            <a:ext cx="508943" cy="50894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32048" y="4888468"/>
            <a:ext cx="395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Generisanje poslova koji se mogu izvršiti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257800" y="2819400"/>
            <a:ext cx="914400" cy="838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24000" y="4876800"/>
            <a:ext cx="3547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Nit(i) izvršava(ju) izgenerisani posao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257800" y="3657600"/>
            <a:ext cx="914400" cy="838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72200" y="2819400"/>
            <a:ext cx="914400" cy="838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172200" y="3657600"/>
            <a:ext cx="914400" cy="838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>
                                        <p:cTn id="1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7" grpId="2"/>
      <p:bldP spid="17" grpId="3"/>
      <p:bldP spid="17" grpId="4"/>
      <p:bldP spid="17" grpId="5"/>
      <p:bldP spid="18" grpId="0" animBg="1"/>
      <p:bldP spid="19" grpId="0"/>
      <p:bldP spid="19" grpId="1"/>
      <p:bldP spid="19" grpId="2"/>
      <p:bldP spid="19" grpId="3"/>
      <p:bldP spid="19" grpId="4"/>
      <p:bldP spid="19" grpId="5"/>
      <p:bldP spid="19" grpId="6"/>
      <p:bldP spid="20" grpId="0" animBg="1"/>
      <p:bldP spid="21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 kod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" y="1905000"/>
            <a:ext cx="884682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Needleman-Wunshch izvršenje</a:t>
            </a:r>
            <a:endParaRPr lang="en-US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133600"/>
            <a:ext cx="4077787" cy="345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sr-Latn-RS" dirty="0" smtClean="0"/>
              <a:t>GPU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Od GPU do GPGPU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GPU (</a:t>
            </a:r>
            <a:r>
              <a:rPr lang="sr-Latn-RS" i="1" dirty="0" smtClean="0"/>
              <a:t>Graphics Processing Unit)</a:t>
            </a:r>
            <a:r>
              <a:rPr lang="sr-Latn-R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je prvobitno isključivo bio namenjen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za obradu grafike</a:t>
            </a:r>
          </a:p>
          <a:p>
            <a:r>
              <a:rPr lang="sr-Latn-RS" dirty="0" smtClean="0"/>
              <a:t>Ogromne potrebe </a:t>
            </a:r>
            <a:br>
              <a:rPr lang="sr-Latn-RS" dirty="0" smtClean="0"/>
            </a:br>
            <a:r>
              <a:rPr lang="sr-Latn-RS" dirty="0" smtClean="0"/>
              <a:t>komercijalnih</a:t>
            </a:r>
            <a:r>
              <a:rPr lang="en-US" dirty="0" smtClean="0"/>
              <a:t> </a:t>
            </a:r>
            <a:r>
              <a:rPr lang="sr-Latn-RS" dirty="0" smtClean="0"/>
              <a:t>i naučnih aplikacija </a:t>
            </a:r>
            <a:br>
              <a:rPr lang="sr-Latn-RS" dirty="0" smtClean="0"/>
            </a:br>
            <a:r>
              <a:rPr lang="sr-Latn-RS" dirty="0" smtClean="0"/>
              <a:t>vršile su pritisak na industriju</a:t>
            </a:r>
          </a:p>
          <a:p>
            <a:r>
              <a:rPr lang="sr-Latn-RS" dirty="0" smtClean="0"/>
              <a:t>Rezultat</a:t>
            </a:r>
            <a:r>
              <a:rPr lang="en-US" dirty="0" smtClean="0"/>
              <a:t>:</a:t>
            </a:r>
            <a:r>
              <a:rPr lang="sr-Latn-RS" dirty="0" smtClean="0"/>
              <a:t> GPGPU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(</a:t>
            </a:r>
            <a:r>
              <a:rPr lang="sr-Latn-RS" i="1" dirty="0" smtClean="0"/>
              <a:t>General Purpose Graphics Processing Unit</a:t>
            </a:r>
            <a:r>
              <a:rPr lang="sr-Latn-RS" dirty="0" smtClean="0"/>
              <a:t>)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NVDIA GPU arhitektura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366" y="2357438"/>
            <a:ext cx="7544434" cy="25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NVIDIA CUDA programski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Postoje dva procesna elementa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koji funkcionišu u koprocesorskom režimu</a:t>
            </a:r>
          </a:p>
          <a:p>
            <a:r>
              <a:rPr lang="sr-Latn-RS" dirty="0" smtClean="0"/>
              <a:t>Prvi procesni element je konvencionalni CPU koji se programira u (CUDA) C jeziku</a:t>
            </a:r>
          </a:p>
          <a:p>
            <a:r>
              <a:rPr lang="sr-Latn-RS" dirty="0" smtClean="0"/>
              <a:t>Drugi procesni element je GPU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koji se programira u CUDA C jeziku</a:t>
            </a:r>
          </a:p>
          <a:p>
            <a:r>
              <a:rPr lang="sr-Latn-RS" dirty="0" smtClean="0"/>
              <a:t>Kernel - specijalna CUDA funkcija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koju izvršava svako jezgro GPUa.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 na CUDA-i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698331" y="2438400"/>
          <a:ext cx="1508760" cy="110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2920"/>
                <a:gridCol w="502920"/>
                <a:gridCol w="50292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698331" y="1981200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 _       A        C        </a:t>
            </a:r>
            <a:endParaRPr lang="en-US" b="1" dirty="0"/>
          </a:p>
        </p:txBody>
      </p:sp>
      <p:pic>
        <p:nvPicPr>
          <p:cNvPr id="16" name="Picture 15" descr="34-5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9086" y="3886200"/>
            <a:ext cx="585143" cy="585143"/>
          </a:xfrm>
          <a:prstGeom prst="rect">
            <a:avLst/>
          </a:prstGeom>
        </p:spPr>
      </p:pic>
      <p:pic>
        <p:nvPicPr>
          <p:cNvPr id="18" name="Picture 17" descr="service-icon-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3910657"/>
            <a:ext cx="585143" cy="585143"/>
          </a:xfrm>
          <a:prstGeom prst="rect">
            <a:avLst/>
          </a:prstGeom>
        </p:spPr>
      </p:pic>
      <p:pic>
        <p:nvPicPr>
          <p:cNvPr id="19" name="Picture 18" descr="cog-306433_6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4572000"/>
            <a:ext cx="762000" cy="762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317331" y="2483584"/>
            <a:ext cx="324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sr-Latn-RS" b="1" dirty="0" smtClean="0"/>
              <a:t>_</a:t>
            </a:r>
          </a:p>
          <a:p>
            <a:pPr>
              <a:spcAft>
                <a:spcPts val="600"/>
              </a:spcAft>
            </a:pPr>
            <a:r>
              <a:rPr lang="sr-Latn-RS" b="1" dirty="0" smtClean="0"/>
              <a:t>A</a:t>
            </a:r>
          </a:p>
          <a:p>
            <a:pPr>
              <a:spcAft>
                <a:spcPts val="600"/>
              </a:spcAft>
            </a:pPr>
            <a:r>
              <a:rPr lang="sr-Latn-RS" b="1" dirty="0" smtClean="0"/>
              <a:t>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14600" y="3962400"/>
            <a:ext cx="712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 smtClean="0"/>
              <a:t>CPU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342486" y="3962400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 smtClean="0"/>
              <a:t>GPU</a:t>
            </a:r>
            <a:endParaRPr lang="en-US" sz="2400" b="1" dirty="0"/>
          </a:p>
        </p:txBody>
      </p:sp>
      <p:pic>
        <p:nvPicPr>
          <p:cNvPr id="23" name="Picture 22" descr="cog-306433_6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7230" y="4572000"/>
            <a:ext cx="762000" cy="762000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>
            <a:off x="3429000" y="4648200"/>
            <a:ext cx="2286000" cy="1588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429000" y="5332412"/>
            <a:ext cx="2286000" cy="1588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prstDash val="sysDot"/>
            <a:headEnd type="triangle" w="lg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698331" y="2438400"/>
            <a:ext cx="2473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  0      -1      -2        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774531" y="2819400"/>
            <a:ext cx="37221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sr-Latn-RS" dirty="0" smtClean="0"/>
              <a:t>-1</a:t>
            </a:r>
          </a:p>
          <a:p>
            <a:pPr>
              <a:spcAft>
                <a:spcPts val="600"/>
              </a:spcAft>
            </a:pPr>
            <a:r>
              <a:rPr lang="sr-Latn-RS" dirty="0" smtClean="0"/>
              <a:t>-2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352800" y="4278868"/>
            <a:ext cx="193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minor_diagonal   =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184714" y="4267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1</a:t>
            </a:r>
            <a:endParaRPr lang="en-US" b="1" dirty="0"/>
          </a:p>
        </p:txBody>
      </p:sp>
      <p:sp>
        <p:nvSpPr>
          <p:cNvPr id="38" name="Rectangle 37"/>
          <p:cNvSpPr/>
          <p:nvPr/>
        </p:nvSpPr>
        <p:spPr>
          <a:xfrm>
            <a:off x="4201251" y="2810256"/>
            <a:ext cx="502920" cy="3657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114800" y="4953000"/>
            <a:ext cx="776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return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311045" y="28310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81600" y="4278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2</a:t>
            </a:r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4201251" y="3176016"/>
            <a:ext cx="502920" cy="3657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4704171" y="2810256"/>
            <a:ext cx="502920" cy="3657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800600" y="28310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0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267200" y="3200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dirty="0" smtClean="0"/>
              <a:t>0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181600" y="4278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3</a:t>
            </a:r>
            <a:endParaRPr lang="en-US" b="1" dirty="0"/>
          </a:p>
        </p:txBody>
      </p:sp>
      <p:sp>
        <p:nvSpPr>
          <p:cNvPr id="47" name="Rectangle 46"/>
          <p:cNvSpPr/>
          <p:nvPr/>
        </p:nvSpPr>
        <p:spPr>
          <a:xfrm>
            <a:off x="4709160" y="3179064"/>
            <a:ext cx="502920" cy="3657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800600" y="3200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49" dur="250" autoRev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0" dur="250" autoRev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1" dur="250" autoRev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50" autoRev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5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96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7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01" dur="25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2" dur="25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25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2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4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51" dur="2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52" dur="2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3" dur="2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2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6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6" grpId="1"/>
      <p:bldP spid="36" grpId="2"/>
      <p:bldP spid="36" grpId="3"/>
      <p:bldP spid="36" grpId="4"/>
      <p:bldP spid="36" grpId="5"/>
      <p:bldP spid="37" grpId="0"/>
      <p:bldP spid="37" grpId="1"/>
      <p:bldP spid="38" grpId="0" animBg="1"/>
      <p:bldP spid="38" grpId="1" animBg="1"/>
      <p:bldP spid="38" grpId="2" animBg="1"/>
      <p:bldP spid="39" grpId="0"/>
      <p:bldP spid="39" grpId="1"/>
      <p:bldP spid="39" grpId="2"/>
      <p:bldP spid="39" grpId="3"/>
      <p:bldP spid="39" grpId="4"/>
      <p:bldP spid="39" grpId="5"/>
      <p:bldP spid="40" grpId="0"/>
      <p:bldP spid="41" grpId="0"/>
      <p:bldP spid="41" grpId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4" grpId="0"/>
      <p:bldP spid="45" grpId="0"/>
      <p:bldP spid="46" grpId="0"/>
      <p:bldP spid="46" grpId="1"/>
      <p:bldP spid="47" grpId="0" animBg="1"/>
      <p:bldP spid="47" grpId="1" animBg="1"/>
      <p:bldP spid="47" grpId="2" animBg="1"/>
      <p:bldP spid="4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 Host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514" y="1947863"/>
            <a:ext cx="8711086" cy="369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Opis problema (engl.)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Each student selects a different GI algorithm, and, using the AWS (Amazon Web Services), implements it in four different technologies (full freedom on algorithm selection,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zero on technology selection): </a:t>
            </a:r>
            <a:endParaRPr lang="sr-Latn-RS" i="1" dirty="0" smtClean="0"/>
          </a:p>
          <a:p>
            <a:pPr lvl="1"/>
            <a:r>
              <a:rPr lang="en-US" i="1" dirty="0" smtClean="0"/>
              <a:t>CPU </a:t>
            </a:r>
            <a:endParaRPr lang="sr-Latn-RS" i="1" dirty="0" smtClean="0"/>
          </a:p>
          <a:p>
            <a:pPr lvl="1"/>
            <a:r>
              <a:rPr lang="en-US" i="1" dirty="0" smtClean="0"/>
              <a:t>GPU </a:t>
            </a:r>
            <a:endParaRPr lang="sr-Latn-RS" i="1" dirty="0" smtClean="0"/>
          </a:p>
          <a:p>
            <a:pPr lvl="1"/>
            <a:r>
              <a:rPr lang="en-US" i="1" dirty="0" smtClean="0"/>
              <a:t>DFE </a:t>
            </a:r>
            <a:endParaRPr lang="sr-Latn-RS" i="1" dirty="0" smtClean="0"/>
          </a:p>
          <a:p>
            <a:pPr lvl="1"/>
            <a:r>
              <a:rPr lang="en-US" i="1" dirty="0" smtClean="0"/>
              <a:t>WSN</a:t>
            </a:r>
            <a:endParaRPr lang="en-US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 Kernel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76400"/>
            <a:ext cx="8847002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 izvršavanje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043" y="2061429"/>
            <a:ext cx="4862757" cy="3424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sr-Latn-RS" dirty="0" smtClean="0"/>
              <a:t>DFE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Maxeler (vs Von Neumann)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smtClean="0"/>
              <a:t>Koristi </a:t>
            </a:r>
            <a:r>
              <a:rPr lang="sr-Latn-RS" i="1" dirty="0" smtClean="0"/>
              <a:t>data flow</a:t>
            </a:r>
            <a:r>
              <a:rPr lang="sr-Latn-RS" dirty="0" smtClean="0"/>
              <a:t> model izračunavanja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(umesto </a:t>
            </a:r>
            <a:r>
              <a:rPr lang="sr-Latn-RS" i="1" dirty="0" smtClean="0"/>
              <a:t>control flow </a:t>
            </a:r>
            <a:r>
              <a:rPr lang="sr-Latn-RS" dirty="0" smtClean="0"/>
              <a:t>model)</a:t>
            </a:r>
          </a:p>
          <a:p>
            <a:r>
              <a:rPr lang="sr-Latn-RS" dirty="0" smtClean="0"/>
              <a:t>Kompleksnost izračunavanja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se amortizuje fizičkim prostorom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(umesto vremenom)</a:t>
            </a:r>
          </a:p>
          <a:p>
            <a:r>
              <a:rPr lang="sr-Latn-RS" dirty="0" smtClean="0"/>
              <a:t>Izračunavanje izražavamo grafom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(umesto sekvencom)</a:t>
            </a:r>
          </a:p>
          <a:p>
            <a:r>
              <a:rPr lang="sr-Latn-RS" dirty="0" smtClean="0"/>
              <a:t>Izračunavanje inherentno paralelno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(umesto sekvencijalno)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Maxeler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Performanse reda petaFLOPS-a </a:t>
            </a:r>
          </a:p>
          <a:p>
            <a:r>
              <a:rPr lang="sr-Latn-RS" dirty="0" smtClean="0"/>
              <a:t>Za najmanje jedan red veličine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veći “</a:t>
            </a:r>
            <a:r>
              <a:rPr lang="en-US" i="1" dirty="0" smtClean="0"/>
              <a:t>unit of rack space</a:t>
            </a:r>
            <a:r>
              <a:rPr lang="sr-Latn-RS" dirty="0" smtClean="0"/>
              <a:t>” od konkurencije</a:t>
            </a:r>
          </a:p>
          <a:p>
            <a:r>
              <a:rPr lang="sr-Latn-RS" dirty="0" smtClean="0"/>
              <a:t>Za najmanje jedan red veličine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veći “</a:t>
            </a:r>
            <a:r>
              <a:rPr lang="en-US" i="1" dirty="0" smtClean="0"/>
              <a:t>computations per Watt</a:t>
            </a:r>
            <a:r>
              <a:rPr lang="sr-Latn-RS" dirty="0" smtClean="0"/>
              <a:t>” od konkurencije</a:t>
            </a:r>
          </a:p>
          <a:p>
            <a:r>
              <a:rPr lang="sr-Latn-RS" dirty="0" smtClean="0"/>
              <a:t>Posledice: bolji odnos cene i performansi,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veći doprinos ekološkom računarstvu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Maxeler arhitekura</a:t>
            </a:r>
            <a:endParaRPr lang="en-US" dirty="0"/>
          </a:p>
        </p:txBody>
      </p:sp>
      <p:sp>
        <p:nvSpPr>
          <p:cNvPr id="4" name="AutoShape 1"/>
          <p:cNvSpPr>
            <a:spLocks noChangeArrowheads="1"/>
          </p:cNvSpPr>
          <p:nvPr/>
        </p:nvSpPr>
        <p:spPr bwMode="auto">
          <a:xfrm>
            <a:off x="1608932" y="1795463"/>
            <a:ext cx="1800225" cy="1619250"/>
          </a:xfrm>
          <a:prstGeom prst="roundRect">
            <a:avLst>
              <a:gd name="adj" fmla="val 97"/>
            </a:avLst>
          </a:prstGeom>
          <a:solidFill>
            <a:srgbClr val="9EB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1608932" y="2695575"/>
            <a:ext cx="1800225" cy="720725"/>
          </a:xfrm>
          <a:prstGeom prst="roundRect">
            <a:avLst>
              <a:gd name="adj" fmla="val 218"/>
            </a:avLst>
          </a:prstGeom>
          <a:solidFill>
            <a:srgbClr val="FFD3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000" tIns="-61200" rIns="18000" bIns="45000" anchor="ctr" anchorCtr="1"/>
          <a:lstStyle/>
          <a:p>
            <a:pPr algn="ctr">
              <a:lnSpc>
                <a:spcPts val="2813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SLiC</a:t>
            </a:r>
            <a:endParaRPr lang="en-US" dirty="0">
              <a:solidFill>
                <a:srgbClr val="000000"/>
              </a:solidFill>
              <a:ea typeface="DejaVu LGC Sans" charset="0"/>
              <a:cs typeface="DejaVu LGC Sans" charset="0"/>
            </a:endParaRPr>
          </a:p>
          <a:p>
            <a:pPr algn="ctr">
              <a:lnSpc>
                <a:spcPts val="2813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>
                <a:solidFill>
                  <a:srgbClr val="000000"/>
                </a:solidFill>
                <a:ea typeface="DejaVu LGC Sans" charset="0"/>
                <a:cs typeface="DejaVu LGC Sans" charset="0"/>
              </a:rPr>
              <a:t>MaxelerOS</a:t>
            </a:r>
            <a:endParaRPr lang="en-US" dirty="0">
              <a:solidFill>
                <a:srgbClr val="000000"/>
              </a:solidFill>
              <a:ea typeface="DejaVu LGC Sans" charset="0"/>
              <a:cs typeface="DejaVu LGC Sans" charset="0"/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754982" y="5411788"/>
            <a:ext cx="1598612" cy="836612"/>
            <a:chOff x="137" y="2369"/>
            <a:chExt cx="1007" cy="527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7" y="2369"/>
              <a:ext cx="1008" cy="528"/>
              <a:chOff x="137" y="2369"/>
              <a:chExt cx="1008" cy="528"/>
            </a:xfrm>
          </p:grpSpPr>
          <p:sp>
            <p:nvSpPr>
              <p:cNvPr id="9" name="Rectangle 5"/>
              <p:cNvSpPr>
                <a:spLocks noChangeArrowheads="1"/>
              </p:cNvSpPr>
              <p:nvPr/>
            </p:nvSpPr>
            <p:spPr bwMode="auto">
              <a:xfrm>
                <a:off x="281" y="2513"/>
                <a:ext cx="864" cy="384"/>
              </a:xfrm>
              <a:prstGeom prst="rect">
                <a:avLst/>
              </a:prstGeom>
              <a:solidFill>
                <a:srgbClr val="9EB3D7"/>
              </a:solidFill>
              <a:ln w="19080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6"/>
              <p:cNvSpPr>
                <a:spLocks noChangeArrowheads="1"/>
              </p:cNvSpPr>
              <p:nvPr/>
            </p:nvSpPr>
            <p:spPr bwMode="auto">
              <a:xfrm>
                <a:off x="232" y="2465"/>
                <a:ext cx="864" cy="384"/>
              </a:xfrm>
              <a:prstGeom prst="rect">
                <a:avLst/>
              </a:prstGeom>
              <a:solidFill>
                <a:srgbClr val="9EB3D7"/>
              </a:solidFill>
              <a:ln w="19080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7"/>
              <p:cNvSpPr>
                <a:spLocks noChangeArrowheads="1"/>
              </p:cNvSpPr>
              <p:nvPr/>
            </p:nvSpPr>
            <p:spPr bwMode="auto">
              <a:xfrm>
                <a:off x="184" y="2416"/>
                <a:ext cx="864" cy="384"/>
              </a:xfrm>
              <a:prstGeom prst="rect">
                <a:avLst/>
              </a:prstGeom>
              <a:solidFill>
                <a:srgbClr val="9EB3D7"/>
              </a:solidFill>
              <a:ln w="19080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137" y="2369"/>
                <a:ext cx="864" cy="384"/>
              </a:xfrm>
              <a:prstGeom prst="rect">
                <a:avLst/>
              </a:prstGeom>
              <a:solidFill>
                <a:srgbClr val="9EB3D7"/>
              </a:solidFill>
              <a:ln w="19080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269" y="2426"/>
              <a:ext cx="633" cy="232"/>
            </a:xfrm>
            <a:prstGeom prst="rect">
              <a:avLst/>
            </a:prstGeom>
            <a:solidFill>
              <a:srgbClr val="9EB3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en-US">
                  <a:solidFill>
                    <a:srgbClr val="FFFFFF"/>
                  </a:solidFill>
                </a:rPr>
                <a:t>Memory</a:t>
              </a:r>
            </a:p>
          </p:txBody>
        </p:sp>
      </p:grp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588294" y="1774825"/>
            <a:ext cx="6619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>
                <a:solidFill>
                  <a:srgbClr val="FFFFFF"/>
                </a:solidFill>
              </a:rPr>
              <a:t>CPU</a:t>
            </a:r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2362994" y="3451225"/>
            <a:ext cx="266700" cy="1933575"/>
          </a:xfrm>
          <a:prstGeom prst="upDownArrow">
            <a:avLst>
              <a:gd name="adj1" fmla="val 50000"/>
              <a:gd name="adj2" fmla="val 144329"/>
            </a:avLst>
          </a:prstGeom>
          <a:solidFill>
            <a:srgbClr val="9EB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3940969" y="3640138"/>
            <a:ext cx="2105025" cy="1400175"/>
          </a:xfrm>
          <a:prstGeom prst="rect">
            <a:avLst/>
          </a:prstGeom>
          <a:solidFill>
            <a:srgbClr val="FFD3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909219" y="3587750"/>
            <a:ext cx="1156384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dirty="0" err="1" smtClean="0"/>
              <a:t>DataFlow</a:t>
            </a:r>
            <a:endParaRPr lang="en-US" dirty="0"/>
          </a:p>
        </p:txBody>
      </p:sp>
      <p:sp>
        <p:nvSpPr>
          <p:cNvPr id="17" name="AutoShape 14"/>
          <p:cNvSpPr>
            <a:spLocks noChangeArrowheads="1"/>
          </p:cNvSpPr>
          <p:nvPr/>
        </p:nvSpPr>
        <p:spPr bwMode="auto">
          <a:xfrm rot="16200000">
            <a:off x="3107532" y="3668713"/>
            <a:ext cx="266700" cy="1371600"/>
          </a:xfrm>
          <a:prstGeom prst="upDownArrow">
            <a:avLst>
              <a:gd name="adj1" fmla="val 50000"/>
              <a:gd name="adj2" fmla="val 102381"/>
            </a:avLst>
          </a:prstGeom>
          <a:solidFill>
            <a:srgbClr val="9EB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Rectangle 31"/>
          <p:cNvSpPr>
            <a:spLocks noChangeArrowheads="1"/>
          </p:cNvSpPr>
          <p:nvPr/>
        </p:nvSpPr>
        <p:spPr bwMode="auto">
          <a:xfrm rot="16200000">
            <a:off x="6266657" y="4240213"/>
            <a:ext cx="1371600" cy="609600"/>
          </a:xfrm>
          <a:prstGeom prst="rect">
            <a:avLst/>
          </a:prstGeom>
          <a:solidFill>
            <a:srgbClr val="9EB3D7"/>
          </a:solidFill>
          <a:ln w="1908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32"/>
          <p:cNvSpPr>
            <a:spLocks noChangeArrowheads="1"/>
          </p:cNvSpPr>
          <p:nvPr/>
        </p:nvSpPr>
        <p:spPr bwMode="auto">
          <a:xfrm rot="16200000">
            <a:off x="6188869" y="4162425"/>
            <a:ext cx="1371600" cy="609600"/>
          </a:xfrm>
          <a:prstGeom prst="rect">
            <a:avLst/>
          </a:prstGeom>
          <a:solidFill>
            <a:srgbClr val="9EB3D7"/>
          </a:solidFill>
          <a:ln w="1908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Rectangle 33"/>
          <p:cNvSpPr>
            <a:spLocks noChangeArrowheads="1"/>
          </p:cNvSpPr>
          <p:nvPr/>
        </p:nvSpPr>
        <p:spPr bwMode="auto">
          <a:xfrm rot="16200000">
            <a:off x="6112669" y="4086225"/>
            <a:ext cx="1371600" cy="609600"/>
          </a:xfrm>
          <a:prstGeom prst="rect">
            <a:avLst/>
          </a:prstGeom>
          <a:solidFill>
            <a:srgbClr val="9EB3D7"/>
          </a:solidFill>
          <a:ln w="1908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 rot="16200000">
            <a:off x="6038057" y="4010025"/>
            <a:ext cx="1371600" cy="609600"/>
          </a:xfrm>
          <a:prstGeom prst="rect">
            <a:avLst/>
          </a:prstGeom>
          <a:solidFill>
            <a:srgbClr val="9EB3D7"/>
          </a:solidFill>
          <a:ln w="1908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Text Box 35"/>
          <p:cNvSpPr txBox="1">
            <a:spLocks noChangeArrowheads="1"/>
          </p:cNvSpPr>
          <p:nvPr/>
        </p:nvSpPr>
        <p:spPr bwMode="auto">
          <a:xfrm>
            <a:off x="6515894" y="4008438"/>
            <a:ext cx="454025" cy="91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9pPr>
          </a:lstStyle>
          <a:p>
            <a:pPr algn="ctr" rtl="1">
              <a:buClrTx/>
              <a:buFontTx/>
              <a:buNone/>
            </a:pPr>
            <a:r>
              <a:rPr lang="en-US">
                <a:solidFill>
                  <a:srgbClr val="FFFFFF"/>
                </a:solidFill>
              </a:rPr>
              <a:t>Memory</a:t>
            </a:r>
          </a:p>
        </p:txBody>
      </p:sp>
      <p:sp>
        <p:nvSpPr>
          <p:cNvPr id="23" name="AutoShape 36"/>
          <p:cNvSpPr>
            <a:spLocks noChangeArrowheads="1"/>
          </p:cNvSpPr>
          <p:nvPr/>
        </p:nvSpPr>
        <p:spPr bwMode="auto">
          <a:xfrm rot="5400000">
            <a:off x="6109494" y="4164013"/>
            <a:ext cx="266700" cy="381000"/>
          </a:xfrm>
          <a:prstGeom prst="upDownArrow">
            <a:avLst>
              <a:gd name="adj1" fmla="val 50000"/>
              <a:gd name="adj2" fmla="val 28439"/>
            </a:avLst>
          </a:prstGeom>
          <a:solidFill>
            <a:srgbClr val="9EB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Text Box 37"/>
          <p:cNvSpPr txBox="1">
            <a:spLocks noChangeArrowheads="1"/>
          </p:cNvSpPr>
          <p:nvPr/>
        </p:nvSpPr>
        <p:spPr bwMode="auto">
          <a:xfrm>
            <a:off x="2723357" y="3916363"/>
            <a:ext cx="1176337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1400"/>
              <a:t>PCI Express</a:t>
            </a:r>
          </a:p>
        </p:txBody>
      </p:sp>
      <p:sp>
        <p:nvSpPr>
          <p:cNvPr id="25" name="Oval 38"/>
          <p:cNvSpPr>
            <a:spLocks noChangeArrowheads="1"/>
          </p:cNvSpPr>
          <p:nvPr/>
        </p:nvSpPr>
        <p:spPr bwMode="auto">
          <a:xfrm>
            <a:off x="2029619" y="2084388"/>
            <a:ext cx="914400" cy="523875"/>
          </a:xfrm>
          <a:prstGeom prst="ellipse">
            <a:avLst/>
          </a:prstGeom>
          <a:solidFill>
            <a:srgbClr val="FFFFFF"/>
          </a:solidFill>
          <a:ln w="28440">
            <a:solidFill>
              <a:srgbClr val="FFFF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Text Box 39"/>
          <p:cNvSpPr txBox="1">
            <a:spLocks noChangeArrowheads="1"/>
          </p:cNvSpPr>
          <p:nvPr/>
        </p:nvSpPr>
        <p:spPr bwMode="auto">
          <a:xfrm>
            <a:off x="6349207" y="2808288"/>
            <a:ext cx="9525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/>
              <a:t>Kernels</a:t>
            </a:r>
          </a:p>
        </p:txBody>
      </p:sp>
      <p:sp>
        <p:nvSpPr>
          <p:cNvPr id="27" name="Rectangle 42"/>
          <p:cNvSpPr>
            <a:spLocks noChangeArrowheads="1"/>
          </p:cNvSpPr>
          <p:nvPr/>
        </p:nvSpPr>
        <p:spPr bwMode="auto">
          <a:xfrm rot="5400000">
            <a:off x="3763170" y="4283075"/>
            <a:ext cx="590550" cy="200025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Rectangle 43"/>
          <p:cNvSpPr>
            <a:spLocks noChangeArrowheads="1"/>
          </p:cNvSpPr>
          <p:nvPr/>
        </p:nvSpPr>
        <p:spPr bwMode="auto">
          <a:xfrm rot="5400000">
            <a:off x="5661820" y="4278312"/>
            <a:ext cx="590550" cy="200025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Oval 44"/>
          <p:cNvSpPr>
            <a:spLocks noChangeArrowheads="1"/>
          </p:cNvSpPr>
          <p:nvPr/>
        </p:nvSpPr>
        <p:spPr bwMode="auto">
          <a:xfrm>
            <a:off x="4850607" y="4292600"/>
            <a:ext cx="882650" cy="479425"/>
          </a:xfrm>
          <a:prstGeom prst="ellipse">
            <a:avLst/>
          </a:prstGeom>
          <a:solidFill>
            <a:srgbClr val="FFFFFF"/>
          </a:solidFill>
          <a:ln w="19080">
            <a:solidFill>
              <a:srgbClr val="FFFF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5417344" y="4462463"/>
            <a:ext cx="227013" cy="309562"/>
            <a:chOff x="2444" y="1771"/>
            <a:chExt cx="143" cy="195"/>
          </a:xfrm>
        </p:grpSpPr>
        <p:sp>
          <p:nvSpPr>
            <p:cNvPr id="31" name="Oval 46"/>
            <p:cNvSpPr>
              <a:spLocks noChangeArrowheads="1"/>
            </p:cNvSpPr>
            <p:nvPr/>
          </p:nvSpPr>
          <p:spPr bwMode="auto">
            <a:xfrm>
              <a:off x="2460" y="1771"/>
              <a:ext cx="128" cy="138"/>
            </a:xfrm>
            <a:prstGeom prst="ellipse">
              <a:avLst/>
            </a:prstGeom>
            <a:solidFill>
              <a:srgbClr val="FFFFFF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Text Box 47"/>
            <p:cNvSpPr txBox="1">
              <a:spLocks noChangeArrowheads="1"/>
            </p:cNvSpPr>
            <p:nvPr/>
          </p:nvSpPr>
          <p:spPr bwMode="auto">
            <a:xfrm>
              <a:off x="2444" y="1774"/>
              <a:ext cx="126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en-US" sz="1400" b="1"/>
                <a:t>*</a:t>
              </a:r>
            </a:p>
          </p:txBody>
        </p:sp>
      </p:grpSp>
      <p:sp>
        <p:nvSpPr>
          <p:cNvPr id="33" name="Line 48"/>
          <p:cNvSpPr>
            <a:spLocks noChangeShapeType="1"/>
          </p:cNvSpPr>
          <p:nvPr/>
        </p:nvSpPr>
        <p:spPr bwMode="auto">
          <a:xfrm flipV="1">
            <a:off x="5261769" y="4557713"/>
            <a:ext cx="184150" cy="428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30" name="Group 49"/>
          <p:cNvGrpSpPr>
            <a:grpSpLocks/>
          </p:cNvGrpSpPr>
          <p:nvPr/>
        </p:nvGrpSpPr>
        <p:grpSpPr bwMode="auto">
          <a:xfrm>
            <a:off x="5020469" y="4454525"/>
            <a:ext cx="268288" cy="274638"/>
            <a:chOff x="2194" y="1766"/>
            <a:chExt cx="169" cy="173"/>
          </a:xfrm>
        </p:grpSpPr>
        <p:sp>
          <p:nvSpPr>
            <p:cNvPr id="35" name="Oval 50"/>
            <p:cNvSpPr>
              <a:spLocks noChangeArrowheads="1"/>
            </p:cNvSpPr>
            <p:nvPr/>
          </p:nvSpPr>
          <p:spPr bwMode="auto">
            <a:xfrm>
              <a:off x="2217" y="1784"/>
              <a:ext cx="128" cy="138"/>
            </a:xfrm>
            <a:prstGeom prst="ellipse">
              <a:avLst/>
            </a:prstGeom>
            <a:solidFill>
              <a:srgbClr val="FFFFFF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Text Box 51"/>
            <p:cNvSpPr txBox="1">
              <a:spLocks noChangeArrowheads="1"/>
            </p:cNvSpPr>
            <p:nvPr/>
          </p:nvSpPr>
          <p:spPr bwMode="auto">
            <a:xfrm>
              <a:off x="2194" y="1766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en-US" sz="1200" b="1"/>
                <a:t>+</a:t>
              </a:r>
            </a:p>
          </p:txBody>
        </p:sp>
      </p:grpSp>
      <p:sp>
        <p:nvSpPr>
          <p:cNvPr id="37" name="Oval 52"/>
          <p:cNvSpPr>
            <a:spLocks noChangeArrowheads="1"/>
          </p:cNvSpPr>
          <p:nvPr/>
        </p:nvSpPr>
        <p:spPr bwMode="auto">
          <a:xfrm>
            <a:off x="4199732" y="3886200"/>
            <a:ext cx="904875" cy="512763"/>
          </a:xfrm>
          <a:prstGeom prst="ellipse">
            <a:avLst/>
          </a:prstGeom>
          <a:solidFill>
            <a:srgbClr val="FFFFFF"/>
          </a:solidFill>
          <a:ln w="19080">
            <a:solidFill>
              <a:srgbClr val="FFFF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4" name="Group 53"/>
          <p:cNvGrpSpPr>
            <a:grpSpLocks/>
          </p:cNvGrpSpPr>
          <p:nvPr/>
        </p:nvGrpSpPr>
        <p:grpSpPr bwMode="auto">
          <a:xfrm>
            <a:off x="4702969" y="4017963"/>
            <a:ext cx="268288" cy="274637"/>
            <a:chOff x="1994" y="1491"/>
            <a:chExt cx="169" cy="173"/>
          </a:xfrm>
        </p:grpSpPr>
        <p:sp>
          <p:nvSpPr>
            <p:cNvPr id="39" name="Oval 54"/>
            <p:cNvSpPr>
              <a:spLocks noChangeArrowheads="1"/>
            </p:cNvSpPr>
            <p:nvPr/>
          </p:nvSpPr>
          <p:spPr bwMode="auto">
            <a:xfrm>
              <a:off x="2017" y="1510"/>
              <a:ext cx="128" cy="138"/>
            </a:xfrm>
            <a:prstGeom prst="ellipse">
              <a:avLst/>
            </a:prstGeom>
            <a:solidFill>
              <a:srgbClr val="FFFFFF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Text Box 55"/>
            <p:cNvSpPr txBox="1">
              <a:spLocks noChangeArrowheads="1"/>
            </p:cNvSpPr>
            <p:nvPr/>
          </p:nvSpPr>
          <p:spPr bwMode="auto">
            <a:xfrm>
              <a:off x="1994" y="1491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DejaVu LGC Sans" charset="0"/>
                  <a:cs typeface="DejaVu LGC Sans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en-US" sz="1200" b="1"/>
                <a:t>+</a:t>
              </a:r>
            </a:p>
          </p:txBody>
        </p:sp>
      </p:grpSp>
      <p:grpSp>
        <p:nvGrpSpPr>
          <p:cNvPr id="38" name="Group 56"/>
          <p:cNvGrpSpPr>
            <a:grpSpLocks/>
          </p:cNvGrpSpPr>
          <p:nvPr/>
        </p:nvGrpSpPr>
        <p:grpSpPr bwMode="auto">
          <a:xfrm>
            <a:off x="4334669" y="3997325"/>
            <a:ext cx="338138" cy="146050"/>
            <a:chOff x="1762" y="1478"/>
            <a:chExt cx="213" cy="92"/>
          </a:xfrm>
        </p:grpSpPr>
        <p:sp>
          <p:nvSpPr>
            <p:cNvPr id="42" name="Rectangle 57"/>
            <p:cNvSpPr>
              <a:spLocks noChangeArrowheads="1"/>
            </p:cNvSpPr>
            <p:nvPr/>
          </p:nvSpPr>
          <p:spPr bwMode="auto">
            <a:xfrm>
              <a:off x="1762" y="1481"/>
              <a:ext cx="214" cy="88"/>
            </a:xfrm>
            <a:prstGeom prst="rect">
              <a:avLst/>
            </a:prstGeom>
            <a:solidFill>
              <a:srgbClr val="FFFFFF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" name="Line 58"/>
            <p:cNvSpPr>
              <a:spLocks noChangeShapeType="1"/>
            </p:cNvSpPr>
            <p:nvPr/>
          </p:nvSpPr>
          <p:spPr bwMode="auto">
            <a:xfrm>
              <a:off x="1921" y="1478"/>
              <a:ext cx="1" cy="87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59"/>
            <p:cNvSpPr>
              <a:spLocks noChangeShapeType="1"/>
            </p:cNvSpPr>
            <p:nvPr/>
          </p:nvSpPr>
          <p:spPr bwMode="auto">
            <a:xfrm>
              <a:off x="1870" y="1484"/>
              <a:ext cx="1" cy="87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60"/>
            <p:cNvSpPr>
              <a:spLocks noChangeShapeType="1"/>
            </p:cNvSpPr>
            <p:nvPr/>
          </p:nvSpPr>
          <p:spPr bwMode="auto">
            <a:xfrm>
              <a:off x="1809" y="1484"/>
              <a:ext cx="1" cy="87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6" name="Line 61"/>
          <p:cNvSpPr>
            <a:spLocks noChangeShapeType="1"/>
          </p:cNvSpPr>
          <p:nvPr/>
        </p:nvSpPr>
        <p:spPr bwMode="auto">
          <a:xfrm>
            <a:off x="4672807" y="4059238"/>
            <a:ext cx="80962" cy="428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" name="Line 62"/>
          <p:cNvSpPr>
            <a:spLocks noChangeShapeType="1"/>
          </p:cNvSpPr>
          <p:nvPr/>
        </p:nvSpPr>
        <p:spPr bwMode="auto">
          <a:xfrm>
            <a:off x="4939507" y="4159250"/>
            <a:ext cx="13335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" name="Line 63"/>
          <p:cNvSpPr>
            <a:spLocks noChangeShapeType="1"/>
          </p:cNvSpPr>
          <p:nvPr/>
        </p:nvSpPr>
        <p:spPr bwMode="auto">
          <a:xfrm flipV="1">
            <a:off x="4423569" y="4195763"/>
            <a:ext cx="314325" cy="18891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9" name="Line 64"/>
          <p:cNvSpPr>
            <a:spLocks noChangeShapeType="1"/>
          </p:cNvSpPr>
          <p:nvPr/>
        </p:nvSpPr>
        <p:spPr bwMode="auto">
          <a:xfrm>
            <a:off x="4204494" y="4071938"/>
            <a:ext cx="13335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" name="Line 65"/>
          <p:cNvSpPr>
            <a:spLocks noChangeShapeType="1"/>
          </p:cNvSpPr>
          <p:nvPr/>
        </p:nvSpPr>
        <p:spPr bwMode="auto">
          <a:xfrm flipV="1">
            <a:off x="4934744" y="4610100"/>
            <a:ext cx="120650" cy="777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" name="Line 66"/>
          <p:cNvSpPr>
            <a:spLocks noChangeShapeType="1"/>
          </p:cNvSpPr>
          <p:nvPr/>
        </p:nvSpPr>
        <p:spPr bwMode="auto">
          <a:xfrm>
            <a:off x="4901407" y="4452938"/>
            <a:ext cx="168275" cy="8413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Line 67"/>
          <p:cNvSpPr>
            <a:spLocks noChangeShapeType="1"/>
          </p:cNvSpPr>
          <p:nvPr/>
        </p:nvSpPr>
        <p:spPr bwMode="auto">
          <a:xfrm flipV="1">
            <a:off x="5644357" y="4548188"/>
            <a:ext cx="88900" cy="3333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" name="Line 68"/>
          <p:cNvSpPr>
            <a:spLocks noChangeShapeType="1"/>
          </p:cNvSpPr>
          <p:nvPr/>
        </p:nvSpPr>
        <p:spPr bwMode="auto">
          <a:xfrm>
            <a:off x="5133182" y="4343400"/>
            <a:ext cx="330200" cy="1539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" name="Text Box 69"/>
          <p:cNvSpPr txBox="1">
            <a:spLocks noChangeArrowheads="1"/>
          </p:cNvSpPr>
          <p:nvPr/>
        </p:nvSpPr>
        <p:spPr bwMode="auto">
          <a:xfrm>
            <a:off x="6476207" y="5659438"/>
            <a:ext cx="10795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/>
              <a:t>Manager</a:t>
            </a:r>
          </a:p>
        </p:txBody>
      </p:sp>
      <p:sp>
        <p:nvSpPr>
          <p:cNvPr id="55" name="Line 70"/>
          <p:cNvSpPr>
            <a:spLocks noChangeShapeType="1"/>
          </p:cNvSpPr>
          <p:nvPr/>
        </p:nvSpPr>
        <p:spPr bwMode="auto">
          <a:xfrm flipH="1">
            <a:off x="5407819" y="3130550"/>
            <a:ext cx="981075" cy="1236663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" name="Line 71"/>
          <p:cNvSpPr>
            <a:spLocks noChangeShapeType="1"/>
          </p:cNvSpPr>
          <p:nvPr/>
        </p:nvSpPr>
        <p:spPr bwMode="auto">
          <a:xfrm flipH="1" flipV="1">
            <a:off x="5585619" y="4851400"/>
            <a:ext cx="1033463" cy="8509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" name="Text Box 72"/>
          <p:cNvSpPr txBox="1">
            <a:spLocks noChangeArrowheads="1"/>
          </p:cNvSpPr>
          <p:nvPr/>
        </p:nvSpPr>
        <p:spPr bwMode="auto">
          <a:xfrm>
            <a:off x="3894932" y="1654175"/>
            <a:ext cx="18018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DejaVu LGC Sans" charset="0"/>
                <a:cs typeface="DejaVu LGC Sans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/>
              <a:t>Host application</a:t>
            </a:r>
          </a:p>
        </p:txBody>
      </p:sp>
      <p:sp>
        <p:nvSpPr>
          <p:cNvPr id="58" name="Line 73"/>
          <p:cNvSpPr>
            <a:spLocks noChangeShapeType="1"/>
          </p:cNvSpPr>
          <p:nvPr/>
        </p:nvSpPr>
        <p:spPr bwMode="auto">
          <a:xfrm flipH="1">
            <a:off x="2801144" y="1844675"/>
            <a:ext cx="1146175" cy="471488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" name="Line 74"/>
          <p:cNvSpPr>
            <a:spLocks noChangeShapeType="1"/>
          </p:cNvSpPr>
          <p:nvPr/>
        </p:nvSpPr>
        <p:spPr bwMode="auto">
          <a:xfrm flipH="1">
            <a:off x="4995069" y="3902075"/>
            <a:ext cx="806450" cy="192088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" name="Line 75"/>
          <p:cNvSpPr>
            <a:spLocks noChangeShapeType="1"/>
          </p:cNvSpPr>
          <p:nvPr/>
        </p:nvSpPr>
        <p:spPr bwMode="auto">
          <a:xfrm>
            <a:off x="1608932" y="2695575"/>
            <a:ext cx="1800225" cy="1588"/>
          </a:xfrm>
          <a:prstGeom prst="line">
            <a:avLst/>
          </a:prstGeom>
          <a:noFill/>
          <a:ln w="180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" name="Line 76"/>
          <p:cNvSpPr>
            <a:spLocks noChangeShapeType="1"/>
          </p:cNvSpPr>
          <p:nvPr/>
        </p:nvSpPr>
        <p:spPr bwMode="auto">
          <a:xfrm>
            <a:off x="1608932" y="3054350"/>
            <a:ext cx="1800225" cy="1588"/>
          </a:xfrm>
          <a:prstGeom prst="line">
            <a:avLst/>
          </a:prstGeom>
          <a:noFill/>
          <a:ln w="180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Maxeler programski model</a:t>
            </a:r>
            <a:endParaRPr lang="en-US" dirty="0"/>
          </a:p>
        </p:txBody>
      </p:sp>
      <p:sp>
        <p:nvSpPr>
          <p:cNvPr id="4" name="Content Placeholder 7"/>
          <p:cNvSpPr>
            <a:spLocks noGrp="1"/>
          </p:cNvSpPr>
          <p:nvPr>
            <p:ph idx="1"/>
          </p:nvPr>
        </p:nvSpPr>
        <p:spPr>
          <a:xfrm>
            <a:off x="1691680" y="1371600"/>
            <a:ext cx="2962672" cy="792088"/>
          </a:xfrm>
        </p:spPr>
        <p:txBody>
          <a:bodyPr/>
          <a:lstStyle/>
          <a:p>
            <a:pPr>
              <a:buNone/>
            </a:pPr>
            <a:r>
              <a:rPr lang="en-GB" smtClean="0"/>
              <a:t>C / C++ / Fortran</a:t>
            </a:r>
            <a:endParaRPr lang="en-GB"/>
          </a:p>
        </p:txBody>
      </p:sp>
      <p:pic>
        <p:nvPicPr>
          <p:cNvPr id="5" name="Picture 4" descr="Figures_Introduction.png"/>
          <p:cNvPicPr>
            <a:picLocks noChangeAspect="1"/>
          </p:cNvPicPr>
          <p:nvPr/>
        </p:nvPicPr>
        <p:blipFill>
          <a:blip r:embed="rId2" cstate="print"/>
          <a:srcRect t="12347" b="23451"/>
          <a:stretch>
            <a:fillRect/>
          </a:stretch>
        </p:blipFill>
        <p:spPr>
          <a:xfrm>
            <a:off x="642910" y="1805768"/>
            <a:ext cx="7714701" cy="3714776"/>
          </a:xfrm>
          <a:prstGeom prst="rect">
            <a:avLst/>
          </a:prstGeom>
        </p:spPr>
      </p:pic>
      <p:pic>
        <p:nvPicPr>
          <p:cNvPr id="6" name="Picture 5" descr="Figures_Introduction.png"/>
          <p:cNvPicPr>
            <a:picLocks noChangeAspect="1"/>
          </p:cNvPicPr>
          <p:nvPr/>
        </p:nvPicPr>
        <p:blipFill>
          <a:blip r:embed="rId2" cstate="print"/>
          <a:srcRect t="12347" r="57528"/>
          <a:stretch>
            <a:fillRect/>
          </a:stretch>
        </p:blipFill>
        <p:spPr>
          <a:xfrm>
            <a:off x="674655" y="1803648"/>
            <a:ext cx="3276624" cy="5071645"/>
          </a:xfrm>
          <a:prstGeom prst="rect">
            <a:avLst/>
          </a:prstGeom>
        </p:spPr>
      </p:pic>
      <p:sp>
        <p:nvSpPr>
          <p:cNvPr id="7" name="Content Placeholder 7"/>
          <p:cNvSpPr txBox="1">
            <a:spLocks/>
          </p:cNvSpPr>
          <p:nvPr/>
        </p:nvSpPr>
        <p:spPr>
          <a:xfrm>
            <a:off x="5569768" y="1371600"/>
            <a:ext cx="296267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Java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1600" y="3891880"/>
            <a:ext cx="1008112" cy="144016"/>
          </a:xfrm>
          <a:prstGeom prst="rect">
            <a:avLst/>
          </a:prstGeom>
          <a:solidFill>
            <a:srgbClr val="9E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83568" y="3819872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 smtClean="0">
                <a:solidFill>
                  <a:schemeClr val="bg1"/>
                </a:solidFill>
              </a:rPr>
              <a:t>SLiC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 na Maxeler-u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698331" y="2362200"/>
          <a:ext cx="1508760" cy="110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2920"/>
                <a:gridCol w="502920"/>
                <a:gridCol w="50292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2" descr="34-5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9086" y="3810000"/>
            <a:ext cx="585143" cy="585143"/>
          </a:xfrm>
          <a:prstGeom prst="rect">
            <a:avLst/>
          </a:prstGeom>
        </p:spPr>
      </p:pic>
      <p:pic>
        <p:nvPicPr>
          <p:cNvPr id="14" name="Picture 13" descr="service-icon-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3834457"/>
            <a:ext cx="585143" cy="585143"/>
          </a:xfrm>
          <a:prstGeom prst="rect">
            <a:avLst/>
          </a:prstGeom>
        </p:spPr>
      </p:pic>
      <p:pic>
        <p:nvPicPr>
          <p:cNvPr id="15" name="Picture 14" descr="cog-306433_6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4495800"/>
            <a:ext cx="762000" cy="762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14600" y="3886200"/>
            <a:ext cx="712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 smtClean="0"/>
              <a:t>CPU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342486" y="3886200"/>
            <a:ext cx="670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 smtClean="0"/>
              <a:t>DFE</a:t>
            </a:r>
            <a:endParaRPr lang="en-US" sz="2400" b="1" dirty="0"/>
          </a:p>
        </p:txBody>
      </p:sp>
      <p:pic>
        <p:nvPicPr>
          <p:cNvPr id="19" name="Picture 18" descr="cog-306433_6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7230" y="4495800"/>
            <a:ext cx="762000" cy="76200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3429000" y="4572000"/>
            <a:ext cx="2286000" cy="1588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429000" y="5256212"/>
            <a:ext cx="2286000" cy="1588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prstDash val="sysDot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36"/>
          <p:cNvSpPr/>
          <p:nvPr/>
        </p:nvSpPr>
        <p:spPr>
          <a:xfrm>
            <a:off x="1252025" y="2779542"/>
            <a:ext cx="1505243" cy="1997612"/>
          </a:xfrm>
          <a:custGeom>
            <a:avLst/>
            <a:gdLst>
              <a:gd name="connsiteX0" fmla="*/ 1505243 w 1505243"/>
              <a:gd name="connsiteY0" fmla="*/ 0 h 1997612"/>
              <a:gd name="connsiteX1" fmla="*/ 0 w 1505243"/>
              <a:gd name="connsiteY1" fmla="*/ 0 h 1997612"/>
              <a:gd name="connsiteX2" fmla="*/ 14067 w 1505243"/>
              <a:gd name="connsiteY2" fmla="*/ 1983544 h 1997612"/>
              <a:gd name="connsiteX3" fmla="*/ 886264 w 1505243"/>
              <a:gd name="connsiteY3" fmla="*/ 1997612 h 199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5243" h="1997612">
                <a:moveTo>
                  <a:pt x="1505243" y="0"/>
                </a:moveTo>
                <a:lnTo>
                  <a:pt x="0" y="0"/>
                </a:lnTo>
                <a:lnTo>
                  <a:pt x="14067" y="1983544"/>
                </a:lnTo>
                <a:lnTo>
                  <a:pt x="886264" y="1997612"/>
                </a:lnTo>
              </a:path>
            </a:pathLst>
          </a:custGeom>
          <a:ln w="22225">
            <a:solidFill>
              <a:schemeClr val="accent6">
                <a:lumMod val="75000"/>
              </a:schemeClr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6372665" y="2743200"/>
            <a:ext cx="1552135" cy="2019886"/>
          </a:xfrm>
          <a:custGeom>
            <a:avLst/>
            <a:gdLst>
              <a:gd name="connsiteX0" fmla="*/ 928467 w 1856935"/>
              <a:gd name="connsiteY0" fmla="*/ 2082019 h 2096086"/>
              <a:gd name="connsiteX1" fmla="*/ 1856935 w 1856935"/>
              <a:gd name="connsiteY1" fmla="*/ 2096086 h 2096086"/>
              <a:gd name="connsiteX2" fmla="*/ 1828800 w 1856935"/>
              <a:gd name="connsiteY2" fmla="*/ 0 h 2096086"/>
              <a:gd name="connsiteX3" fmla="*/ 0 w 1856935"/>
              <a:gd name="connsiteY3" fmla="*/ 0 h 2096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935" h="2096086">
                <a:moveTo>
                  <a:pt x="928467" y="2082019"/>
                </a:moveTo>
                <a:lnTo>
                  <a:pt x="1856935" y="2096086"/>
                </a:lnTo>
                <a:lnTo>
                  <a:pt x="1828800" y="0"/>
                </a:lnTo>
                <a:lnTo>
                  <a:pt x="0" y="0"/>
                </a:lnTo>
              </a:path>
            </a:pathLst>
          </a:custGeom>
          <a:ln w="22225">
            <a:solidFill>
              <a:schemeClr val="accent6">
                <a:lumMod val="75000"/>
              </a:schemeClr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810000" y="19812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_</a:t>
            </a:r>
            <a:endParaRPr lang="en-US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267200" y="19928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A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800600" y="19812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C</a:t>
            </a:r>
            <a:endParaRPr lang="en-US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3357518" y="23622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_</a:t>
            </a:r>
            <a:endParaRPr lang="en-US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352800" y="27432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A</a:t>
            </a:r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3352800" y="31125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C</a:t>
            </a:r>
            <a:endParaRPr lang="en-US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105400" y="4110335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‘</a:t>
            </a:r>
            <a:r>
              <a:rPr lang="sr-Latn-RS" sz="2400" b="1" dirty="0" smtClean="0"/>
              <a:t>_</a:t>
            </a:r>
            <a:r>
              <a:rPr lang="en-US" sz="2400" b="1" dirty="0" smtClean="0"/>
              <a:t>’</a:t>
            </a:r>
            <a:endParaRPr lang="en-US" sz="2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5105400" y="4796135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‘</a:t>
            </a:r>
            <a:r>
              <a:rPr lang="sr-Latn-RS" sz="2400" b="1" dirty="0" smtClean="0"/>
              <a:t>_</a:t>
            </a:r>
            <a:r>
              <a:rPr lang="en-US" sz="2400" b="1" dirty="0" smtClean="0"/>
              <a:t>’</a:t>
            </a:r>
            <a:endParaRPr lang="en-US" sz="2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813114" y="2362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130006" y="4796135"/>
            <a:ext cx="508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‘A’</a:t>
            </a:r>
            <a:endParaRPr lang="en-US" sz="2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4275982" y="237386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105400" y="4796135"/>
            <a:ext cx="517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‘C’</a:t>
            </a:r>
            <a:endParaRPr lang="en-US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4809382" y="237386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-2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105400" y="4110335"/>
            <a:ext cx="492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‘A’</a:t>
            </a:r>
            <a:endParaRPr lang="en-US" sz="2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105400" y="4796135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‘_’</a:t>
            </a:r>
            <a:endParaRPr lang="en-US" sz="2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733800" y="274320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6858000" y="5791200"/>
            <a:ext cx="1132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etc...</a:t>
            </a:r>
            <a:endParaRPr lang="en-US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43400" y="2743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4800600" y="2743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733800" y="3124200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-2        0       2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repeatCount="indefinit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repeatCount="indefinit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" presetClass="emph" presetSubtype="2" repeatCount="indefinit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3" presetClass="emph" presetSubtype="2" repeatCount="indefinit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4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3" presetClass="emph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9" presetID="3" presetClass="emph" presetSubtype="2" repeatCount="indefinite" fill="hold" grpId="4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mph" presetSubtype="2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3" presetClass="emph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9" presetID="3" presetClass="emph" presetSubtype="2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4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3" presetClass="emph" presetSubtype="2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9" presetID="3" presetClass="emph" presetSubtype="2" repeatCount="indefinite" fill="hold" grpId="3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3" presetID="3" presetClass="emph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9" grpId="1"/>
      <p:bldP spid="39" grpId="2"/>
      <p:bldP spid="39" grpId="3"/>
      <p:bldP spid="40" grpId="0"/>
      <p:bldP spid="40" grpId="2"/>
      <p:bldP spid="40" grpId="3"/>
      <p:bldP spid="40" grpId="4"/>
      <p:bldP spid="41" grpId="0"/>
      <p:bldP spid="41" grpId="1"/>
      <p:bldP spid="45" grpId="0"/>
      <p:bldP spid="45" grpId="1"/>
      <p:bldP spid="45" grpId="2"/>
      <p:bldP spid="45" grpId="3"/>
      <p:bldP spid="45" grpId="4"/>
      <p:bldP spid="45" grpId="5"/>
      <p:bldP spid="46" grpId="0"/>
      <p:bldP spid="46" grpId="1"/>
      <p:bldP spid="46" grpId="2"/>
      <p:bldP spid="46" grpId="3"/>
      <p:bldP spid="48" grpId="0"/>
      <p:bldP spid="48" grpId="1"/>
      <p:bldP spid="48" grpId="2"/>
      <p:bldP spid="48" grpId="3"/>
      <p:bldP spid="48" grpId="4"/>
      <p:bldP spid="48" grpId="5"/>
      <p:bldP spid="49" grpId="0"/>
      <p:bldP spid="49" grpId="1"/>
      <p:bldP spid="50" grpId="0"/>
      <p:bldP spid="51" grpId="0"/>
      <p:bldP spid="51" grpId="1"/>
      <p:bldP spid="51" grpId="2"/>
      <p:bldP spid="51" grpId="3"/>
      <p:bldP spid="52" grpId="0"/>
      <p:bldP spid="53" grpId="0"/>
      <p:bldP spid="53" grpId="1"/>
      <p:bldP spid="54" grpId="0"/>
      <p:bldP spid="55" grpId="0"/>
      <p:bldP spid="55" grpId="1"/>
      <p:bldP spid="55" grpId="2"/>
      <p:bldP spid="55" grpId="3"/>
      <p:bldP spid="56" grpId="0"/>
      <p:bldP spid="56" grpId="1"/>
      <p:bldP spid="57" grpId="0"/>
      <p:bldP spid="58" grpId="0"/>
      <p:bldP spid="59" grpId="0"/>
      <p:bldP spid="60" grpId="0"/>
      <p:bldP spid="6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 Kernel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5" y="3886200"/>
            <a:ext cx="84391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0"/>
            <a:ext cx="44005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>
            <a:off x="533400" y="22860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" y="3733800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" y="2438400"/>
            <a:ext cx="5924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Needleman-Wunsch izvršavanje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2437" y="1752600"/>
            <a:ext cx="6333763" cy="447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RS" sz="2400" dirty="0"/>
              <a:t>D</a:t>
            </a:r>
            <a:r>
              <a:rPr lang="sr-Latn-RS" sz="2400" dirty="0" smtClean="0"/>
              <a:t>omaći zadatak</a:t>
            </a:r>
            <a:r>
              <a:rPr lang="en-US" sz="2400" dirty="0" smtClean="0"/>
              <a:t>, 1. zahtev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sr-Latn-RS" dirty="0" smtClean="0"/>
              <a:t>WSN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Ideja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Veliki broj inteligentnih nano-agenata</a:t>
            </a:r>
            <a:br>
              <a:rPr lang="sr-Latn-RS" dirty="0" smtClean="0"/>
            </a:br>
            <a:r>
              <a:rPr lang="sr-Latn-RS" dirty="0" smtClean="0"/>
              <a:t>(nano-senzora, npr. “lab-on-a-chip”),</a:t>
            </a:r>
            <a:br>
              <a:rPr lang="sr-Latn-RS" dirty="0" smtClean="0"/>
            </a:br>
            <a:r>
              <a:rPr lang="sr-Latn-RS" dirty="0" smtClean="0"/>
              <a:t>specijalizovanih za ćelije različitih tkiva,</a:t>
            </a:r>
            <a:br>
              <a:rPr lang="sr-Latn-RS" dirty="0" smtClean="0"/>
            </a:br>
            <a:r>
              <a:rPr lang="sr-Latn-RS" dirty="0" smtClean="0"/>
              <a:t>raspoređeno je u ljudskom organizmu</a:t>
            </a:r>
          </a:p>
          <a:p>
            <a:r>
              <a:rPr lang="sr-Latn-RS" dirty="0" smtClean="0"/>
              <a:t>Svaki agent </a:t>
            </a:r>
            <a:br>
              <a:rPr lang="sr-Latn-RS" dirty="0" smtClean="0"/>
            </a:br>
            <a:r>
              <a:rPr lang="sr-Latn-RS" dirty="0" smtClean="0"/>
              <a:t>povremeno sekvencira uzorak</a:t>
            </a:r>
            <a:br>
              <a:rPr lang="sr-Latn-RS" dirty="0" smtClean="0"/>
            </a:br>
            <a:r>
              <a:rPr lang="sr-Latn-RS" dirty="0" smtClean="0"/>
              <a:t>one vrste ćelija</a:t>
            </a:r>
            <a:r>
              <a:rPr lang="en-US" dirty="0" smtClean="0"/>
              <a:t> </a:t>
            </a:r>
            <a:r>
              <a:rPr lang="sr-Latn-RS" dirty="0" smtClean="0"/>
              <a:t>za koje je zadužen</a:t>
            </a:r>
            <a:endParaRPr lang="en-US" dirty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8900" y="3714750"/>
            <a:ext cx="14097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Ideja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smtClean="0"/>
              <a:t>Agenti šalju očitavanja </a:t>
            </a:r>
            <a:br>
              <a:rPr lang="sr-Latn-RS" dirty="0" smtClean="0"/>
            </a:br>
            <a:r>
              <a:rPr lang="sr-Latn-RS" dirty="0" smtClean="0"/>
              <a:t>i komuniciraju sa centralnim agentom - </a:t>
            </a:r>
            <a:br>
              <a:rPr lang="sr-Latn-RS" dirty="0" smtClean="0"/>
            </a:br>
            <a:r>
              <a:rPr lang="sr-Latn-RS" dirty="0" smtClean="0"/>
              <a:t>sistemom za odlučivanje</a:t>
            </a:r>
            <a:br>
              <a:rPr lang="sr-Latn-RS" dirty="0" smtClean="0"/>
            </a:br>
            <a:r>
              <a:rPr lang="sr-Latn-RS" dirty="0" smtClean="0"/>
              <a:t>koji sugeriše akcije agentima </a:t>
            </a:r>
            <a:br>
              <a:rPr lang="sr-Latn-RS" dirty="0" smtClean="0"/>
            </a:br>
            <a:r>
              <a:rPr lang="sr-Latn-RS" dirty="0" smtClean="0"/>
              <a:t>u slučaju detekcije “problematičnih” ćelija</a:t>
            </a:r>
          </a:p>
          <a:p>
            <a:r>
              <a:rPr lang="sr-Latn-RS" dirty="0" smtClean="0"/>
              <a:t>Kroz komunikaciju sa agentima</a:t>
            </a:r>
            <a:br>
              <a:rPr lang="sr-Latn-RS" dirty="0" smtClean="0"/>
            </a:br>
            <a:r>
              <a:rPr lang="sr-Latn-RS" dirty="0" smtClean="0"/>
              <a:t>i na osnovu postojećih baza podataka</a:t>
            </a:r>
            <a:br>
              <a:rPr lang="sr-Latn-RS" dirty="0" smtClean="0"/>
            </a:br>
            <a:r>
              <a:rPr lang="sr-Latn-RS" dirty="0" smtClean="0"/>
              <a:t>centralni agent “uči”</a:t>
            </a:r>
            <a:br>
              <a:rPr lang="sr-Latn-RS" dirty="0" smtClean="0"/>
            </a:br>
            <a:r>
              <a:rPr lang="sr-Latn-RS" dirty="0" smtClean="0"/>
              <a:t>kako bi agentima sugerisao kvalitetne odluke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Ideja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smtClean="0"/>
              <a:t>Vremenom, </a:t>
            </a:r>
            <a:br>
              <a:rPr lang="sr-Latn-RS" dirty="0" smtClean="0"/>
            </a:br>
            <a:r>
              <a:rPr lang="sr-Latn-RS" dirty="0" smtClean="0"/>
              <a:t>primenom semantičkog inženjeringa, </a:t>
            </a:r>
            <a:br>
              <a:rPr lang="sr-Latn-RS" dirty="0" smtClean="0"/>
            </a:br>
            <a:r>
              <a:rPr lang="sr-Latn-RS" dirty="0" smtClean="0"/>
              <a:t>vrši se povezivanje znanja </a:t>
            </a:r>
            <a:r>
              <a:rPr lang="sr-Latn-RS" dirty="0" smtClean="0"/>
              <a:t>i </a:t>
            </a:r>
            <a:r>
              <a:rPr lang="sr-Latn-RS" dirty="0" smtClean="0"/>
              <a:t>formiranje jezika</a:t>
            </a:r>
            <a:br>
              <a:rPr lang="sr-Latn-RS" dirty="0" smtClean="0"/>
            </a:br>
            <a:r>
              <a:rPr lang="sr-Latn-RS" dirty="0" smtClean="0"/>
              <a:t>koji omogućava komunikaciju</a:t>
            </a:r>
            <a:br>
              <a:rPr lang="sr-Latn-RS" dirty="0" smtClean="0"/>
            </a:br>
            <a:r>
              <a:rPr lang="sr-Latn-RS" dirty="0" smtClean="0"/>
              <a:t>između samih agenata</a:t>
            </a:r>
          </a:p>
          <a:p>
            <a:r>
              <a:rPr lang="sr-Latn-RS" dirty="0" smtClean="0"/>
              <a:t>Na kraju dobijamo </a:t>
            </a:r>
            <a:br>
              <a:rPr lang="sr-Latn-RS" dirty="0" smtClean="0"/>
            </a:br>
            <a:r>
              <a:rPr lang="sr-Latn-RS" dirty="0" smtClean="0"/>
              <a:t>autonomnu, decentralizovanu,  </a:t>
            </a:r>
            <a:br>
              <a:rPr lang="sr-Latn-RS" dirty="0" smtClean="0"/>
            </a:br>
            <a:r>
              <a:rPr lang="sr-Latn-RS" dirty="0" smtClean="0"/>
              <a:t>inteligentnu senzorsku mrežu</a:t>
            </a:r>
            <a:br>
              <a:rPr lang="sr-Latn-RS" dirty="0" smtClean="0"/>
            </a:b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RS" sz="2400" dirty="0"/>
              <a:t>D</a:t>
            </a:r>
            <a:r>
              <a:rPr lang="sr-Latn-RS" sz="2400" dirty="0" smtClean="0"/>
              <a:t>omaći zadatak</a:t>
            </a:r>
            <a:r>
              <a:rPr lang="en-US" sz="2400" dirty="0" smtClean="0"/>
              <a:t>, </a:t>
            </a:r>
            <a:r>
              <a:rPr lang="sr-Latn-RS" sz="2400" dirty="0" smtClean="0"/>
              <a:t>3</a:t>
            </a:r>
            <a:r>
              <a:rPr lang="en-US" sz="2400" dirty="0" smtClean="0"/>
              <a:t>. zahtev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Opis problema (engl.)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PowerPoint which compares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the four implementations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for one BigData problem set,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in the following domains: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measured speed, estimated power,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calculated complexity, and precision analysis.</a:t>
            </a:r>
            <a:endParaRPr lang="en-US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Parametri multicore platforme</a:t>
            </a:r>
            <a:endParaRPr lang="en-US" dirty="0"/>
          </a:p>
        </p:txBody>
      </p:sp>
      <p:pic>
        <p:nvPicPr>
          <p:cNvPr id="25604" name="Picture 4" descr="http://solve.rackspace.com/wp-content/uploads/2016/04/aws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62877"/>
            <a:ext cx="1623438" cy="609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09800" y="2901077"/>
            <a:ext cx="550413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Naziv instance: </a:t>
            </a:r>
            <a:r>
              <a:rPr lang="en-US" dirty="0" smtClean="0"/>
              <a:t>m4.xlarge</a:t>
            </a:r>
            <a:endParaRPr lang="sr-Latn-RS" b="1" dirty="0" smtClean="0"/>
          </a:p>
          <a:p>
            <a:endParaRPr lang="sr-Latn-RS" b="1" dirty="0" smtClean="0"/>
          </a:p>
          <a:p>
            <a:r>
              <a:rPr lang="sr-Latn-RS" b="1" dirty="0" smtClean="0"/>
              <a:t>Broj virtuelnih procesora:  </a:t>
            </a:r>
            <a:r>
              <a:rPr lang="sr-Latn-RS" dirty="0" smtClean="0"/>
              <a:t>4 </a:t>
            </a:r>
          </a:p>
          <a:p>
            <a:r>
              <a:rPr lang="sr-Latn-RS" b="1" dirty="0" smtClean="0"/>
              <a:t>Tip procesora: </a:t>
            </a:r>
            <a:r>
              <a:rPr lang="en-US" dirty="0" smtClean="0"/>
              <a:t>2.4 GHz Intel Xeon® E5-2676 v3 (Haswell) </a:t>
            </a:r>
            <a:endParaRPr lang="sr-Latn-RS" dirty="0" smtClean="0"/>
          </a:p>
          <a:p>
            <a:r>
              <a:rPr lang="sr-Latn-RS" b="1" dirty="0" smtClean="0"/>
              <a:t>Keš memorija: </a:t>
            </a:r>
            <a:r>
              <a:rPr lang="sr-Latn-RS" dirty="0" smtClean="0"/>
              <a:t>25 MB</a:t>
            </a:r>
            <a:br>
              <a:rPr lang="sr-Latn-RS" dirty="0" smtClean="0"/>
            </a:br>
            <a:endParaRPr lang="sr-Latn-RS" b="1" dirty="0" smtClean="0"/>
          </a:p>
          <a:p>
            <a:r>
              <a:rPr lang="sr-Latn-RS" b="1" dirty="0" smtClean="0"/>
              <a:t>Glavna Memorija: </a:t>
            </a:r>
            <a:r>
              <a:rPr lang="sr-Latn-RS" dirty="0" smtClean="0"/>
              <a:t> 16 GB</a:t>
            </a:r>
          </a:p>
          <a:p>
            <a:endParaRPr lang="sr-Latn-RS" b="1" dirty="0" smtClean="0"/>
          </a:p>
          <a:p>
            <a:r>
              <a:rPr lang="sr-Latn-RS" b="1" dirty="0" smtClean="0"/>
              <a:t>Operativni sistem: </a:t>
            </a:r>
            <a:r>
              <a:rPr lang="en-US" b="1" dirty="0" smtClean="0"/>
              <a:t> </a:t>
            </a:r>
            <a:r>
              <a:rPr lang="en-US" dirty="0" smtClean="0"/>
              <a:t>Ubuntu 14.04.4 LTS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Performanse izvršavanja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2651760"/>
          <a:ext cx="6096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dirty="0" smtClean="0"/>
                        <a:t>Veličina ulaza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CPU (milisekunde)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multicore (milisekunde)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sr-Latn-RS" dirty="0" smtClean="0"/>
                        <a:t>k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0.134998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0.335718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r>
                        <a:rPr lang="sr-Latn-RS" dirty="0" smtClean="0"/>
                        <a:t>k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1.139346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1.668978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</a:t>
                      </a:r>
                      <a:r>
                        <a:rPr lang="sr-Latn-RS" dirty="0" smtClean="0"/>
                        <a:t>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10.875963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7.673404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sr-Latn-RS" dirty="0" smtClean="0"/>
                        <a:t>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101.782666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66.963822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100</a:t>
                      </a:r>
                      <a:r>
                        <a:rPr lang="sr-Latn-RS" dirty="0" smtClean="0"/>
                        <a:t>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1038.993326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590.184937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Grafički prikaz performansi</a:t>
            </a:r>
            <a:endParaRPr lang="en-US" dirty="0"/>
          </a:p>
        </p:txBody>
      </p:sp>
      <p:pic>
        <p:nvPicPr>
          <p:cNvPr id="48129" name="Picture 1" descr="E:\user\Downloads\cpu_vs_multicore_plo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19981"/>
            <a:ext cx="9144000" cy="386641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Komentar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Režijsko vreme za kreiranje poslova</a:t>
            </a:r>
            <a:br>
              <a:rPr lang="sr-Latn-RS" dirty="0" smtClean="0"/>
            </a:br>
            <a:r>
              <a:rPr lang="sr-Latn-RS" dirty="0" smtClean="0"/>
              <a:t>za veličine ulaza manje od </a:t>
            </a:r>
            <a:r>
              <a:rPr lang="en-US" dirty="0" smtClean="0"/>
              <a:t>500k</a:t>
            </a: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>poništava dobiti u vremenu od paralelizacije</a:t>
            </a:r>
          </a:p>
          <a:p>
            <a:r>
              <a:rPr lang="sr-Latn-RS" dirty="0" smtClean="0"/>
              <a:t>Teme za dalju analizu: </a:t>
            </a:r>
          </a:p>
          <a:p>
            <a:pPr lvl="1"/>
            <a:r>
              <a:rPr lang="sr-Latn-RS" dirty="0" smtClean="0"/>
              <a:t>promena granularnosti poslova</a:t>
            </a:r>
          </a:p>
          <a:p>
            <a:pPr lvl="1"/>
            <a:r>
              <a:rPr lang="sr-Latn-RS" dirty="0" smtClean="0"/>
              <a:t>promena broja izvršnih niti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Opis problema (engl.)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PowerPoint with the essence of the algorithm, and where it could be used,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and what are the best uses </a:t>
            </a:r>
            <a:r>
              <a:rPr lang="sr-Latn-RS" i="1" dirty="0" smtClean="0"/>
              <a:t/>
            </a:r>
            <a:br>
              <a:rPr lang="sr-Latn-RS" i="1" dirty="0" smtClean="0"/>
            </a:br>
            <a:r>
              <a:rPr lang="en-US" i="1" dirty="0" smtClean="0"/>
              <a:t>for each particular </a:t>
            </a:r>
            <a:r>
              <a:rPr lang="sr-Latn-RS" i="1" dirty="0" smtClean="0"/>
              <a:t>t</a:t>
            </a:r>
            <a:r>
              <a:rPr lang="en-US" i="1" dirty="0" smtClean="0"/>
              <a:t>ec</a:t>
            </a:r>
            <a:r>
              <a:rPr lang="sr-Latn-RS" i="1" dirty="0" smtClean="0"/>
              <a:t>h</a:t>
            </a:r>
            <a:r>
              <a:rPr lang="en-US" i="1" dirty="0" smtClean="0"/>
              <a:t>nology.</a:t>
            </a:r>
            <a:endParaRPr lang="en-US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Parametri GPU platforme</a:t>
            </a:r>
            <a:endParaRPr lang="en-US" dirty="0"/>
          </a:p>
        </p:txBody>
      </p:sp>
      <p:pic>
        <p:nvPicPr>
          <p:cNvPr id="5" name="Picture 4" descr="http://solve.rackspace.com/wp-content/uploads/2016/04/aws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1623438" cy="609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09800" y="2362200"/>
            <a:ext cx="482574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Naziv instance: </a:t>
            </a:r>
            <a:r>
              <a:rPr lang="en-US" dirty="0" smtClean="0"/>
              <a:t>g2.2xlarge</a:t>
            </a:r>
            <a:endParaRPr lang="sr-Latn-RS" b="1" dirty="0" smtClean="0"/>
          </a:p>
          <a:p>
            <a:endParaRPr lang="sr-Latn-RS" b="1" dirty="0" smtClean="0"/>
          </a:p>
          <a:p>
            <a:r>
              <a:rPr lang="sr-Latn-RS" b="1" dirty="0" smtClean="0"/>
              <a:t>Broj virtuelnih procesora:  </a:t>
            </a:r>
            <a:r>
              <a:rPr lang="sr-Latn-RS" dirty="0" smtClean="0"/>
              <a:t>8 </a:t>
            </a:r>
          </a:p>
          <a:p>
            <a:r>
              <a:rPr lang="sr-Latn-RS" b="1" dirty="0" smtClean="0"/>
              <a:t>Tip procesora: </a:t>
            </a:r>
            <a:r>
              <a:rPr lang="en-US" dirty="0" smtClean="0"/>
              <a:t>Intel Xeon E5-2670 (Sandy Bridge) </a:t>
            </a:r>
            <a:endParaRPr lang="sr-Latn-RS" dirty="0" smtClean="0"/>
          </a:p>
          <a:p>
            <a:r>
              <a:rPr lang="sr-Latn-RS" b="1" dirty="0" smtClean="0"/>
              <a:t>Keš memorija: </a:t>
            </a:r>
            <a:r>
              <a:rPr lang="sr-Latn-RS" dirty="0" smtClean="0"/>
              <a:t>20 MB</a:t>
            </a:r>
            <a:br>
              <a:rPr lang="sr-Latn-RS" dirty="0" smtClean="0"/>
            </a:br>
            <a:endParaRPr lang="sr-Latn-RS" b="1" dirty="0" smtClean="0"/>
          </a:p>
          <a:p>
            <a:r>
              <a:rPr lang="sr-Latn-RS" b="1" dirty="0" smtClean="0"/>
              <a:t>Glavna Memorija: </a:t>
            </a:r>
            <a:r>
              <a:rPr lang="sr-Latn-RS" dirty="0" smtClean="0"/>
              <a:t> 15 GB</a:t>
            </a:r>
          </a:p>
          <a:p>
            <a:endParaRPr lang="sr-Latn-RS" dirty="0" smtClean="0"/>
          </a:p>
          <a:p>
            <a:r>
              <a:rPr lang="sr-Latn-RS" b="1" dirty="0" smtClean="0"/>
              <a:t>Grafički procesor: </a:t>
            </a:r>
            <a:r>
              <a:rPr lang="en-US" dirty="0" smtClean="0"/>
              <a:t>NVIDIA</a:t>
            </a:r>
            <a:endParaRPr lang="sr-Latn-RS" dirty="0" smtClean="0"/>
          </a:p>
          <a:p>
            <a:r>
              <a:rPr lang="sr-Latn-RS" b="1" dirty="0" smtClean="0"/>
              <a:t>Broj jezgara: </a:t>
            </a:r>
            <a:r>
              <a:rPr lang="sr-Latn-RS" dirty="0" smtClean="0"/>
              <a:t>1536</a:t>
            </a:r>
          </a:p>
          <a:p>
            <a:r>
              <a:rPr lang="sr-Latn-RS" b="1" dirty="0" smtClean="0"/>
              <a:t>Video memorija: </a:t>
            </a:r>
            <a:r>
              <a:rPr lang="sr-Latn-RS" dirty="0" smtClean="0"/>
              <a:t>4 GB</a:t>
            </a:r>
          </a:p>
          <a:p>
            <a:r>
              <a:rPr lang="sr-Latn-RS" b="1" dirty="0" smtClean="0"/>
              <a:t>CUDA:</a:t>
            </a:r>
            <a:r>
              <a:rPr lang="sr-Latn-RS" dirty="0" smtClean="0"/>
              <a:t> v6.5</a:t>
            </a:r>
          </a:p>
          <a:p>
            <a:endParaRPr lang="sr-Latn-RS" b="1" dirty="0" smtClean="0"/>
          </a:p>
          <a:p>
            <a:r>
              <a:rPr lang="sr-Latn-RS" b="1" dirty="0" smtClean="0"/>
              <a:t>Operativni sistem: </a:t>
            </a:r>
            <a:r>
              <a:rPr lang="en-US" b="1" dirty="0" smtClean="0"/>
              <a:t> </a:t>
            </a:r>
            <a:r>
              <a:rPr lang="en-US" dirty="0" smtClean="0"/>
              <a:t>Ubuntu 14.04 LTS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Performanse izvršavanja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24892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dirty="0" smtClean="0"/>
                        <a:t>Veličina ulaza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CPU (milisekunde)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GPU (milisekunde)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r>
                        <a:rPr lang="sr-Latn-RS" dirty="0" smtClean="0"/>
                        <a:t>k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1.256642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7.602752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</a:t>
                      </a:r>
                      <a:r>
                        <a:rPr lang="sr-Latn-RS" dirty="0" smtClean="0"/>
                        <a:t>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12.470533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13.977792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sr-Latn-RS" dirty="0" smtClean="0"/>
                        <a:t>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126.486091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77.665314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100</a:t>
                      </a:r>
                      <a:r>
                        <a:rPr lang="sr-Latn-RS" dirty="0" smtClean="0"/>
                        <a:t>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1255.290221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340.776215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Grafički prikaz performansi</a:t>
            </a:r>
            <a:endParaRPr lang="en-US" dirty="0"/>
          </a:p>
        </p:txBody>
      </p:sp>
      <p:pic>
        <p:nvPicPr>
          <p:cNvPr id="45057" name="Picture 1" descr="E:\user\Downloads\cpu_vs_gp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6001"/>
            <a:ext cx="9067800" cy="383419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Komentar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Vreme transfera podataka</a:t>
            </a:r>
            <a:br>
              <a:rPr lang="sr-Latn-RS" dirty="0" smtClean="0"/>
            </a:br>
            <a:r>
              <a:rPr lang="sr-Latn-RS" dirty="0" smtClean="0"/>
              <a:t>preko PCIe magistrale predstavlja usko grlo</a:t>
            </a:r>
            <a:br>
              <a:rPr lang="sr-Latn-RS" dirty="0" smtClean="0"/>
            </a:br>
            <a:r>
              <a:rPr lang="sr-Latn-RS" dirty="0" smtClean="0"/>
              <a:t>i za veličine ulaza manje od 1 M</a:t>
            </a:r>
            <a:br>
              <a:rPr lang="sr-Latn-RS" dirty="0" smtClean="0"/>
            </a:br>
            <a:r>
              <a:rPr lang="sr-Latn-RS" dirty="0" smtClean="0"/>
              <a:t>poništava dobiti od paralelnog izvršavanja</a:t>
            </a:r>
          </a:p>
          <a:p>
            <a:r>
              <a:rPr lang="sr-Latn-RS" dirty="0" smtClean="0"/>
              <a:t>Teme za dalju analizu: </a:t>
            </a:r>
          </a:p>
          <a:p>
            <a:pPr lvl="1"/>
            <a:r>
              <a:rPr lang="sr-Latn-RS" dirty="0" smtClean="0"/>
              <a:t>dimenzije logičkih blokova niti</a:t>
            </a:r>
          </a:p>
          <a:p>
            <a:pPr lvl="1"/>
            <a:r>
              <a:rPr lang="sr-Latn-RS" dirty="0" smtClean="0"/>
              <a:t>granularnost blokova matrice </a:t>
            </a:r>
            <a:br>
              <a:rPr lang="sr-Latn-RS" dirty="0" smtClean="0"/>
            </a:br>
            <a:r>
              <a:rPr lang="sr-Latn-RS" dirty="0" smtClean="0"/>
              <a:t>koji se šalju na obradu GPU-u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Parametri DFE platforme</a:t>
            </a:r>
            <a:endParaRPr lang="en-US" dirty="0"/>
          </a:p>
        </p:txBody>
      </p:sp>
      <p:pic>
        <p:nvPicPr>
          <p:cNvPr id="39938" name="Picture 2" descr="http://www.harness-project.eu/wp-content/uploads/2012/11/maxel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209800"/>
            <a:ext cx="1600200" cy="72903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62200" y="3253156"/>
            <a:ext cx="50138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 smtClean="0"/>
              <a:t>Procesor: </a:t>
            </a:r>
            <a:r>
              <a:rPr lang="en-US" dirty="0" smtClean="0"/>
              <a:t>Intel(R) Xeon(R) CPU X5650  @ 2.67GHz</a:t>
            </a:r>
            <a:endParaRPr lang="sr-Latn-RS" dirty="0" smtClean="0"/>
          </a:p>
          <a:p>
            <a:r>
              <a:rPr lang="sr-Latn-RS" b="1" dirty="0" smtClean="0"/>
              <a:t>Keš memorija: </a:t>
            </a:r>
            <a:r>
              <a:rPr lang="sr-Latn-RS" dirty="0" smtClean="0"/>
              <a:t>12 MB</a:t>
            </a:r>
            <a:endParaRPr lang="sr-Latn-RS" b="1" dirty="0" smtClean="0"/>
          </a:p>
          <a:p>
            <a:endParaRPr lang="sr-Latn-RS" b="1" dirty="0" smtClean="0"/>
          </a:p>
          <a:p>
            <a:r>
              <a:rPr lang="sr-Latn-RS" b="1" dirty="0" smtClean="0"/>
              <a:t>Maxeler kartica: </a:t>
            </a:r>
            <a:r>
              <a:rPr lang="sr-Latn-RS" dirty="0" smtClean="0"/>
              <a:t>Vectis</a:t>
            </a:r>
          </a:p>
          <a:p>
            <a:r>
              <a:rPr lang="sr-Latn-RS" b="1" dirty="0" smtClean="0"/>
              <a:t>Podrazumevana frekv. kernela: </a:t>
            </a:r>
            <a:r>
              <a:rPr lang="sr-Latn-RS" dirty="0" smtClean="0"/>
              <a:t>~ 200 MHz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Performanse izvršavanja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24892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dirty="0" smtClean="0"/>
                        <a:t>Veličina ulaza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CPU (milisekunde)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DFE (milisekunde)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r>
                        <a:rPr lang="sr-Latn-RS" dirty="0" smtClean="0"/>
                        <a:t>k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0.962994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29.305722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</a:t>
                      </a:r>
                      <a:r>
                        <a:rPr lang="sr-Latn-RS" dirty="0" smtClean="0"/>
                        <a:t>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4.529339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91.547578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sr-Latn-RS" dirty="0" smtClean="0"/>
                        <a:t>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45.562496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730.038404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100</a:t>
                      </a:r>
                      <a:r>
                        <a:rPr lang="sr-Latn-RS" dirty="0" smtClean="0"/>
                        <a:t>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452.397929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7112.389120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Grafički prikaz performansi</a:t>
            </a:r>
            <a:endParaRPr lang="en-US" dirty="0"/>
          </a:p>
        </p:txBody>
      </p:sp>
      <p:pic>
        <p:nvPicPr>
          <p:cNvPr id="38916" name="Picture 4" descr="E:\user\Downloads\cpu_vs_dfe_plot (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144000" cy="38664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Komentar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Performanse izvršavanja na procesoru</a:t>
            </a:r>
            <a:br>
              <a:rPr lang="sr-Latn-RS" dirty="0" smtClean="0"/>
            </a:br>
            <a:r>
              <a:rPr lang="sr-Latn-RS" dirty="0" smtClean="0"/>
              <a:t>za red veličine bolje od performansi na DFE-u</a:t>
            </a:r>
          </a:p>
          <a:p>
            <a:r>
              <a:rPr lang="sr-Latn-RS" dirty="0" smtClean="0"/>
              <a:t>Razlozi i teme za dalju analizu: </a:t>
            </a:r>
          </a:p>
          <a:p>
            <a:pPr lvl="1"/>
            <a:r>
              <a:rPr lang="sr-Latn-RS" dirty="0" smtClean="0"/>
              <a:t>DFE radi na podrazumevanoj frekvenciji </a:t>
            </a:r>
            <a:br>
              <a:rPr lang="sr-Latn-RS" dirty="0" smtClean="0"/>
            </a:br>
            <a:r>
              <a:rPr lang="sr-Latn-RS" dirty="0" smtClean="0"/>
              <a:t>koja je za red veličine manja od frekvencije CPU-a</a:t>
            </a:r>
          </a:p>
          <a:p>
            <a:pPr lvl="1"/>
            <a:r>
              <a:rPr lang="sr-Latn-RS" dirty="0" smtClean="0"/>
              <a:t>neoptimizovana implementacija</a:t>
            </a:r>
            <a:br>
              <a:rPr lang="sr-Latn-RS" dirty="0" smtClean="0"/>
            </a:br>
            <a:r>
              <a:rPr lang="sr-Latn-RS" dirty="0" smtClean="0"/>
              <a:t>(veliki “mehurovi” u protočnoj obradi)</a:t>
            </a:r>
          </a:p>
          <a:p>
            <a:pPr lvl="1"/>
            <a:r>
              <a:rPr lang="sr-Latn-RS" dirty="0" smtClean="0"/>
              <a:t>broj operacija po iteraciji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Srodni algoritmi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Tema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Ostali algoritmi za poravnanje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RS" dirty="0" smtClean="0"/>
              <a:t>Za kraće sekvence: </a:t>
            </a:r>
          </a:p>
          <a:p>
            <a:pPr lvl="1"/>
            <a:r>
              <a:rPr lang="sr-Latn-RS" dirty="0" smtClean="0"/>
              <a:t>Algoritam za lokalno poravnanje </a:t>
            </a:r>
            <a:br>
              <a:rPr lang="sr-Latn-RS" dirty="0" smtClean="0"/>
            </a:br>
            <a:r>
              <a:rPr lang="sr-Latn-RS" dirty="0" smtClean="0"/>
              <a:t>(Smith-Waterman)</a:t>
            </a:r>
          </a:p>
          <a:p>
            <a:pPr lvl="1"/>
            <a:r>
              <a:rPr lang="sr-Latn-RS" dirty="0" smtClean="0"/>
              <a:t>Algoritam za poravnanje </a:t>
            </a:r>
            <a:br>
              <a:rPr lang="sr-Latn-RS" dirty="0" smtClean="0"/>
            </a:br>
            <a:r>
              <a:rPr lang="sr-Latn-RS" dirty="0" smtClean="0"/>
              <a:t>preklapajućih sufiksa i prefiksa datih sekvenci</a:t>
            </a:r>
          </a:p>
          <a:p>
            <a:pPr lvl="1"/>
            <a:r>
              <a:rPr lang="sr-Latn-RS" dirty="0" smtClean="0"/>
              <a:t>Algoritam za globalno/lokalno poravnanje</a:t>
            </a:r>
            <a:br>
              <a:rPr lang="sr-Latn-RS" dirty="0" smtClean="0"/>
            </a:br>
            <a:r>
              <a:rPr lang="sr-Latn-RS" dirty="0" smtClean="0"/>
              <a:t>sa “afinim” skorovima za “gep-ove”</a:t>
            </a:r>
          </a:p>
          <a:p>
            <a:r>
              <a:rPr lang="sr-Latn-RS" dirty="0" smtClean="0"/>
              <a:t>Za duže sekvence - genome </a:t>
            </a:r>
            <a:br>
              <a:rPr lang="sr-Latn-RS" dirty="0" smtClean="0"/>
            </a:br>
            <a:r>
              <a:rPr lang="sr-Latn-RS" dirty="0" smtClean="0"/>
              <a:t>(engl. </a:t>
            </a:r>
            <a:r>
              <a:rPr lang="sr-Latn-RS" i="1" dirty="0" smtClean="0"/>
              <a:t>genom-scale</a:t>
            </a:r>
            <a:r>
              <a:rPr lang="sr-Latn-RS" dirty="0" smtClean="0"/>
              <a:t>)</a:t>
            </a:r>
          </a:p>
          <a:p>
            <a:pPr lvl="1"/>
            <a:r>
              <a:rPr lang="sr-Latn-RS" dirty="0" smtClean="0"/>
              <a:t>Burrows-Wheeler algoritam </a:t>
            </a:r>
            <a:br>
              <a:rPr lang="sr-Latn-RS" dirty="0" smtClean="0"/>
            </a:br>
            <a:r>
              <a:rPr lang="sr-Latn-RS" dirty="0" smtClean="0"/>
              <a:t>nad strukturom Burrows-Wheeler indeksa</a:t>
            </a:r>
          </a:p>
          <a:p>
            <a:pPr lvl="1"/>
            <a:r>
              <a:rPr lang="sr-Latn-RS" dirty="0" smtClean="0"/>
              <a:t>Algoritmi nad klasičnim “sufiksnim” strukturama </a:t>
            </a:r>
            <a:br>
              <a:rPr lang="sr-Latn-RS" dirty="0" smtClean="0"/>
            </a:br>
            <a:r>
              <a:rPr lang="sr-Latn-RS" dirty="0" smtClean="0"/>
              <a:t>(sufiksni nizovi, sufiksna stabla, ...)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Problem poravnanja dve sekvence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Poravnanje sekvenci - </a:t>
            </a:r>
            <a:br>
              <a:rPr lang="sr-Latn-RS" dirty="0" smtClean="0"/>
            </a:br>
            <a:r>
              <a:rPr lang="sr-Latn-RS" dirty="0" smtClean="0"/>
              <a:t>jedno “preklapanje” njihovih pozicija</a:t>
            </a:r>
          </a:p>
          <a:p>
            <a:r>
              <a:rPr lang="sr-Latn-RS" dirty="0" smtClean="0"/>
              <a:t>Primer tri poravnanja za “ABACUS” i “FOCUS”:</a:t>
            </a:r>
            <a:br>
              <a:rPr lang="sr-Latn-RS" dirty="0" smtClean="0"/>
            </a:br>
            <a:r>
              <a:rPr lang="sr-Latn-RS" dirty="0" smtClean="0"/>
              <a:t>   ABACUS     ABACUS     ABACUS    ...</a:t>
            </a:r>
            <a:br>
              <a:rPr lang="sr-Latn-RS" dirty="0" smtClean="0"/>
            </a:br>
            <a:r>
              <a:rPr lang="sr-Latn-RS" dirty="0" smtClean="0"/>
              <a:t>   - FOCUS     FOCUS -     F - OCUS   ...</a:t>
            </a:r>
          </a:p>
          <a:p>
            <a:r>
              <a:rPr lang="sr-Latn-RS" dirty="0" smtClean="0"/>
              <a:t>Osnovni cilj - </a:t>
            </a:r>
            <a:br>
              <a:rPr lang="sr-Latn-RS" dirty="0" smtClean="0"/>
            </a:br>
            <a:r>
              <a:rPr lang="sr-Latn-RS" dirty="0" smtClean="0"/>
              <a:t>utvrditi sličnost(razliku) između sekvenci</a:t>
            </a:r>
          </a:p>
          <a:p>
            <a:r>
              <a:rPr lang="sr-Latn-RS" dirty="0" smtClean="0"/>
              <a:t>Uslov - pojam sličnosti na nivou reziduuma</a:t>
            </a:r>
            <a:r>
              <a:rPr lang="sr-Latn-RS" baseline="20000" dirty="0" smtClean="0"/>
              <a:t>*</a:t>
            </a:r>
            <a:endParaRPr lang="en-US" baseline="200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6172200"/>
            <a:ext cx="6629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Reziduum - jedan neprazan karakter,  ili jedan nukleotid u sekvenci.</a:t>
            </a:r>
            <a:br>
              <a:rPr lang="sr-Latn-R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sr-Latn-R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“_” predstavlja specijalan  “prazan” karakter (engl. gap).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Q&amp;A</a:t>
            </a:r>
            <a:endParaRPr lang="en-US" dirty="0"/>
          </a:p>
        </p:txBody>
      </p:sp>
      <p:pic>
        <p:nvPicPr>
          <p:cNvPr id="5" name="Picture 2" descr="http://www.islamic-events.be/wp-content/uploads/2014/06/ramadan-calendrier-cacophonie-274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0" y="3924300"/>
            <a:ext cx="2609850" cy="2857500"/>
          </a:xfrm>
          <a:prstGeom prst="rect">
            <a:avLst/>
          </a:prstGeom>
          <a:noFill/>
        </p:spPr>
      </p:pic>
      <p:pic>
        <p:nvPicPr>
          <p:cNvPr id="6" name="Picture 5" descr="http://solve.rackspace.com/wp-content/uploads/2016/04/aws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057400"/>
            <a:ext cx="1623438" cy="609600"/>
          </a:xfrm>
          <a:prstGeom prst="rect">
            <a:avLst/>
          </a:prstGeom>
          <a:noFill/>
        </p:spPr>
      </p:pic>
      <p:pic>
        <p:nvPicPr>
          <p:cNvPr id="7" name="Picture 2" descr="http://www.harness-project.eu/wp-content/uploads/2012/11/maxele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690569"/>
            <a:ext cx="1600200" cy="729031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78140" y="3429000"/>
            <a:ext cx="94666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46151" y="2743200"/>
            <a:ext cx="1564049" cy="119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upload.wikimedia.org/wikipedia/commons/d/d7/NVIDIA-CUD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3933" y="1600200"/>
            <a:ext cx="1227667" cy="762001"/>
          </a:xfrm>
          <a:prstGeom prst="rect">
            <a:avLst/>
          </a:prstGeom>
          <a:noFill/>
        </p:spPr>
      </p:pic>
      <p:pic>
        <p:nvPicPr>
          <p:cNvPr id="1028" name="Picture 4" descr="http://openmp.org/wp/openmp_336x120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53200" y="2133600"/>
            <a:ext cx="1828800" cy="65314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Problem poravnanja dve sekvence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smtClean="0"/>
              <a:t>Skor - kvantitativna mera sličnosti</a:t>
            </a:r>
            <a:br>
              <a:rPr lang="sr-Latn-RS" dirty="0" smtClean="0"/>
            </a:br>
            <a:r>
              <a:rPr lang="sr-Latn-RS" dirty="0" smtClean="0"/>
              <a:t>dva reziduuma</a:t>
            </a:r>
            <a:r>
              <a:rPr lang="sr-Latn-RS" baseline="20000" dirty="0" smtClean="0"/>
              <a:t>*</a:t>
            </a:r>
            <a:r>
              <a:rPr lang="sr-Latn-RS" dirty="0" smtClean="0"/>
              <a:t> ili dve sekvence</a:t>
            </a:r>
          </a:p>
          <a:p>
            <a:r>
              <a:rPr lang="sr-Latn-RS" dirty="0" smtClean="0"/>
              <a:t>Sličnost dve sekvence -</a:t>
            </a:r>
            <a:br>
              <a:rPr lang="sr-Latn-RS" dirty="0" smtClean="0"/>
            </a:br>
            <a:r>
              <a:rPr lang="sr-Latn-RS" dirty="0" smtClean="0"/>
              <a:t>aditivna funkcija skorova njihovih reziduuma </a:t>
            </a:r>
            <a:br>
              <a:rPr lang="sr-Latn-RS" dirty="0" smtClean="0"/>
            </a:br>
            <a:r>
              <a:rPr lang="sr-Latn-RS" dirty="0" smtClean="0"/>
              <a:t>u jednom poravnanju</a:t>
            </a:r>
          </a:p>
          <a:p>
            <a:r>
              <a:rPr lang="sr-Latn-RS" dirty="0" smtClean="0"/>
              <a:t>Reziduumi u genomici</a:t>
            </a:r>
          </a:p>
          <a:p>
            <a:pPr lvl="1"/>
            <a:r>
              <a:rPr lang="sr-Latn-RS" dirty="0" smtClean="0"/>
              <a:t>nukleotidi, aminokiseline</a:t>
            </a:r>
          </a:p>
          <a:p>
            <a:r>
              <a:rPr lang="sr-Latn-RS" dirty="0" smtClean="0"/>
              <a:t>Sekvence u genomici </a:t>
            </a:r>
          </a:p>
          <a:p>
            <a:pPr lvl="1"/>
            <a:r>
              <a:rPr lang="sr-Latn-RS" dirty="0" smtClean="0"/>
              <a:t>dnk, rnk, proteini </a:t>
            </a:r>
          </a:p>
          <a:p>
            <a:endParaRPr lang="sr-Latn-R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14728" y="6096000"/>
            <a:ext cx="5434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Sličnosti reziduuma se izražavaju kroz matrice skorova.</a:t>
            </a:r>
          </a:p>
          <a:p>
            <a:r>
              <a:rPr lang="sr-Latn-R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Primeri u genomici su matrice PAM, Blosum i sl.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Problem poravnanja dve sekvence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Formulacija problema:  </a:t>
            </a:r>
            <a:br>
              <a:rPr lang="sr-Latn-RS" dirty="0" smtClean="0"/>
            </a:br>
            <a:r>
              <a:rPr lang="sr-Latn-RS" b="1" dirty="0" smtClean="0"/>
              <a:t>pronaći poravnanja sekvenci </a:t>
            </a:r>
            <a:br>
              <a:rPr lang="sr-Latn-RS" b="1" dirty="0" smtClean="0"/>
            </a:br>
            <a:r>
              <a:rPr lang="sr-Latn-RS" b="1" dirty="0" smtClean="0"/>
              <a:t>koja odražavaju najveću sličnost(razliku)</a:t>
            </a:r>
            <a:br>
              <a:rPr lang="sr-Latn-RS" b="1" dirty="0" smtClean="0"/>
            </a:br>
            <a:r>
              <a:rPr lang="sr-Latn-RS" b="1" dirty="0" smtClean="0"/>
              <a:t>između sekvenci</a:t>
            </a:r>
          </a:p>
          <a:p>
            <a:r>
              <a:rPr lang="sr-Latn-RS" dirty="0" smtClean="0"/>
              <a:t>Problem </a:t>
            </a:r>
            <a:r>
              <a:rPr lang="sr-Latn-RS" i="1" dirty="0" smtClean="0"/>
              <a:t>brute force</a:t>
            </a:r>
            <a:r>
              <a:rPr lang="sr-Latn-RS" dirty="0" smtClean="0"/>
              <a:t> izračunavanja - </a:t>
            </a:r>
            <a:br>
              <a:rPr lang="sr-Latn-RS" dirty="0" smtClean="0"/>
            </a:br>
            <a:r>
              <a:rPr lang="sr-Latn-RS" dirty="0" smtClean="0"/>
              <a:t>eksponencijalna kompleksnost </a:t>
            </a:r>
          </a:p>
          <a:p>
            <a:r>
              <a:rPr lang="sr-Latn-RS" dirty="0" smtClean="0"/>
              <a:t>Rešenje?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Dinamičko programiranje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Srodno sa konceptima rekurzije </a:t>
            </a:r>
            <a:br>
              <a:rPr lang="sr-Latn-RS" dirty="0" smtClean="0"/>
            </a:br>
            <a:r>
              <a:rPr lang="sr-Latn-RS" dirty="0" smtClean="0"/>
              <a:t>i matematičke indukcije</a:t>
            </a:r>
          </a:p>
          <a:p>
            <a:r>
              <a:rPr lang="sr-Latn-RS" dirty="0" smtClean="0"/>
              <a:t>Belmanov princip optimalnosti</a:t>
            </a:r>
          </a:p>
          <a:p>
            <a:r>
              <a:rPr lang="sr-Latn-RS" dirty="0" smtClean="0"/>
              <a:t>Praktične napomene</a:t>
            </a:r>
          </a:p>
          <a:p>
            <a:pPr lvl="1"/>
            <a:r>
              <a:rPr lang="sr-Latn-RS" dirty="0" smtClean="0"/>
              <a:t>memoizacija</a:t>
            </a:r>
          </a:p>
          <a:p>
            <a:pPr lvl="1"/>
            <a:r>
              <a:rPr lang="sr-Latn-RS" dirty="0" smtClean="0"/>
              <a:t>redukcija kompleksnosti rekurzivnog izračunavanja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3266</TotalTime>
  <Words>707</Words>
  <Application>Microsoft Office PowerPoint</Application>
  <PresentationFormat>On-screen Show (4:3)</PresentationFormat>
  <Paragraphs>300</Paragraphs>
  <Slides>60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- Genomska informatika -  1. domaći zadatak</vt:lpstr>
      <vt:lpstr>problem</vt:lpstr>
      <vt:lpstr>Opis problema (engl.)</vt:lpstr>
      <vt:lpstr>problem</vt:lpstr>
      <vt:lpstr>Opis problema (engl.)</vt:lpstr>
      <vt:lpstr>Problem poravnanja dve sekvence</vt:lpstr>
      <vt:lpstr>Problem poravnanja dve sekvence</vt:lpstr>
      <vt:lpstr>Problem poravnanja dve sekvence</vt:lpstr>
      <vt:lpstr>Dinamičko programiranje</vt:lpstr>
      <vt:lpstr>Needleman-Wunsch</vt:lpstr>
      <vt:lpstr>Needleman-Wunsch</vt:lpstr>
      <vt:lpstr>Needleman-Wunsch</vt:lpstr>
      <vt:lpstr>Primena  Needleman-Wunsch algoritma</vt:lpstr>
      <vt:lpstr>problem</vt:lpstr>
      <vt:lpstr>Opis problema (engl.)</vt:lpstr>
      <vt:lpstr>CPU</vt:lpstr>
      <vt:lpstr>Od jednoprocesorskog do multiprocesorskog čipa</vt:lpstr>
      <vt:lpstr>Multiprocesorske arhitekture</vt:lpstr>
      <vt:lpstr>Programski model deljene memorije</vt:lpstr>
      <vt:lpstr>OpenMP</vt:lpstr>
      <vt:lpstr>Needleman-Wunsch na OpenMP-u</vt:lpstr>
      <vt:lpstr>Needleman-Wunsch kod</vt:lpstr>
      <vt:lpstr>Needleman-Wunshch izvršenje</vt:lpstr>
      <vt:lpstr>GPU</vt:lpstr>
      <vt:lpstr>Od GPU do GPGPU</vt:lpstr>
      <vt:lpstr>NVDIA GPU arhitektura</vt:lpstr>
      <vt:lpstr>NVIDIA CUDA programski model</vt:lpstr>
      <vt:lpstr>Needleman-Wunsch na CUDA-i</vt:lpstr>
      <vt:lpstr>Needleman-Wunsch Host</vt:lpstr>
      <vt:lpstr>Needleman-Wunsch Kernel</vt:lpstr>
      <vt:lpstr>Needleman-Wunsch izvršavanje</vt:lpstr>
      <vt:lpstr>DFE</vt:lpstr>
      <vt:lpstr>Maxeler (vs Von Neumann) </vt:lpstr>
      <vt:lpstr>Maxeler marketing</vt:lpstr>
      <vt:lpstr>Maxeler arhitekura</vt:lpstr>
      <vt:lpstr>Maxeler programski model</vt:lpstr>
      <vt:lpstr>Needleman-Wunsch na Maxeler-u</vt:lpstr>
      <vt:lpstr>Needleman-Wunsch Kernel</vt:lpstr>
      <vt:lpstr>Needleman-Wunsch izvršavanje</vt:lpstr>
      <vt:lpstr>WSN</vt:lpstr>
      <vt:lpstr>Ideja</vt:lpstr>
      <vt:lpstr>Ideja</vt:lpstr>
      <vt:lpstr>Ideja</vt:lpstr>
      <vt:lpstr>problem</vt:lpstr>
      <vt:lpstr>Opis problema (engl.)</vt:lpstr>
      <vt:lpstr>Parametri multicore platforme</vt:lpstr>
      <vt:lpstr>Performanse izvršavanja</vt:lpstr>
      <vt:lpstr>Grafički prikaz performansi</vt:lpstr>
      <vt:lpstr>Komentar</vt:lpstr>
      <vt:lpstr>Parametri GPU platforme</vt:lpstr>
      <vt:lpstr>Performanse izvršavanja</vt:lpstr>
      <vt:lpstr>Grafički prikaz performansi</vt:lpstr>
      <vt:lpstr>Komentar</vt:lpstr>
      <vt:lpstr>Parametri DFE platforme</vt:lpstr>
      <vt:lpstr>Performanse izvršavanja</vt:lpstr>
      <vt:lpstr>Grafički prikaz performansi</vt:lpstr>
      <vt:lpstr>Komentar</vt:lpstr>
      <vt:lpstr>Srodni algoritmi</vt:lpstr>
      <vt:lpstr>Ostali algoritmi za poravnanje</vt:lpstr>
      <vt:lpstr>Q&amp;A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Implementacija Needleman-Wunsch algoritma na NVIDIA (CUDA) platformi</dc:title>
  <dc:creator>Milos</dc:creator>
  <cp:lastModifiedBy>Milos</cp:lastModifiedBy>
  <cp:revision>274</cp:revision>
  <dcterms:created xsi:type="dcterms:W3CDTF">2016-05-16T14:54:48Z</dcterms:created>
  <dcterms:modified xsi:type="dcterms:W3CDTF">2016-06-01T20:21:33Z</dcterms:modified>
</cp:coreProperties>
</file>