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76" r:id="rId3"/>
    <p:sldId id="259" r:id="rId4"/>
    <p:sldId id="320" r:id="rId5"/>
    <p:sldId id="322" r:id="rId6"/>
    <p:sldId id="321" r:id="rId7"/>
    <p:sldId id="261" r:id="rId8"/>
    <p:sldId id="277" r:id="rId9"/>
    <p:sldId id="275" r:id="rId10"/>
    <p:sldId id="260" r:id="rId11"/>
    <p:sldId id="269" r:id="rId12"/>
    <p:sldId id="274" r:id="rId13"/>
    <p:sldId id="262" r:id="rId14"/>
    <p:sldId id="263" r:id="rId15"/>
    <p:sldId id="264" r:id="rId16"/>
    <p:sldId id="265" r:id="rId17"/>
    <p:sldId id="267" r:id="rId18"/>
    <p:sldId id="266" r:id="rId19"/>
    <p:sldId id="268" r:id="rId20"/>
    <p:sldId id="270" r:id="rId21"/>
    <p:sldId id="271" r:id="rId22"/>
    <p:sldId id="272" r:id="rId23"/>
    <p:sldId id="307" r:id="rId24"/>
    <p:sldId id="280" r:id="rId25"/>
    <p:sldId id="282" r:id="rId26"/>
    <p:sldId id="285" r:id="rId27"/>
    <p:sldId id="283" r:id="rId28"/>
    <p:sldId id="286" r:id="rId29"/>
    <p:sldId id="287" r:id="rId30"/>
    <p:sldId id="289" r:id="rId31"/>
    <p:sldId id="281" r:id="rId32"/>
    <p:sldId id="290" r:id="rId33"/>
    <p:sldId id="278" r:id="rId34"/>
    <p:sldId id="273" r:id="rId35"/>
    <p:sldId id="291" r:id="rId36"/>
    <p:sldId id="293" r:id="rId37"/>
    <p:sldId id="294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9" r:id="rId49"/>
    <p:sldId id="310" r:id="rId50"/>
    <p:sldId id="312" r:id="rId51"/>
    <p:sldId id="308" r:id="rId52"/>
    <p:sldId id="311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3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723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767" autoAdjust="0"/>
  </p:normalViewPr>
  <p:slideViewPr>
    <p:cSldViewPr>
      <p:cViewPr>
        <p:scale>
          <a:sx n="66" d="100"/>
          <a:sy n="66" d="100"/>
        </p:scale>
        <p:origin x="-4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0F61F4-E9AC-47D5-A612-AEAA569F44F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Fragmentacija uzorka</a:t>
          </a:r>
          <a:endParaRPr lang="en-US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/>
        </a:p>
      </dgm:t>
    </dgm:pt>
    <dgm:pt modelId="{41307F1F-E0B3-4CD8-92D6-F817060CF15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Priprema fragmenata</a:t>
          </a:r>
          <a:endParaRPr lang="en-US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/>
        </a:p>
      </dgm:t>
    </dgm:pt>
    <dgm:pt modelId="{ADA9AFD8-0114-4D36-92CB-5D817FAF809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Amplifikacija</a:t>
          </a:r>
          <a:endParaRPr lang="en-US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/>
        </a:p>
      </dgm:t>
    </dgm:pt>
    <dgm:pt modelId="{A440A13F-41BA-4DD9-B7F0-FEB0852EE7E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Hemijsko sekvenciranje i detekcija</a:t>
          </a:r>
          <a:endParaRPr lang="en-US" dirty="0"/>
        </a:p>
      </dgm:t>
    </dgm:pt>
    <dgm:pt modelId="{617CC7B9-DD21-4572-84C5-A671945E04B4}" type="parTrans" cxnId="{D0E017FD-F701-4ECE-BA0A-B738946C52AC}">
      <dgm:prSet/>
      <dgm:spPr/>
      <dgm:t>
        <a:bodyPr/>
        <a:lstStyle/>
        <a:p>
          <a:endParaRPr lang="en-US"/>
        </a:p>
      </dgm:t>
    </dgm:pt>
    <dgm:pt modelId="{44C60EE8-463D-4AF7-B2AC-151C60AE4F97}" type="sibTrans" cxnId="{D0E017FD-F701-4ECE-BA0A-B738946C52AC}">
      <dgm:prSet/>
      <dgm:spPr/>
      <dgm:t>
        <a:bodyPr/>
        <a:lstStyle/>
        <a:p>
          <a:endParaRPr lang="en-US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4" custLinFactNeighborX="226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4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4" custLinFactX="-5483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E66FB-DF18-41FF-B3B7-5DF880508E55}" type="pres">
      <dgm:prSet presAssocID="{37089CEA-4B8E-431E-8F5E-DAA3790144AB}" presName="parTxOnlySpace" presStyleCnt="0"/>
      <dgm:spPr/>
    </dgm:pt>
    <dgm:pt modelId="{F5185548-3A56-4B64-922D-BCB0C879C13E}" type="pres">
      <dgm:prSet presAssocID="{A440A13F-41BA-4DD9-B7F0-FEB0852EE7EC}" presName="parTxOnly" presStyleLbl="node1" presStyleIdx="3" presStyleCnt="4" custLinFactX="-13276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9C7BA7-7288-41D9-AF18-57DF5C7F38F6}" type="presOf" srcId="{ADA9AFD8-0114-4D36-92CB-5D817FAF8091}" destId="{4292A5E2-72B8-4AD6-A549-C490662EFFF5}" srcOrd="0" destOrd="0" presId="urn:microsoft.com/office/officeart/2005/8/layout/chevron1"/>
    <dgm:cxn modelId="{9349C53D-577E-4B78-BB7D-F90E2C2D5E8A}" type="presOf" srcId="{A440A13F-41BA-4DD9-B7F0-FEB0852EE7EC}" destId="{F5185548-3A56-4B64-922D-BCB0C879C13E}" srcOrd="0" destOrd="0" presId="urn:microsoft.com/office/officeart/2005/8/layout/chevron1"/>
    <dgm:cxn modelId="{0162773E-3837-49E8-925A-2B4F7F7D653F}" type="presOf" srcId="{389A6FB6-FA61-4345-B723-47EE467DC0CB}" destId="{07CBA208-3EA4-4402-8654-BD6F256573AB}" srcOrd="0" destOrd="0" presId="urn:microsoft.com/office/officeart/2005/8/layout/chevron1"/>
    <dgm:cxn modelId="{24800106-F74A-4355-92B6-B3BCD9CB4CC3}" type="presOf" srcId="{41307F1F-E0B3-4CD8-92D6-F817060CF154}" destId="{5372AD28-DC9E-40F5-9355-50B5F17386C7}" srcOrd="0" destOrd="0" presId="urn:microsoft.com/office/officeart/2005/8/layout/chevron1"/>
    <dgm:cxn modelId="{D0E017FD-F701-4ECE-BA0A-B738946C52AC}" srcId="{389A6FB6-FA61-4345-B723-47EE467DC0CB}" destId="{A440A13F-41BA-4DD9-B7F0-FEB0852EE7EC}" srcOrd="3" destOrd="0" parTransId="{617CC7B9-DD21-4572-84C5-A671945E04B4}" sibTransId="{44C60EE8-463D-4AF7-B2AC-151C60AE4F97}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FDA496BD-BF5C-4B8A-8C90-2BC424B8B2CC}" type="presOf" srcId="{860F61F4-E9AC-47D5-A612-AEAA569F44F1}" destId="{48D63922-B616-4527-A5F1-95FCC2A441FE}" srcOrd="0" destOrd="0" presId="urn:microsoft.com/office/officeart/2005/8/layout/chevron1"/>
    <dgm:cxn modelId="{8DBDA9C8-9A4B-4C50-AFBA-411AE7BF909B}" type="presParOf" srcId="{07CBA208-3EA4-4402-8654-BD6F256573AB}" destId="{48D63922-B616-4527-A5F1-95FCC2A441FE}" srcOrd="0" destOrd="0" presId="urn:microsoft.com/office/officeart/2005/8/layout/chevron1"/>
    <dgm:cxn modelId="{2133AA25-4AA6-4CF2-A969-DEC9610C849F}" type="presParOf" srcId="{07CBA208-3EA4-4402-8654-BD6F256573AB}" destId="{566F73B8-F9B4-465C-A0AA-26B5A5A357B4}" srcOrd="1" destOrd="0" presId="urn:microsoft.com/office/officeart/2005/8/layout/chevron1"/>
    <dgm:cxn modelId="{FCA2CA59-E5A3-424F-A8D7-334F4997A865}" type="presParOf" srcId="{07CBA208-3EA4-4402-8654-BD6F256573AB}" destId="{5372AD28-DC9E-40F5-9355-50B5F17386C7}" srcOrd="2" destOrd="0" presId="urn:microsoft.com/office/officeart/2005/8/layout/chevron1"/>
    <dgm:cxn modelId="{B2990719-9CEF-405D-8B72-74E0730A66A1}" type="presParOf" srcId="{07CBA208-3EA4-4402-8654-BD6F256573AB}" destId="{C655EDBF-F24B-48B2-84FF-F2C49CF4C1B2}" srcOrd="3" destOrd="0" presId="urn:microsoft.com/office/officeart/2005/8/layout/chevron1"/>
    <dgm:cxn modelId="{89A87509-F436-4DA6-AF2B-AD0452C400F1}" type="presParOf" srcId="{07CBA208-3EA4-4402-8654-BD6F256573AB}" destId="{4292A5E2-72B8-4AD6-A549-C490662EFFF5}" srcOrd="4" destOrd="0" presId="urn:microsoft.com/office/officeart/2005/8/layout/chevron1"/>
    <dgm:cxn modelId="{F66A2AFD-FCB9-4CBF-88C9-A6AC94A45A33}" type="presParOf" srcId="{07CBA208-3EA4-4402-8654-BD6F256573AB}" destId="{173E66FB-DF18-41FF-B3B7-5DF880508E55}" srcOrd="5" destOrd="0" presId="urn:microsoft.com/office/officeart/2005/8/layout/chevron1"/>
    <dgm:cxn modelId="{D9FE53F8-ACB0-4780-96D7-B1B214896226}" type="presParOf" srcId="{07CBA208-3EA4-4402-8654-BD6F256573AB}" destId="{F5185548-3A56-4B64-922D-BCB0C879C13E}" srcOrd="6" destOrd="0" presId="urn:microsoft.com/office/officeart/2005/8/layout/chevron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860F61F4-E9AC-47D5-A612-AEAA569F44F1}">
      <dgm:prSet phldrT="[Text]" custT="1"/>
      <dgm:spPr>
        <a:solidFill>
          <a:srgbClr val="465723">
            <a:alpha val="89804"/>
          </a:srgbClr>
        </a:solidFill>
      </dgm:spPr>
      <dgm:t>
        <a:bodyPr/>
        <a:lstStyle/>
        <a:p>
          <a:r>
            <a:rPr lang="sr-Latn-RS" sz="1500" dirty="0" smtClean="0"/>
            <a:t>Semantički inženjering</a:t>
          </a:r>
          <a:endParaRPr lang="en-US" sz="1500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 sz="1600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 sz="1600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1" custLinFactX="-21211" custLinFactY="-79549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107B2F-623F-4DD6-861A-4F8B09E2E058}" type="presOf" srcId="{389A6FB6-FA61-4345-B723-47EE467DC0CB}" destId="{07CBA208-3EA4-4402-8654-BD6F256573AB}" srcOrd="0" destOrd="0" presId="urn:microsoft.com/office/officeart/2005/8/layout/chevron1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AFC71ED1-2C68-43D5-879C-9C3EAE162080}" type="presOf" srcId="{860F61F4-E9AC-47D5-A612-AEAA569F44F1}" destId="{48D63922-B616-4527-A5F1-95FCC2A441FE}" srcOrd="0" destOrd="0" presId="urn:microsoft.com/office/officeart/2005/8/layout/chevron1"/>
    <dgm:cxn modelId="{002EFC16-8354-4557-A666-414BF6A27F27}" type="presParOf" srcId="{07CBA208-3EA4-4402-8654-BD6F256573AB}" destId="{48D63922-B616-4527-A5F1-95FCC2A441FE}" srcOrd="0" destOrd="0" presId="urn:microsoft.com/office/officeart/2005/8/layout/chevron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2EE493A-19BE-4E98-AC0F-841E58B63D5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0664532-C5F0-4549-ADF5-1375CEF77183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Preprocesiranje</a:t>
          </a:r>
          <a:endParaRPr lang="en-US" dirty="0"/>
        </a:p>
      </dgm:t>
    </dgm:pt>
    <dgm:pt modelId="{DD5235B3-D8EF-48A0-A598-BD9D53B283B2}" type="parTrans" cxnId="{2F50532F-49B2-468A-B597-CFB9F7273320}">
      <dgm:prSet/>
      <dgm:spPr/>
      <dgm:t>
        <a:bodyPr/>
        <a:lstStyle/>
        <a:p>
          <a:endParaRPr lang="en-US"/>
        </a:p>
      </dgm:t>
    </dgm:pt>
    <dgm:pt modelId="{1329E7CD-FBB9-4D1F-B0AB-38CD80123269}" type="sibTrans" cxnId="{2F50532F-49B2-468A-B597-CFB9F7273320}">
      <dgm:prSet/>
      <dgm:spPr/>
      <dgm:t>
        <a:bodyPr/>
        <a:lstStyle/>
        <a:p>
          <a:endParaRPr lang="en-US"/>
        </a:p>
      </dgm:t>
    </dgm:pt>
    <dgm:pt modelId="{C6FBC67B-5A09-4371-A892-98AC2A6E2DC6}" type="pres">
      <dgm:prSet presAssocID="{02EE493A-19BE-4E98-AC0F-841E58B63D54}" presName="Name0" presStyleCnt="0">
        <dgm:presLayoutVars>
          <dgm:dir/>
          <dgm:animLvl val="lvl"/>
          <dgm:resizeHandles val="exact"/>
        </dgm:presLayoutVars>
      </dgm:prSet>
      <dgm:spPr/>
    </dgm:pt>
    <dgm:pt modelId="{7F4038E4-EAFD-4110-A5CB-20143B70C5C3}" type="pres">
      <dgm:prSet presAssocID="{F0664532-C5F0-4549-ADF5-1375CEF77183}" presName="parTxOnly" presStyleLbl="node1" presStyleIdx="0" presStyleCnt="1" custLinFactNeighborX="11391" custLinFactNeighborY="230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3A5FD2-75F3-4370-8BB8-88AC79DF3A9D}" type="presOf" srcId="{02EE493A-19BE-4E98-AC0F-841E58B63D54}" destId="{C6FBC67B-5A09-4371-A892-98AC2A6E2DC6}" srcOrd="0" destOrd="0" presId="urn:microsoft.com/office/officeart/2005/8/layout/chevron1"/>
    <dgm:cxn modelId="{2F50532F-49B2-468A-B597-CFB9F7273320}" srcId="{02EE493A-19BE-4E98-AC0F-841E58B63D54}" destId="{F0664532-C5F0-4549-ADF5-1375CEF77183}" srcOrd="0" destOrd="0" parTransId="{DD5235B3-D8EF-48A0-A598-BD9D53B283B2}" sibTransId="{1329E7CD-FBB9-4D1F-B0AB-38CD80123269}"/>
    <dgm:cxn modelId="{96C71A91-37E5-410B-8B35-263E3059CDA7}" type="presOf" srcId="{F0664532-C5F0-4549-ADF5-1375CEF77183}" destId="{7F4038E4-EAFD-4110-A5CB-20143B70C5C3}" srcOrd="0" destOrd="0" presId="urn:microsoft.com/office/officeart/2005/8/layout/chevron1"/>
    <dgm:cxn modelId="{BB509E02-6447-4F8E-9F4B-444A8AD94EED}" type="presParOf" srcId="{C6FBC67B-5A09-4371-A892-98AC2A6E2DC6}" destId="{7F4038E4-EAFD-4110-A5CB-20143B70C5C3}" srcOrd="0" destOrd="0" presId="urn:microsoft.com/office/officeart/2005/8/layout/chevron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2EE493A-19BE-4E98-AC0F-841E58B63D54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F0664532-C5F0-4549-ADF5-1375CEF77183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sr-Latn-RS" sz="1800" dirty="0" smtClean="0"/>
            <a:t>Otkrivanje varijacija</a:t>
          </a:r>
          <a:endParaRPr lang="en-US" sz="1800" dirty="0"/>
        </a:p>
      </dgm:t>
    </dgm:pt>
    <dgm:pt modelId="{DD5235B3-D8EF-48A0-A598-BD9D53B283B2}" type="parTrans" cxnId="{2F50532F-49B2-468A-B597-CFB9F7273320}">
      <dgm:prSet/>
      <dgm:spPr/>
      <dgm:t>
        <a:bodyPr/>
        <a:lstStyle/>
        <a:p>
          <a:endParaRPr lang="en-US" sz="1800"/>
        </a:p>
      </dgm:t>
    </dgm:pt>
    <dgm:pt modelId="{1329E7CD-FBB9-4D1F-B0AB-38CD80123269}" type="sibTrans" cxnId="{2F50532F-49B2-468A-B597-CFB9F7273320}">
      <dgm:prSet/>
      <dgm:spPr/>
      <dgm:t>
        <a:bodyPr/>
        <a:lstStyle/>
        <a:p>
          <a:endParaRPr lang="en-US" sz="1800"/>
        </a:p>
      </dgm:t>
    </dgm:pt>
    <dgm:pt modelId="{C6FBC67B-5A09-4371-A892-98AC2A6E2DC6}" type="pres">
      <dgm:prSet presAssocID="{02EE493A-19BE-4E98-AC0F-841E58B63D54}" presName="Name0" presStyleCnt="0">
        <dgm:presLayoutVars>
          <dgm:dir/>
          <dgm:animLvl val="lvl"/>
          <dgm:resizeHandles val="exact"/>
        </dgm:presLayoutVars>
      </dgm:prSet>
      <dgm:spPr/>
    </dgm:pt>
    <dgm:pt modelId="{7F4038E4-EAFD-4110-A5CB-20143B70C5C3}" type="pres">
      <dgm:prSet presAssocID="{F0664532-C5F0-4549-ADF5-1375CEF77183}" presName="parTxOnly" presStyleLbl="node1" presStyleIdx="0" presStyleCnt="1" custLinFactNeighborY="76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BA2BEB-101E-4A7E-A7E4-9EEABD584765}" type="presOf" srcId="{F0664532-C5F0-4549-ADF5-1375CEF77183}" destId="{7F4038E4-EAFD-4110-A5CB-20143B70C5C3}" srcOrd="0" destOrd="0" presId="urn:microsoft.com/office/officeart/2005/8/layout/chevron1"/>
    <dgm:cxn modelId="{4BF675EB-00B1-49AE-891B-9D9F0133FFD6}" type="presOf" srcId="{02EE493A-19BE-4E98-AC0F-841E58B63D54}" destId="{C6FBC67B-5A09-4371-A892-98AC2A6E2DC6}" srcOrd="0" destOrd="0" presId="urn:microsoft.com/office/officeart/2005/8/layout/chevron1"/>
    <dgm:cxn modelId="{2F50532F-49B2-468A-B597-CFB9F7273320}" srcId="{02EE493A-19BE-4E98-AC0F-841E58B63D54}" destId="{F0664532-C5F0-4549-ADF5-1375CEF77183}" srcOrd="0" destOrd="0" parTransId="{DD5235B3-D8EF-48A0-A598-BD9D53B283B2}" sibTransId="{1329E7CD-FBB9-4D1F-B0AB-38CD80123269}"/>
    <dgm:cxn modelId="{597081EB-6785-42E8-B3F1-6C5550B8679D}" type="presParOf" srcId="{C6FBC67B-5A09-4371-A892-98AC2A6E2DC6}" destId="{7F4038E4-EAFD-4110-A5CB-20143B70C5C3}" srcOrd="0" destOrd="0" presId="urn:microsoft.com/office/officeart/2005/8/layout/chevron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2EE493A-19BE-4E98-AC0F-841E58B63D54}" type="doc">
      <dgm:prSet loTypeId="urn:microsoft.com/office/officeart/2005/8/layout/chevron1" loCatId="process" qsTypeId="urn:microsoft.com/office/officeart/2005/8/quickstyle/simple1" qsCatId="simple" csTypeId="urn:microsoft.com/office/officeart/2005/8/colors/accent3_4" csCatId="accent3" phldr="1"/>
      <dgm:spPr/>
    </dgm:pt>
    <dgm:pt modelId="{F0664532-C5F0-4549-ADF5-1375CEF77183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sr-Latn-RS" sz="1800" dirty="0" smtClean="0"/>
            <a:t>Anotiranje varijacija</a:t>
          </a:r>
          <a:endParaRPr lang="en-US" sz="1800" dirty="0"/>
        </a:p>
      </dgm:t>
    </dgm:pt>
    <dgm:pt modelId="{DD5235B3-D8EF-48A0-A598-BD9D53B283B2}" type="parTrans" cxnId="{2F50532F-49B2-468A-B597-CFB9F7273320}">
      <dgm:prSet/>
      <dgm:spPr/>
      <dgm:t>
        <a:bodyPr/>
        <a:lstStyle/>
        <a:p>
          <a:endParaRPr lang="en-US" sz="1800"/>
        </a:p>
      </dgm:t>
    </dgm:pt>
    <dgm:pt modelId="{1329E7CD-FBB9-4D1F-B0AB-38CD80123269}" type="sibTrans" cxnId="{2F50532F-49B2-468A-B597-CFB9F7273320}">
      <dgm:prSet/>
      <dgm:spPr/>
      <dgm:t>
        <a:bodyPr/>
        <a:lstStyle/>
        <a:p>
          <a:endParaRPr lang="en-US" sz="1800"/>
        </a:p>
      </dgm:t>
    </dgm:pt>
    <dgm:pt modelId="{C6FBC67B-5A09-4371-A892-98AC2A6E2DC6}" type="pres">
      <dgm:prSet presAssocID="{02EE493A-19BE-4E98-AC0F-841E58B63D54}" presName="Name0" presStyleCnt="0">
        <dgm:presLayoutVars>
          <dgm:dir/>
          <dgm:animLvl val="lvl"/>
          <dgm:resizeHandles val="exact"/>
        </dgm:presLayoutVars>
      </dgm:prSet>
      <dgm:spPr/>
    </dgm:pt>
    <dgm:pt modelId="{7F4038E4-EAFD-4110-A5CB-20143B70C5C3}" type="pres">
      <dgm:prSet presAssocID="{F0664532-C5F0-4549-ADF5-1375CEF77183}" presName="parTxOnly" presStyleLbl="node1" presStyleIdx="0" presStyleCnt="1" custLinFactNeighborX="-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F0B84E-FCD4-4FE7-82A4-A8A05A97A7D6}" type="presOf" srcId="{F0664532-C5F0-4549-ADF5-1375CEF77183}" destId="{7F4038E4-EAFD-4110-A5CB-20143B70C5C3}" srcOrd="0" destOrd="0" presId="urn:microsoft.com/office/officeart/2005/8/layout/chevron1"/>
    <dgm:cxn modelId="{2F50532F-49B2-468A-B597-CFB9F7273320}" srcId="{02EE493A-19BE-4E98-AC0F-841E58B63D54}" destId="{F0664532-C5F0-4549-ADF5-1375CEF77183}" srcOrd="0" destOrd="0" parTransId="{DD5235B3-D8EF-48A0-A598-BD9D53B283B2}" sibTransId="{1329E7CD-FBB9-4D1F-B0AB-38CD80123269}"/>
    <dgm:cxn modelId="{3344C6D8-FBBA-446F-972F-8774BD47AF35}" type="presOf" srcId="{02EE493A-19BE-4E98-AC0F-841E58B63D54}" destId="{C6FBC67B-5A09-4371-A892-98AC2A6E2DC6}" srcOrd="0" destOrd="0" presId="urn:microsoft.com/office/officeart/2005/8/layout/chevron1"/>
    <dgm:cxn modelId="{13FA6370-8511-4F9D-9EEE-A5DC92B395CD}" type="presParOf" srcId="{C6FBC67B-5A09-4371-A892-98AC2A6E2DC6}" destId="{7F4038E4-EAFD-4110-A5CB-20143B70C5C3}" srcOrd="0" destOrd="0" presId="urn:microsoft.com/office/officeart/2005/8/layout/chevron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2EE493A-19BE-4E98-AC0F-841E58B63D5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0664532-C5F0-4549-ADF5-1375CEF77183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sz="2000" dirty="0" smtClean="0"/>
            <a:t>BWA + Picard + </a:t>
          </a:r>
          <a:r>
            <a:rPr lang="en-US" sz="2000" dirty="0" smtClean="0"/>
            <a:t>G</a:t>
          </a:r>
          <a:r>
            <a:rPr lang="sr-Latn-RS" sz="2000" dirty="0" smtClean="0"/>
            <a:t>atk</a:t>
          </a:r>
          <a:endParaRPr lang="en-US" sz="2000" dirty="0"/>
        </a:p>
      </dgm:t>
    </dgm:pt>
    <dgm:pt modelId="{DD5235B3-D8EF-48A0-A598-BD9D53B283B2}" type="parTrans" cxnId="{2F50532F-49B2-468A-B597-CFB9F7273320}">
      <dgm:prSet/>
      <dgm:spPr/>
      <dgm:t>
        <a:bodyPr/>
        <a:lstStyle/>
        <a:p>
          <a:endParaRPr lang="en-US" sz="2000"/>
        </a:p>
      </dgm:t>
    </dgm:pt>
    <dgm:pt modelId="{1329E7CD-FBB9-4D1F-B0AB-38CD80123269}" type="sibTrans" cxnId="{2F50532F-49B2-468A-B597-CFB9F7273320}">
      <dgm:prSet/>
      <dgm:spPr/>
      <dgm:t>
        <a:bodyPr/>
        <a:lstStyle/>
        <a:p>
          <a:endParaRPr lang="en-US" sz="2000"/>
        </a:p>
      </dgm:t>
    </dgm:pt>
    <dgm:pt modelId="{C6FBC67B-5A09-4371-A892-98AC2A6E2DC6}" type="pres">
      <dgm:prSet presAssocID="{02EE493A-19BE-4E98-AC0F-841E58B63D54}" presName="Name0" presStyleCnt="0">
        <dgm:presLayoutVars>
          <dgm:dir/>
          <dgm:animLvl val="lvl"/>
          <dgm:resizeHandles val="exact"/>
        </dgm:presLayoutVars>
      </dgm:prSet>
      <dgm:spPr/>
    </dgm:pt>
    <dgm:pt modelId="{7F4038E4-EAFD-4110-A5CB-20143B70C5C3}" type="pres">
      <dgm:prSet presAssocID="{F0664532-C5F0-4549-ADF5-1375CEF77183}" presName="parTxOnly" presStyleLbl="node1" presStyleIdx="0" presStyleCnt="1" custLinFactNeighborX="11391" custLinFactNeighborY="230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C1CD3F-80C6-4AF5-8FE2-57A06F66B42D}" type="presOf" srcId="{F0664532-C5F0-4549-ADF5-1375CEF77183}" destId="{7F4038E4-EAFD-4110-A5CB-20143B70C5C3}" srcOrd="0" destOrd="0" presId="urn:microsoft.com/office/officeart/2005/8/layout/chevron1"/>
    <dgm:cxn modelId="{2F50532F-49B2-468A-B597-CFB9F7273320}" srcId="{02EE493A-19BE-4E98-AC0F-841E58B63D54}" destId="{F0664532-C5F0-4549-ADF5-1375CEF77183}" srcOrd="0" destOrd="0" parTransId="{DD5235B3-D8EF-48A0-A598-BD9D53B283B2}" sibTransId="{1329E7CD-FBB9-4D1F-B0AB-38CD80123269}"/>
    <dgm:cxn modelId="{527E5AA6-7643-4D91-9400-834A2D8205AA}" type="presOf" srcId="{02EE493A-19BE-4E98-AC0F-841E58B63D54}" destId="{C6FBC67B-5A09-4371-A892-98AC2A6E2DC6}" srcOrd="0" destOrd="0" presId="urn:microsoft.com/office/officeart/2005/8/layout/chevron1"/>
    <dgm:cxn modelId="{EA46E8E2-1D91-48CF-8BB4-F355B148F521}" type="presParOf" srcId="{C6FBC67B-5A09-4371-A892-98AC2A6E2DC6}" destId="{7F4038E4-EAFD-4110-A5CB-20143B70C5C3}" srcOrd="0" destOrd="0" presId="urn:microsoft.com/office/officeart/2005/8/layout/chevron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2EE493A-19BE-4E98-AC0F-841E58B63D54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F0664532-C5F0-4549-ADF5-1375CEF77183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sr-Latn-RS" sz="2400" dirty="0" smtClean="0"/>
            <a:t>Gatk</a:t>
          </a:r>
          <a:endParaRPr lang="en-US" sz="2400" dirty="0"/>
        </a:p>
      </dgm:t>
    </dgm:pt>
    <dgm:pt modelId="{DD5235B3-D8EF-48A0-A598-BD9D53B283B2}" type="parTrans" cxnId="{2F50532F-49B2-468A-B597-CFB9F7273320}">
      <dgm:prSet/>
      <dgm:spPr/>
      <dgm:t>
        <a:bodyPr/>
        <a:lstStyle/>
        <a:p>
          <a:endParaRPr lang="en-US" sz="2400"/>
        </a:p>
      </dgm:t>
    </dgm:pt>
    <dgm:pt modelId="{1329E7CD-FBB9-4D1F-B0AB-38CD80123269}" type="sibTrans" cxnId="{2F50532F-49B2-468A-B597-CFB9F7273320}">
      <dgm:prSet/>
      <dgm:spPr/>
      <dgm:t>
        <a:bodyPr/>
        <a:lstStyle/>
        <a:p>
          <a:endParaRPr lang="en-US" sz="2400"/>
        </a:p>
      </dgm:t>
    </dgm:pt>
    <dgm:pt modelId="{C6FBC67B-5A09-4371-A892-98AC2A6E2DC6}" type="pres">
      <dgm:prSet presAssocID="{02EE493A-19BE-4E98-AC0F-841E58B63D54}" presName="Name0" presStyleCnt="0">
        <dgm:presLayoutVars>
          <dgm:dir/>
          <dgm:animLvl val="lvl"/>
          <dgm:resizeHandles val="exact"/>
        </dgm:presLayoutVars>
      </dgm:prSet>
      <dgm:spPr/>
    </dgm:pt>
    <dgm:pt modelId="{7F4038E4-EAFD-4110-A5CB-20143B70C5C3}" type="pres">
      <dgm:prSet presAssocID="{F0664532-C5F0-4549-ADF5-1375CEF77183}" presName="parTxOnly" presStyleLbl="node1" presStyleIdx="0" presStyleCnt="1" custLinFactNeighborY="76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17E6FC-AA92-498D-90EF-D1BDC458B85A}" type="presOf" srcId="{02EE493A-19BE-4E98-AC0F-841E58B63D54}" destId="{C6FBC67B-5A09-4371-A892-98AC2A6E2DC6}" srcOrd="0" destOrd="0" presId="urn:microsoft.com/office/officeart/2005/8/layout/chevron1"/>
    <dgm:cxn modelId="{0012611A-56FF-4315-BB33-AE70CC27AF25}" type="presOf" srcId="{F0664532-C5F0-4549-ADF5-1375CEF77183}" destId="{7F4038E4-EAFD-4110-A5CB-20143B70C5C3}" srcOrd="0" destOrd="0" presId="urn:microsoft.com/office/officeart/2005/8/layout/chevron1"/>
    <dgm:cxn modelId="{2F50532F-49B2-468A-B597-CFB9F7273320}" srcId="{02EE493A-19BE-4E98-AC0F-841E58B63D54}" destId="{F0664532-C5F0-4549-ADF5-1375CEF77183}" srcOrd="0" destOrd="0" parTransId="{DD5235B3-D8EF-48A0-A598-BD9D53B283B2}" sibTransId="{1329E7CD-FBB9-4D1F-B0AB-38CD80123269}"/>
    <dgm:cxn modelId="{F1A7F538-BFCB-4D33-B64B-3169024FEA59}" type="presParOf" srcId="{C6FBC67B-5A09-4371-A892-98AC2A6E2DC6}" destId="{7F4038E4-EAFD-4110-A5CB-20143B70C5C3}" srcOrd="0" destOrd="0" presId="urn:microsoft.com/office/officeart/2005/8/layout/chevron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2EE493A-19BE-4E98-AC0F-841E58B63D54}" type="doc">
      <dgm:prSet loTypeId="urn:microsoft.com/office/officeart/2005/8/layout/chevron1" loCatId="process" qsTypeId="urn:microsoft.com/office/officeart/2005/8/quickstyle/simple1" qsCatId="simple" csTypeId="urn:microsoft.com/office/officeart/2005/8/colors/accent3_4" csCatId="accent3" phldr="1"/>
      <dgm:spPr/>
    </dgm:pt>
    <dgm:pt modelId="{F0664532-C5F0-4549-ADF5-1375CEF77183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sr-Latn-RS" sz="2400" dirty="0" smtClean="0"/>
            <a:t>SnpEff</a:t>
          </a:r>
          <a:endParaRPr lang="en-US" sz="2400" dirty="0"/>
        </a:p>
      </dgm:t>
    </dgm:pt>
    <dgm:pt modelId="{DD5235B3-D8EF-48A0-A598-BD9D53B283B2}" type="parTrans" cxnId="{2F50532F-49B2-468A-B597-CFB9F7273320}">
      <dgm:prSet/>
      <dgm:spPr/>
      <dgm:t>
        <a:bodyPr/>
        <a:lstStyle/>
        <a:p>
          <a:endParaRPr lang="en-US" sz="2400"/>
        </a:p>
      </dgm:t>
    </dgm:pt>
    <dgm:pt modelId="{1329E7CD-FBB9-4D1F-B0AB-38CD80123269}" type="sibTrans" cxnId="{2F50532F-49B2-468A-B597-CFB9F7273320}">
      <dgm:prSet/>
      <dgm:spPr/>
      <dgm:t>
        <a:bodyPr/>
        <a:lstStyle/>
        <a:p>
          <a:endParaRPr lang="en-US" sz="2400"/>
        </a:p>
      </dgm:t>
    </dgm:pt>
    <dgm:pt modelId="{C6FBC67B-5A09-4371-A892-98AC2A6E2DC6}" type="pres">
      <dgm:prSet presAssocID="{02EE493A-19BE-4E98-AC0F-841E58B63D54}" presName="Name0" presStyleCnt="0">
        <dgm:presLayoutVars>
          <dgm:dir/>
          <dgm:animLvl val="lvl"/>
          <dgm:resizeHandles val="exact"/>
        </dgm:presLayoutVars>
      </dgm:prSet>
      <dgm:spPr/>
    </dgm:pt>
    <dgm:pt modelId="{7F4038E4-EAFD-4110-A5CB-20143B70C5C3}" type="pres">
      <dgm:prSet presAssocID="{F0664532-C5F0-4549-ADF5-1375CEF77183}" presName="parTxOnly" presStyleLbl="node1" presStyleIdx="0" presStyleCnt="1" custLinFactNeighborY="76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F1BB06-8D94-4D04-851C-95228150ECF8}" type="presOf" srcId="{F0664532-C5F0-4549-ADF5-1375CEF77183}" destId="{7F4038E4-EAFD-4110-A5CB-20143B70C5C3}" srcOrd="0" destOrd="0" presId="urn:microsoft.com/office/officeart/2005/8/layout/chevron1"/>
    <dgm:cxn modelId="{2F50532F-49B2-468A-B597-CFB9F7273320}" srcId="{02EE493A-19BE-4E98-AC0F-841E58B63D54}" destId="{F0664532-C5F0-4549-ADF5-1375CEF77183}" srcOrd="0" destOrd="0" parTransId="{DD5235B3-D8EF-48A0-A598-BD9D53B283B2}" sibTransId="{1329E7CD-FBB9-4D1F-B0AB-38CD80123269}"/>
    <dgm:cxn modelId="{5F040D21-7FC2-4E2F-8822-29927CD80E1C}" type="presOf" srcId="{02EE493A-19BE-4E98-AC0F-841E58B63D54}" destId="{C6FBC67B-5A09-4371-A892-98AC2A6E2DC6}" srcOrd="0" destOrd="0" presId="urn:microsoft.com/office/officeart/2005/8/layout/chevron1"/>
    <dgm:cxn modelId="{EC7CEA1C-69C7-4C91-A6C2-73E992B0E34E}" type="presParOf" srcId="{C6FBC67B-5A09-4371-A892-98AC2A6E2DC6}" destId="{7F4038E4-EAFD-4110-A5CB-20143B70C5C3}" srcOrd="0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0F61F4-E9AC-47D5-A612-AEAA569F44F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Fragmentacija uzorka</a:t>
          </a:r>
          <a:endParaRPr lang="en-US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/>
        </a:p>
      </dgm:t>
    </dgm:pt>
    <dgm:pt modelId="{41307F1F-E0B3-4CD8-92D6-F817060CF15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Priprema fragmenata</a:t>
          </a:r>
          <a:endParaRPr lang="en-US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/>
        </a:p>
      </dgm:t>
    </dgm:pt>
    <dgm:pt modelId="{ADA9AFD8-0114-4D36-92CB-5D817FAF809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Amplifikacija</a:t>
          </a:r>
          <a:endParaRPr lang="en-US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/>
        </a:p>
      </dgm:t>
    </dgm:pt>
    <dgm:pt modelId="{A440A13F-41BA-4DD9-B7F0-FEB0852EE7E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Hemijsko sekvenciranje i detekcija</a:t>
          </a:r>
          <a:endParaRPr lang="en-US" dirty="0"/>
        </a:p>
      </dgm:t>
    </dgm:pt>
    <dgm:pt modelId="{617CC7B9-DD21-4572-84C5-A671945E04B4}" type="parTrans" cxnId="{D0E017FD-F701-4ECE-BA0A-B738946C52AC}">
      <dgm:prSet/>
      <dgm:spPr/>
      <dgm:t>
        <a:bodyPr/>
        <a:lstStyle/>
        <a:p>
          <a:endParaRPr lang="en-US"/>
        </a:p>
      </dgm:t>
    </dgm:pt>
    <dgm:pt modelId="{44C60EE8-463D-4AF7-B2AC-151C60AE4F97}" type="sibTrans" cxnId="{D0E017FD-F701-4ECE-BA0A-B738946C52AC}">
      <dgm:prSet/>
      <dgm:spPr/>
      <dgm:t>
        <a:bodyPr/>
        <a:lstStyle/>
        <a:p>
          <a:endParaRPr lang="en-US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4" custLinFactNeighborX="226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4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4" custLinFactX="-5483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E66FB-DF18-41FF-B3B7-5DF880508E55}" type="pres">
      <dgm:prSet presAssocID="{37089CEA-4B8E-431E-8F5E-DAA3790144AB}" presName="parTxOnlySpace" presStyleCnt="0"/>
      <dgm:spPr/>
    </dgm:pt>
    <dgm:pt modelId="{F5185548-3A56-4B64-922D-BCB0C879C13E}" type="pres">
      <dgm:prSet presAssocID="{A440A13F-41BA-4DD9-B7F0-FEB0852EE7EC}" presName="parTxOnly" presStyleLbl="node1" presStyleIdx="3" presStyleCnt="4" custLinFactX="-13276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44DEE6-B954-4521-B8AC-F5D0061C59C6}" type="presOf" srcId="{ADA9AFD8-0114-4D36-92CB-5D817FAF8091}" destId="{4292A5E2-72B8-4AD6-A549-C490662EFFF5}" srcOrd="0" destOrd="0" presId="urn:microsoft.com/office/officeart/2005/8/layout/chevron1"/>
    <dgm:cxn modelId="{2025E11E-6591-4844-8D2B-50552E015D5B}" type="presOf" srcId="{860F61F4-E9AC-47D5-A612-AEAA569F44F1}" destId="{48D63922-B616-4527-A5F1-95FCC2A441FE}" srcOrd="0" destOrd="0" presId="urn:microsoft.com/office/officeart/2005/8/layout/chevron1"/>
    <dgm:cxn modelId="{1D4B8D88-812D-4D2B-9BE3-421484ABE902}" type="presOf" srcId="{A440A13F-41BA-4DD9-B7F0-FEB0852EE7EC}" destId="{F5185548-3A56-4B64-922D-BCB0C879C13E}" srcOrd="0" destOrd="0" presId="urn:microsoft.com/office/officeart/2005/8/layout/chevron1"/>
    <dgm:cxn modelId="{48F06A68-AF76-42FB-B57E-9D0950B5BE6C}" type="presOf" srcId="{389A6FB6-FA61-4345-B723-47EE467DC0CB}" destId="{07CBA208-3EA4-4402-8654-BD6F256573AB}" srcOrd="0" destOrd="0" presId="urn:microsoft.com/office/officeart/2005/8/layout/chevron1"/>
    <dgm:cxn modelId="{D0E017FD-F701-4ECE-BA0A-B738946C52AC}" srcId="{389A6FB6-FA61-4345-B723-47EE467DC0CB}" destId="{A440A13F-41BA-4DD9-B7F0-FEB0852EE7EC}" srcOrd="3" destOrd="0" parTransId="{617CC7B9-DD21-4572-84C5-A671945E04B4}" sibTransId="{44C60EE8-463D-4AF7-B2AC-151C60AE4F97}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462ED5CD-90A4-4E35-8FCF-BBE3C289510A}" type="presOf" srcId="{41307F1F-E0B3-4CD8-92D6-F817060CF154}" destId="{5372AD28-DC9E-40F5-9355-50B5F17386C7}" srcOrd="0" destOrd="0" presId="urn:microsoft.com/office/officeart/2005/8/layout/chevron1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F82608E8-3753-4CD4-BCF2-488C34C21EBC}" type="presParOf" srcId="{07CBA208-3EA4-4402-8654-BD6F256573AB}" destId="{48D63922-B616-4527-A5F1-95FCC2A441FE}" srcOrd="0" destOrd="0" presId="urn:microsoft.com/office/officeart/2005/8/layout/chevron1"/>
    <dgm:cxn modelId="{7159D95B-681B-47EB-BFA1-9A1DE5988617}" type="presParOf" srcId="{07CBA208-3EA4-4402-8654-BD6F256573AB}" destId="{566F73B8-F9B4-465C-A0AA-26B5A5A357B4}" srcOrd="1" destOrd="0" presId="urn:microsoft.com/office/officeart/2005/8/layout/chevron1"/>
    <dgm:cxn modelId="{27BCBFCA-FA64-4895-93B6-E4B652753E8B}" type="presParOf" srcId="{07CBA208-3EA4-4402-8654-BD6F256573AB}" destId="{5372AD28-DC9E-40F5-9355-50B5F17386C7}" srcOrd="2" destOrd="0" presId="urn:microsoft.com/office/officeart/2005/8/layout/chevron1"/>
    <dgm:cxn modelId="{A6433C8C-292D-4669-988B-7E72D57A8BE9}" type="presParOf" srcId="{07CBA208-3EA4-4402-8654-BD6F256573AB}" destId="{C655EDBF-F24B-48B2-84FF-F2C49CF4C1B2}" srcOrd="3" destOrd="0" presId="urn:microsoft.com/office/officeart/2005/8/layout/chevron1"/>
    <dgm:cxn modelId="{6457BE0C-E02D-4C9B-8F3B-730A42F53A1D}" type="presParOf" srcId="{07CBA208-3EA4-4402-8654-BD6F256573AB}" destId="{4292A5E2-72B8-4AD6-A549-C490662EFFF5}" srcOrd="4" destOrd="0" presId="urn:microsoft.com/office/officeart/2005/8/layout/chevron1"/>
    <dgm:cxn modelId="{D203E8A8-358E-49DC-B1D0-7EE2002BBB05}" type="presParOf" srcId="{07CBA208-3EA4-4402-8654-BD6F256573AB}" destId="{173E66FB-DF18-41FF-B3B7-5DF880508E55}" srcOrd="5" destOrd="0" presId="urn:microsoft.com/office/officeart/2005/8/layout/chevron1"/>
    <dgm:cxn modelId="{5C837EC4-2814-4AAB-B744-CC623EE47CA5}" type="presParOf" srcId="{07CBA208-3EA4-4402-8654-BD6F256573AB}" destId="{F5185548-3A56-4B64-922D-BCB0C879C13E}" srcOrd="6" destOrd="0" presId="urn:microsoft.com/office/officeart/2005/8/layout/chevr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860F61F4-E9AC-47D5-A612-AEAA569F44F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Poravnanje očitavanja</a:t>
          </a:r>
          <a:endParaRPr lang="en-US" sz="1500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 sz="1600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 sz="1600"/>
        </a:p>
      </dgm:t>
    </dgm:pt>
    <dgm:pt modelId="{41307F1F-E0B3-4CD8-92D6-F817060CF154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Otkrivanje varijacija</a:t>
          </a:r>
          <a:endParaRPr lang="en-US" sz="1500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 sz="1600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 sz="1600"/>
        </a:p>
      </dgm:t>
    </dgm:pt>
    <dgm:pt modelId="{ADA9AFD8-0114-4D36-92CB-5D817FAF809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Anotiranje varijacija</a:t>
          </a:r>
          <a:endParaRPr lang="en-US" sz="1500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 sz="1600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 sz="1600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3" custLinFactX="-21211" custLinFactY="-79549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3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3" custLinFactX="-4195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0BAC0E-8EB1-404A-980F-0E6B2B563D4D}" type="presOf" srcId="{ADA9AFD8-0114-4D36-92CB-5D817FAF8091}" destId="{4292A5E2-72B8-4AD6-A549-C490662EFFF5}" srcOrd="0" destOrd="0" presId="urn:microsoft.com/office/officeart/2005/8/layout/chevron1"/>
    <dgm:cxn modelId="{DEBBF4B4-34A6-40BD-8FF1-B11A59717947}" type="presOf" srcId="{860F61F4-E9AC-47D5-A612-AEAA569F44F1}" destId="{48D63922-B616-4527-A5F1-95FCC2A441FE}" srcOrd="0" destOrd="0" presId="urn:microsoft.com/office/officeart/2005/8/layout/chevron1"/>
    <dgm:cxn modelId="{4F2AA4D3-BF00-4015-A133-AF1CEA790EDB}" type="presOf" srcId="{389A6FB6-FA61-4345-B723-47EE467DC0CB}" destId="{07CBA208-3EA4-4402-8654-BD6F256573AB}" srcOrd="0" destOrd="0" presId="urn:microsoft.com/office/officeart/2005/8/layout/chevron1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ED811FD4-9B3F-48BA-B3EA-037E4239FEE6}" type="presOf" srcId="{41307F1F-E0B3-4CD8-92D6-F817060CF154}" destId="{5372AD28-DC9E-40F5-9355-50B5F17386C7}" srcOrd="0" destOrd="0" presId="urn:microsoft.com/office/officeart/2005/8/layout/chevron1"/>
    <dgm:cxn modelId="{9FEED12F-0B7B-4F4B-9F0D-7523FA8ED6C7}" type="presParOf" srcId="{07CBA208-3EA4-4402-8654-BD6F256573AB}" destId="{48D63922-B616-4527-A5F1-95FCC2A441FE}" srcOrd="0" destOrd="0" presId="urn:microsoft.com/office/officeart/2005/8/layout/chevron1"/>
    <dgm:cxn modelId="{D925FD44-4766-4ADE-9627-5763E4C60F3C}" type="presParOf" srcId="{07CBA208-3EA4-4402-8654-BD6F256573AB}" destId="{566F73B8-F9B4-465C-A0AA-26B5A5A357B4}" srcOrd="1" destOrd="0" presId="urn:microsoft.com/office/officeart/2005/8/layout/chevron1"/>
    <dgm:cxn modelId="{728715DD-218A-49AA-808F-019E1026A205}" type="presParOf" srcId="{07CBA208-3EA4-4402-8654-BD6F256573AB}" destId="{5372AD28-DC9E-40F5-9355-50B5F17386C7}" srcOrd="2" destOrd="0" presId="urn:microsoft.com/office/officeart/2005/8/layout/chevron1"/>
    <dgm:cxn modelId="{2E6AAF2B-DEF6-4556-A9F3-E25BF2DED22F}" type="presParOf" srcId="{07CBA208-3EA4-4402-8654-BD6F256573AB}" destId="{C655EDBF-F24B-48B2-84FF-F2C49CF4C1B2}" srcOrd="3" destOrd="0" presId="urn:microsoft.com/office/officeart/2005/8/layout/chevron1"/>
    <dgm:cxn modelId="{275B8178-794E-42CB-9D07-B58B41AA4036}" type="presParOf" srcId="{07CBA208-3EA4-4402-8654-BD6F256573AB}" destId="{4292A5E2-72B8-4AD6-A549-C490662EFFF5}" srcOrd="4" destOrd="0" presId="urn:microsoft.com/office/officeart/2005/8/layout/chevr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0F61F4-E9AC-47D5-A612-AEAA569F44F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Fragmentacija uzorka</a:t>
          </a:r>
          <a:endParaRPr lang="en-US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/>
        </a:p>
      </dgm:t>
    </dgm:pt>
    <dgm:pt modelId="{41307F1F-E0B3-4CD8-92D6-F817060CF15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Priprema fragmenata</a:t>
          </a:r>
          <a:endParaRPr lang="en-US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/>
        </a:p>
      </dgm:t>
    </dgm:pt>
    <dgm:pt modelId="{ADA9AFD8-0114-4D36-92CB-5D817FAF809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Amplifikacija</a:t>
          </a:r>
          <a:endParaRPr lang="en-US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/>
        </a:p>
      </dgm:t>
    </dgm:pt>
    <dgm:pt modelId="{A440A13F-41BA-4DD9-B7F0-FEB0852EE7E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Hemijsko sekvenciranje i detekcija</a:t>
          </a:r>
          <a:endParaRPr lang="en-US" dirty="0"/>
        </a:p>
      </dgm:t>
    </dgm:pt>
    <dgm:pt modelId="{617CC7B9-DD21-4572-84C5-A671945E04B4}" type="parTrans" cxnId="{D0E017FD-F701-4ECE-BA0A-B738946C52AC}">
      <dgm:prSet/>
      <dgm:spPr/>
      <dgm:t>
        <a:bodyPr/>
        <a:lstStyle/>
        <a:p>
          <a:endParaRPr lang="en-US"/>
        </a:p>
      </dgm:t>
    </dgm:pt>
    <dgm:pt modelId="{44C60EE8-463D-4AF7-B2AC-151C60AE4F97}" type="sibTrans" cxnId="{D0E017FD-F701-4ECE-BA0A-B738946C52AC}">
      <dgm:prSet/>
      <dgm:spPr/>
      <dgm:t>
        <a:bodyPr/>
        <a:lstStyle/>
        <a:p>
          <a:endParaRPr lang="en-US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4" custLinFactNeighborX="226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4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4" custLinFactX="-5483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E66FB-DF18-41FF-B3B7-5DF880508E55}" type="pres">
      <dgm:prSet presAssocID="{37089CEA-4B8E-431E-8F5E-DAA3790144AB}" presName="parTxOnlySpace" presStyleCnt="0"/>
      <dgm:spPr/>
    </dgm:pt>
    <dgm:pt modelId="{F5185548-3A56-4B64-922D-BCB0C879C13E}" type="pres">
      <dgm:prSet presAssocID="{A440A13F-41BA-4DD9-B7F0-FEB0852EE7EC}" presName="parTxOnly" presStyleLbl="node1" presStyleIdx="3" presStyleCnt="4" custLinFactX="-13276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60B551-2FE5-4044-929C-8B7A160773BD}" type="presOf" srcId="{ADA9AFD8-0114-4D36-92CB-5D817FAF8091}" destId="{4292A5E2-72B8-4AD6-A549-C490662EFFF5}" srcOrd="0" destOrd="0" presId="urn:microsoft.com/office/officeart/2005/8/layout/chevron1"/>
    <dgm:cxn modelId="{4186AA49-FCF4-40B3-9FF2-EFC663059F14}" type="presOf" srcId="{860F61F4-E9AC-47D5-A612-AEAA569F44F1}" destId="{48D63922-B616-4527-A5F1-95FCC2A441FE}" srcOrd="0" destOrd="0" presId="urn:microsoft.com/office/officeart/2005/8/layout/chevron1"/>
    <dgm:cxn modelId="{039F7984-7BD2-45EC-AE7E-4A2FD79D4EF9}" type="presOf" srcId="{A440A13F-41BA-4DD9-B7F0-FEB0852EE7EC}" destId="{F5185548-3A56-4B64-922D-BCB0C879C13E}" srcOrd="0" destOrd="0" presId="urn:microsoft.com/office/officeart/2005/8/layout/chevron1"/>
    <dgm:cxn modelId="{9943F166-BBB0-49E7-8E20-9E742272ADED}" type="presOf" srcId="{41307F1F-E0B3-4CD8-92D6-F817060CF154}" destId="{5372AD28-DC9E-40F5-9355-50B5F17386C7}" srcOrd="0" destOrd="0" presId="urn:microsoft.com/office/officeart/2005/8/layout/chevron1"/>
    <dgm:cxn modelId="{D0E017FD-F701-4ECE-BA0A-B738946C52AC}" srcId="{389A6FB6-FA61-4345-B723-47EE467DC0CB}" destId="{A440A13F-41BA-4DD9-B7F0-FEB0852EE7EC}" srcOrd="3" destOrd="0" parTransId="{617CC7B9-DD21-4572-84C5-A671945E04B4}" sibTransId="{44C60EE8-463D-4AF7-B2AC-151C60AE4F97}"/>
    <dgm:cxn modelId="{74E367D8-0CC4-45D7-A92D-53BE04A130A4}" type="presOf" srcId="{389A6FB6-FA61-4345-B723-47EE467DC0CB}" destId="{07CBA208-3EA4-4402-8654-BD6F256573AB}" srcOrd="0" destOrd="0" presId="urn:microsoft.com/office/officeart/2005/8/layout/chevron1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34E2FAC8-751D-4ADC-B132-DFFDFE6710B1}" type="presParOf" srcId="{07CBA208-3EA4-4402-8654-BD6F256573AB}" destId="{48D63922-B616-4527-A5F1-95FCC2A441FE}" srcOrd="0" destOrd="0" presId="urn:microsoft.com/office/officeart/2005/8/layout/chevron1"/>
    <dgm:cxn modelId="{3B2E515D-FE35-4BB8-A000-63D8BAADB517}" type="presParOf" srcId="{07CBA208-3EA4-4402-8654-BD6F256573AB}" destId="{566F73B8-F9B4-465C-A0AA-26B5A5A357B4}" srcOrd="1" destOrd="0" presId="urn:microsoft.com/office/officeart/2005/8/layout/chevron1"/>
    <dgm:cxn modelId="{299D874C-305E-465F-926F-74E4661A2365}" type="presParOf" srcId="{07CBA208-3EA4-4402-8654-BD6F256573AB}" destId="{5372AD28-DC9E-40F5-9355-50B5F17386C7}" srcOrd="2" destOrd="0" presId="urn:microsoft.com/office/officeart/2005/8/layout/chevron1"/>
    <dgm:cxn modelId="{D4ACEE72-9557-41E6-9FD0-A69FA0F7B278}" type="presParOf" srcId="{07CBA208-3EA4-4402-8654-BD6F256573AB}" destId="{C655EDBF-F24B-48B2-84FF-F2C49CF4C1B2}" srcOrd="3" destOrd="0" presId="urn:microsoft.com/office/officeart/2005/8/layout/chevron1"/>
    <dgm:cxn modelId="{4013DE33-35DB-4617-BDEA-55F2FFF6C8B4}" type="presParOf" srcId="{07CBA208-3EA4-4402-8654-BD6F256573AB}" destId="{4292A5E2-72B8-4AD6-A549-C490662EFFF5}" srcOrd="4" destOrd="0" presId="urn:microsoft.com/office/officeart/2005/8/layout/chevron1"/>
    <dgm:cxn modelId="{7EAF3B4E-3AB0-4AC2-9A6A-A766ACAC1219}" type="presParOf" srcId="{07CBA208-3EA4-4402-8654-BD6F256573AB}" destId="{173E66FB-DF18-41FF-B3B7-5DF880508E55}" srcOrd="5" destOrd="0" presId="urn:microsoft.com/office/officeart/2005/8/layout/chevron1"/>
    <dgm:cxn modelId="{D9D7BCD3-48CA-4C3B-B672-3610FBB7418D}" type="presParOf" srcId="{07CBA208-3EA4-4402-8654-BD6F256573AB}" destId="{F5185548-3A56-4B64-922D-BCB0C879C13E}" srcOrd="6" destOrd="0" presId="urn:microsoft.com/office/officeart/2005/8/layout/chevro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860F61F4-E9AC-47D5-A612-AEAA569F44F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Poravnanje očitavanja</a:t>
          </a:r>
          <a:endParaRPr lang="en-US" sz="1500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 sz="1600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 sz="1600"/>
        </a:p>
      </dgm:t>
    </dgm:pt>
    <dgm:pt modelId="{41307F1F-E0B3-4CD8-92D6-F817060CF154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Otkrivanje varijacija</a:t>
          </a:r>
          <a:endParaRPr lang="en-US" sz="1500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 sz="1600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 sz="1600"/>
        </a:p>
      </dgm:t>
    </dgm:pt>
    <dgm:pt modelId="{ADA9AFD8-0114-4D36-92CB-5D817FAF809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Anotiranje varijacija</a:t>
          </a:r>
          <a:endParaRPr lang="en-US" sz="1500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 sz="1600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 sz="1600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3" custLinFactX="-21211" custLinFactY="-79549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3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3" custLinFactX="-4195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4B4857-F06F-4DC4-AEF5-721A51EC20ED}" type="presOf" srcId="{860F61F4-E9AC-47D5-A612-AEAA569F44F1}" destId="{48D63922-B616-4527-A5F1-95FCC2A441FE}" srcOrd="0" destOrd="0" presId="urn:microsoft.com/office/officeart/2005/8/layout/chevron1"/>
    <dgm:cxn modelId="{B65AF8A8-BDA8-424E-870D-594B449FD371}" type="presOf" srcId="{389A6FB6-FA61-4345-B723-47EE467DC0CB}" destId="{07CBA208-3EA4-4402-8654-BD6F256573AB}" srcOrd="0" destOrd="0" presId="urn:microsoft.com/office/officeart/2005/8/layout/chevron1"/>
    <dgm:cxn modelId="{E8161542-4C02-4DA7-98B1-587C02A382FC}" type="presOf" srcId="{ADA9AFD8-0114-4D36-92CB-5D817FAF8091}" destId="{4292A5E2-72B8-4AD6-A549-C490662EFFF5}" srcOrd="0" destOrd="0" presId="urn:microsoft.com/office/officeart/2005/8/layout/chevron1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678842BC-179B-4F84-A202-2210366335F7}" type="presOf" srcId="{41307F1F-E0B3-4CD8-92D6-F817060CF154}" destId="{5372AD28-DC9E-40F5-9355-50B5F17386C7}" srcOrd="0" destOrd="0" presId="urn:microsoft.com/office/officeart/2005/8/layout/chevron1"/>
    <dgm:cxn modelId="{91E4DA28-23FA-4CE4-9FEF-990BA3D15730}" type="presParOf" srcId="{07CBA208-3EA4-4402-8654-BD6F256573AB}" destId="{48D63922-B616-4527-A5F1-95FCC2A441FE}" srcOrd="0" destOrd="0" presId="urn:microsoft.com/office/officeart/2005/8/layout/chevron1"/>
    <dgm:cxn modelId="{8B4C13FB-5E4F-4816-A97D-1C19EC1F4AD2}" type="presParOf" srcId="{07CBA208-3EA4-4402-8654-BD6F256573AB}" destId="{566F73B8-F9B4-465C-A0AA-26B5A5A357B4}" srcOrd="1" destOrd="0" presId="urn:microsoft.com/office/officeart/2005/8/layout/chevron1"/>
    <dgm:cxn modelId="{E2DD8C97-BB49-42F6-9D60-612ED1A040F4}" type="presParOf" srcId="{07CBA208-3EA4-4402-8654-BD6F256573AB}" destId="{5372AD28-DC9E-40F5-9355-50B5F17386C7}" srcOrd="2" destOrd="0" presId="urn:microsoft.com/office/officeart/2005/8/layout/chevron1"/>
    <dgm:cxn modelId="{5F4CCC22-2BD7-4050-B03A-0E5406C6439F}" type="presParOf" srcId="{07CBA208-3EA4-4402-8654-BD6F256573AB}" destId="{C655EDBF-F24B-48B2-84FF-F2C49CF4C1B2}" srcOrd="3" destOrd="0" presId="urn:microsoft.com/office/officeart/2005/8/layout/chevron1"/>
    <dgm:cxn modelId="{C5F17FB8-4188-4F37-ADFC-337C51758FD7}" type="presParOf" srcId="{07CBA208-3EA4-4402-8654-BD6F256573AB}" destId="{4292A5E2-72B8-4AD6-A549-C490662EFFF5}" srcOrd="4" destOrd="0" presId="urn:microsoft.com/office/officeart/2005/8/layout/chevro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860F61F4-E9AC-47D5-A612-AEAA569F44F1}">
      <dgm:prSet phldrT="[Text]" custT="1"/>
      <dgm:spPr>
        <a:solidFill>
          <a:schemeClr val="accent6">
            <a:lumMod val="50000"/>
            <a:alpha val="90000"/>
          </a:schemeClr>
        </a:solidFill>
      </dgm:spPr>
      <dgm:t>
        <a:bodyPr/>
        <a:lstStyle/>
        <a:p>
          <a:r>
            <a:rPr lang="sr-Latn-RS" sz="1500" dirty="0" smtClean="0"/>
            <a:t>Pronalaženje skrivenog znanja</a:t>
          </a:r>
          <a:endParaRPr lang="en-US" sz="1500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 sz="1600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 sz="1600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1" custLinFactX="-21211" custLinFactY="-79549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045866-8AA3-47AF-B673-B8019B2B824D}" type="presOf" srcId="{860F61F4-E9AC-47D5-A612-AEAA569F44F1}" destId="{48D63922-B616-4527-A5F1-95FCC2A441FE}" srcOrd="0" destOrd="0" presId="urn:microsoft.com/office/officeart/2005/8/layout/chevron1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D50B30E5-95E8-421F-9798-51DC2229ACE9}" type="presOf" srcId="{389A6FB6-FA61-4345-B723-47EE467DC0CB}" destId="{07CBA208-3EA4-4402-8654-BD6F256573AB}" srcOrd="0" destOrd="0" presId="urn:microsoft.com/office/officeart/2005/8/layout/chevron1"/>
    <dgm:cxn modelId="{333390FA-39D1-431E-95D1-8896D025BF0F}" type="presParOf" srcId="{07CBA208-3EA4-4402-8654-BD6F256573AB}" destId="{48D63922-B616-4527-A5F1-95FCC2A441FE}" srcOrd="0" destOrd="0" presId="urn:microsoft.com/office/officeart/2005/8/layout/chevro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60F61F4-E9AC-47D5-A612-AEAA569F44F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Fragmentacija uzorka</a:t>
          </a:r>
          <a:endParaRPr lang="en-US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/>
        </a:p>
      </dgm:t>
    </dgm:pt>
    <dgm:pt modelId="{41307F1F-E0B3-4CD8-92D6-F817060CF15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Priprema fragmenata</a:t>
          </a:r>
          <a:endParaRPr lang="en-US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/>
        </a:p>
      </dgm:t>
    </dgm:pt>
    <dgm:pt modelId="{ADA9AFD8-0114-4D36-92CB-5D817FAF809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Amplifikacija</a:t>
          </a:r>
          <a:endParaRPr lang="en-US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/>
        </a:p>
      </dgm:t>
    </dgm:pt>
    <dgm:pt modelId="{A440A13F-41BA-4DD9-B7F0-FEB0852EE7E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sr-Latn-RS" dirty="0" smtClean="0"/>
            <a:t>Hemijsko sekvenciranje i detekcija</a:t>
          </a:r>
          <a:endParaRPr lang="en-US" dirty="0"/>
        </a:p>
      </dgm:t>
    </dgm:pt>
    <dgm:pt modelId="{617CC7B9-DD21-4572-84C5-A671945E04B4}" type="parTrans" cxnId="{D0E017FD-F701-4ECE-BA0A-B738946C52AC}">
      <dgm:prSet/>
      <dgm:spPr/>
      <dgm:t>
        <a:bodyPr/>
        <a:lstStyle/>
        <a:p>
          <a:endParaRPr lang="en-US"/>
        </a:p>
      </dgm:t>
    </dgm:pt>
    <dgm:pt modelId="{44C60EE8-463D-4AF7-B2AC-151C60AE4F97}" type="sibTrans" cxnId="{D0E017FD-F701-4ECE-BA0A-B738946C52AC}">
      <dgm:prSet/>
      <dgm:spPr/>
      <dgm:t>
        <a:bodyPr/>
        <a:lstStyle/>
        <a:p>
          <a:endParaRPr lang="en-US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4" custLinFactNeighborX="226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4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4" custLinFactX="-5483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E66FB-DF18-41FF-B3B7-5DF880508E55}" type="pres">
      <dgm:prSet presAssocID="{37089CEA-4B8E-431E-8F5E-DAA3790144AB}" presName="parTxOnlySpace" presStyleCnt="0"/>
      <dgm:spPr/>
    </dgm:pt>
    <dgm:pt modelId="{F5185548-3A56-4B64-922D-BCB0C879C13E}" type="pres">
      <dgm:prSet presAssocID="{A440A13F-41BA-4DD9-B7F0-FEB0852EE7EC}" presName="parTxOnly" presStyleLbl="node1" presStyleIdx="3" presStyleCnt="4" custLinFactX="-13276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195E20-DC48-4906-9ED3-BA0EB29F97DD}" type="presOf" srcId="{41307F1F-E0B3-4CD8-92D6-F817060CF154}" destId="{5372AD28-DC9E-40F5-9355-50B5F17386C7}" srcOrd="0" destOrd="0" presId="urn:microsoft.com/office/officeart/2005/8/layout/chevron1"/>
    <dgm:cxn modelId="{607D16DE-2210-41CE-A98D-DB5D496FDA26}" type="presOf" srcId="{860F61F4-E9AC-47D5-A612-AEAA569F44F1}" destId="{48D63922-B616-4527-A5F1-95FCC2A441FE}" srcOrd="0" destOrd="0" presId="urn:microsoft.com/office/officeart/2005/8/layout/chevron1"/>
    <dgm:cxn modelId="{6066990E-F9F1-4E8F-BD7D-0793FF96E411}" type="presOf" srcId="{A440A13F-41BA-4DD9-B7F0-FEB0852EE7EC}" destId="{F5185548-3A56-4B64-922D-BCB0C879C13E}" srcOrd="0" destOrd="0" presId="urn:microsoft.com/office/officeart/2005/8/layout/chevron1"/>
    <dgm:cxn modelId="{AF0EC346-D964-47B6-9DC3-E67096AC95BC}" type="presOf" srcId="{389A6FB6-FA61-4345-B723-47EE467DC0CB}" destId="{07CBA208-3EA4-4402-8654-BD6F256573AB}" srcOrd="0" destOrd="0" presId="urn:microsoft.com/office/officeart/2005/8/layout/chevron1"/>
    <dgm:cxn modelId="{97C9C6B8-E765-4801-A060-F9B7EE986DFB}" type="presOf" srcId="{ADA9AFD8-0114-4D36-92CB-5D817FAF8091}" destId="{4292A5E2-72B8-4AD6-A549-C490662EFFF5}" srcOrd="0" destOrd="0" presId="urn:microsoft.com/office/officeart/2005/8/layout/chevron1"/>
    <dgm:cxn modelId="{D0E017FD-F701-4ECE-BA0A-B738946C52AC}" srcId="{389A6FB6-FA61-4345-B723-47EE467DC0CB}" destId="{A440A13F-41BA-4DD9-B7F0-FEB0852EE7EC}" srcOrd="3" destOrd="0" parTransId="{617CC7B9-DD21-4572-84C5-A671945E04B4}" sibTransId="{44C60EE8-463D-4AF7-B2AC-151C60AE4F97}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0397DE3F-D6AD-40AA-B538-26AE4B9455E7}" type="presParOf" srcId="{07CBA208-3EA4-4402-8654-BD6F256573AB}" destId="{48D63922-B616-4527-A5F1-95FCC2A441FE}" srcOrd="0" destOrd="0" presId="urn:microsoft.com/office/officeart/2005/8/layout/chevron1"/>
    <dgm:cxn modelId="{F482A62F-A590-4277-9320-27AC6F8643D4}" type="presParOf" srcId="{07CBA208-3EA4-4402-8654-BD6F256573AB}" destId="{566F73B8-F9B4-465C-A0AA-26B5A5A357B4}" srcOrd="1" destOrd="0" presId="urn:microsoft.com/office/officeart/2005/8/layout/chevron1"/>
    <dgm:cxn modelId="{356B190C-8222-4C3A-ACB1-E985EEF62640}" type="presParOf" srcId="{07CBA208-3EA4-4402-8654-BD6F256573AB}" destId="{5372AD28-DC9E-40F5-9355-50B5F17386C7}" srcOrd="2" destOrd="0" presId="urn:microsoft.com/office/officeart/2005/8/layout/chevron1"/>
    <dgm:cxn modelId="{60B91F6A-9C39-49D3-A4AA-B254925BDA5F}" type="presParOf" srcId="{07CBA208-3EA4-4402-8654-BD6F256573AB}" destId="{C655EDBF-F24B-48B2-84FF-F2C49CF4C1B2}" srcOrd="3" destOrd="0" presId="urn:microsoft.com/office/officeart/2005/8/layout/chevron1"/>
    <dgm:cxn modelId="{A653D7AD-FF32-4626-8699-B712B83228B0}" type="presParOf" srcId="{07CBA208-3EA4-4402-8654-BD6F256573AB}" destId="{4292A5E2-72B8-4AD6-A549-C490662EFFF5}" srcOrd="4" destOrd="0" presId="urn:microsoft.com/office/officeart/2005/8/layout/chevron1"/>
    <dgm:cxn modelId="{3A234036-BA69-4690-BE58-644E97B92372}" type="presParOf" srcId="{07CBA208-3EA4-4402-8654-BD6F256573AB}" destId="{173E66FB-DF18-41FF-B3B7-5DF880508E55}" srcOrd="5" destOrd="0" presId="urn:microsoft.com/office/officeart/2005/8/layout/chevron1"/>
    <dgm:cxn modelId="{B855CD05-1B0B-432F-8053-2488B945724C}" type="presParOf" srcId="{07CBA208-3EA4-4402-8654-BD6F256573AB}" destId="{F5185548-3A56-4B64-922D-BCB0C879C13E}" srcOrd="6" destOrd="0" presId="urn:microsoft.com/office/officeart/2005/8/layout/chevro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860F61F4-E9AC-47D5-A612-AEAA569F44F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Poravnanje očitavanja</a:t>
          </a:r>
          <a:endParaRPr lang="en-US" sz="1500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 sz="1600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 sz="1600"/>
        </a:p>
      </dgm:t>
    </dgm:pt>
    <dgm:pt modelId="{41307F1F-E0B3-4CD8-92D6-F817060CF154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Otkrivanje varijacija</a:t>
          </a:r>
          <a:endParaRPr lang="en-US" sz="1500" dirty="0"/>
        </a:p>
      </dgm:t>
    </dgm:pt>
    <dgm:pt modelId="{006607A6-B5A0-4BCB-BBF8-07A63533CE00}" type="parTrans" cxnId="{A837EC35-2097-436B-90D4-A2C80E0C52F1}">
      <dgm:prSet/>
      <dgm:spPr/>
      <dgm:t>
        <a:bodyPr/>
        <a:lstStyle/>
        <a:p>
          <a:endParaRPr lang="en-US" sz="1600"/>
        </a:p>
      </dgm:t>
    </dgm:pt>
    <dgm:pt modelId="{9231D610-62F9-478B-A48E-55F4C538DD9B}" type="sibTrans" cxnId="{A837EC35-2097-436B-90D4-A2C80E0C52F1}">
      <dgm:prSet/>
      <dgm:spPr/>
      <dgm:t>
        <a:bodyPr/>
        <a:lstStyle/>
        <a:p>
          <a:endParaRPr lang="en-US" sz="1600"/>
        </a:p>
      </dgm:t>
    </dgm:pt>
    <dgm:pt modelId="{ADA9AFD8-0114-4D36-92CB-5D817FAF809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sr-Latn-RS" sz="1500" dirty="0" smtClean="0"/>
            <a:t>Anotiranje varijacija</a:t>
          </a:r>
          <a:endParaRPr lang="en-US" sz="1500" dirty="0"/>
        </a:p>
      </dgm:t>
    </dgm:pt>
    <dgm:pt modelId="{E24D3A69-EFC5-4136-A4A9-240D818AE104}" type="parTrans" cxnId="{7537B748-CA92-410E-B8F2-F994A0345200}">
      <dgm:prSet/>
      <dgm:spPr/>
      <dgm:t>
        <a:bodyPr/>
        <a:lstStyle/>
        <a:p>
          <a:endParaRPr lang="en-US" sz="1600"/>
        </a:p>
      </dgm:t>
    </dgm:pt>
    <dgm:pt modelId="{37089CEA-4B8E-431E-8F5E-DAA3790144AB}" type="sibTrans" cxnId="{7537B748-CA92-410E-B8F2-F994A0345200}">
      <dgm:prSet/>
      <dgm:spPr/>
      <dgm:t>
        <a:bodyPr/>
        <a:lstStyle/>
        <a:p>
          <a:endParaRPr lang="en-US" sz="1600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3" custLinFactX="-21211" custLinFactY="-79549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F73B8-F9B4-465C-A0AA-26B5A5A357B4}" type="pres">
      <dgm:prSet presAssocID="{764923D5-2F45-4868-8708-D19D70DADF06}" presName="parTxOnlySpace" presStyleCnt="0"/>
      <dgm:spPr/>
    </dgm:pt>
    <dgm:pt modelId="{5372AD28-DC9E-40F5-9355-50B5F17386C7}" type="pres">
      <dgm:prSet presAssocID="{41307F1F-E0B3-4CD8-92D6-F817060CF154}" presName="parTxOnly" presStyleLbl="node1" presStyleIdx="1" presStyleCnt="3" custLinFactNeighborX="-70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5EDBF-F24B-48B2-84FF-F2C49CF4C1B2}" type="pres">
      <dgm:prSet presAssocID="{9231D610-62F9-478B-A48E-55F4C538DD9B}" presName="parTxOnlySpace" presStyleCnt="0"/>
      <dgm:spPr/>
    </dgm:pt>
    <dgm:pt modelId="{4292A5E2-72B8-4AD6-A549-C490662EFFF5}" type="pres">
      <dgm:prSet presAssocID="{ADA9AFD8-0114-4D36-92CB-5D817FAF8091}" presName="parTxOnly" presStyleLbl="node1" presStyleIdx="2" presStyleCnt="3" custLinFactX="-4195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F62C71-F9C3-40B4-95E8-04532A1EC33C}" type="presOf" srcId="{389A6FB6-FA61-4345-B723-47EE467DC0CB}" destId="{07CBA208-3EA4-4402-8654-BD6F256573AB}" srcOrd="0" destOrd="0" presId="urn:microsoft.com/office/officeart/2005/8/layout/chevron1"/>
    <dgm:cxn modelId="{88D9F92F-7725-4507-B4A3-B12EEA90E916}" type="presOf" srcId="{860F61F4-E9AC-47D5-A612-AEAA569F44F1}" destId="{48D63922-B616-4527-A5F1-95FCC2A441FE}" srcOrd="0" destOrd="0" presId="urn:microsoft.com/office/officeart/2005/8/layout/chevron1"/>
    <dgm:cxn modelId="{B3907A57-30A0-48E7-9508-9BEDE568F64A}" type="presOf" srcId="{ADA9AFD8-0114-4D36-92CB-5D817FAF8091}" destId="{4292A5E2-72B8-4AD6-A549-C490662EFFF5}" srcOrd="0" destOrd="0" presId="urn:microsoft.com/office/officeart/2005/8/layout/chevron1"/>
    <dgm:cxn modelId="{1BD074FE-DFBD-4E87-89A1-ADC9EB88254D}" type="presOf" srcId="{41307F1F-E0B3-4CD8-92D6-F817060CF154}" destId="{5372AD28-DC9E-40F5-9355-50B5F17386C7}" srcOrd="0" destOrd="0" presId="urn:microsoft.com/office/officeart/2005/8/layout/chevron1"/>
    <dgm:cxn modelId="{A837EC35-2097-436B-90D4-A2C80E0C52F1}" srcId="{389A6FB6-FA61-4345-B723-47EE467DC0CB}" destId="{41307F1F-E0B3-4CD8-92D6-F817060CF154}" srcOrd="1" destOrd="0" parTransId="{006607A6-B5A0-4BCB-BBF8-07A63533CE00}" sibTransId="{9231D610-62F9-478B-A48E-55F4C538DD9B}"/>
    <dgm:cxn modelId="{7537B748-CA92-410E-B8F2-F994A0345200}" srcId="{389A6FB6-FA61-4345-B723-47EE467DC0CB}" destId="{ADA9AFD8-0114-4D36-92CB-5D817FAF8091}" srcOrd="2" destOrd="0" parTransId="{E24D3A69-EFC5-4136-A4A9-240D818AE104}" sibTransId="{37089CEA-4B8E-431E-8F5E-DAA3790144AB}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C27BE1B2-74CB-4153-870C-056EDED06B7B}" type="presParOf" srcId="{07CBA208-3EA4-4402-8654-BD6F256573AB}" destId="{48D63922-B616-4527-A5F1-95FCC2A441FE}" srcOrd="0" destOrd="0" presId="urn:microsoft.com/office/officeart/2005/8/layout/chevron1"/>
    <dgm:cxn modelId="{6FD28DCE-01DD-4B3E-AB63-07BD3746D549}" type="presParOf" srcId="{07CBA208-3EA4-4402-8654-BD6F256573AB}" destId="{566F73B8-F9B4-465C-A0AA-26B5A5A357B4}" srcOrd="1" destOrd="0" presId="urn:microsoft.com/office/officeart/2005/8/layout/chevron1"/>
    <dgm:cxn modelId="{99838311-A3D8-4274-B60C-7ADAE684EBC7}" type="presParOf" srcId="{07CBA208-3EA4-4402-8654-BD6F256573AB}" destId="{5372AD28-DC9E-40F5-9355-50B5F17386C7}" srcOrd="2" destOrd="0" presId="urn:microsoft.com/office/officeart/2005/8/layout/chevron1"/>
    <dgm:cxn modelId="{57968CCC-ACC9-4193-BEC8-31F8B89FE534}" type="presParOf" srcId="{07CBA208-3EA4-4402-8654-BD6F256573AB}" destId="{C655EDBF-F24B-48B2-84FF-F2C49CF4C1B2}" srcOrd="3" destOrd="0" presId="urn:microsoft.com/office/officeart/2005/8/layout/chevron1"/>
    <dgm:cxn modelId="{6D809090-CA72-4DF8-B177-4DDEF1520365}" type="presParOf" srcId="{07CBA208-3EA4-4402-8654-BD6F256573AB}" destId="{4292A5E2-72B8-4AD6-A549-C490662EFFF5}" srcOrd="4" destOrd="0" presId="urn:microsoft.com/office/officeart/2005/8/layout/chevro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89A6FB6-FA61-4345-B723-47EE467DC0CB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860F61F4-E9AC-47D5-A612-AEAA569F44F1}">
      <dgm:prSet phldrT="[Text]" custT="1"/>
      <dgm:spPr>
        <a:solidFill>
          <a:schemeClr val="accent6">
            <a:lumMod val="50000"/>
            <a:alpha val="90000"/>
          </a:schemeClr>
        </a:solidFill>
      </dgm:spPr>
      <dgm:t>
        <a:bodyPr/>
        <a:lstStyle/>
        <a:p>
          <a:r>
            <a:rPr lang="sr-Latn-RS" sz="1500" dirty="0" smtClean="0"/>
            <a:t>Pronalaženje skrivenog znanja</a:t>
          </a:r>
          <a:endParaRPr lang="en-US" sz="1500" dirty="0"/>
        </a:p>
      </dgm:t>
    </dgm:pt>
    <dgm:pt modelId="{12AA1168-C0BC-4F1F-B124-67E250F2698F}" type="parTrans" cxnId="{4AD5AD02-6E89-412B-AC1C-3A2393D805D7}">
      <dgm:prSet/>
      <dgm:spPr/>
      <dgm:t>
        <a:bodyPr/>
        <a:lstStyle/>
        <a:p>
          <a:endParaRPr lang="en-US" sz="1600"/>
        </a:p>
      </dgm:t>
    </dgm:pt>
    <dgm:pt modelId="{764923D5-2F45-4868-8708-D19D70DADF06}" type="sibTrans" cxnId="{4AD5AD02-6E89-412B-AC1C-3A2393D805D7}">
      <dgm:prSet/>
      <dgm:spPr/>
      <dgm:t>
        <a:bodyPr/>
        <a:lstStyle/>
        <a:p>
          <a:endParaRPr lang="en-US" sz="1600"/>
        </a:p>
      </dgm:t>
    </dgm:pt>
    <dgm:pt modelId="{07CBA208-3EA4-4402-8654-BD6F256573AB}" type="pres">
      <dgm:prSet presAssocID="{389A6FB6-FA61-4345-B723-47EE467DC0CB}" presName="Name0" presStyleCnt="0">
        <dgm:presLayoutVars>
          <dgm:dir/>
          <dgm:animLvl val="lvl"/>
          <dgm:resizeHandles val="exact"/>
        </dgm:presLayoutVars>
      </dgm:prSet>
      <dgm:spPr/>
    </dgm:pt>
    <dgm:pt modelId="{48D63922-B616-4527-A5F1-95FCC2A441FE}" type="pres">
      <dgm:prSet presAssocID="{860F61F4-E9AC-47D5-A612-AEAA569F44F1}" presName="parTxOnly" presStyleLbl="node1" presStyleIdx="0" presStyleCnt="1" custLinFactX="-21211" custLinFactY="-79549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18B778-2628-43F7-9E35-C6D143DC5AEC}" type="presOf" srcId="{389A6FB6-FA61-4345-B723-47EE467DC0CB}" destId="{07CBA208-3EA4-4402-8654-BD6F256573AB}" srcOrd="0" destOrd="0" presId="urn:microsoft.com/office/officeart/2005/8/layout/chevron1"/>
    <dgm:cxn modelId="{4AD5AD02-6E89-412B-AC1C-3A2393D805D7}" srcId="{389A6FB6-FA61-4345-B723-47EE467DC0CB}" destId="{860F61F4-E9AC-47D5-A612-AEAA569F44F1}" srcOrd="0" destOrd="0" parTransId="{12AA1168-C0BC-4F1F-B124-67E250F2698F}" sibTransId="{764923D5-2F45-4868-8708-D19D70DADF06}"/>
    <dgm:cxn modelId="{70469A28-F748-4DF6-B654-798076580861}" type="presOf" srcId="{860F61F4-E9AC-47D5-A612-AEAA569F44F1}" destId="{48D63922-B616-4527-A5F1-95FCC2A441FE}" srcOrd="0" destOrd="0" presId="urn:microsoft.com/office/officeart/2005/8/layout/chevron1"/>
    <dgm:cxn modelId="{B069432E-0B41-467B-B27D-CDEC35EE47AE}" type="presParOf" srcId="{07CBA208-3EA4-4402-8654-BD6F256573AB}" destId="{48D63922-B616-4527-A5F1-95FCC2A441FE}" srcOrd="0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8A535-AE40-4FCE-9AA5-D682F4EFE00E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544D8-858D-4867-ADD6-B6798C612D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544D8-858D-4867-ADD6-B6798C612D2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544D8-858D-4867-ADD6-B6798C612D2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185C-4F2A-46D1-BE80-889B86B82BD3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D0DE-7B4B-426D-9E27-790D5FA1F41D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4796-687F-462D-8886-8D48BD272BAB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03EE-3DC6-4D68-B800-373CD6191598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CF16-EAC4-4CB4-B54D-C2DFD59DB1F3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858-A51B-42DF-9CE0-37A437299D1F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56F72-0ED3-4A4A-B330-8C4A016884B0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41F2-B342-4D7A-8BCA-39B4903A847C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9B03-3DC5-4560-A742-604D7D8AE352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A5EBD-5575-4E1D-91E0-B3F18F07B6DB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1C672-D61A-4685-8054-E20E18F3E3F7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0D9FB-EAF7-4B0E-ACD2-A1E5F7D5B107}" type="datetime1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vi-VN" smtClean="0"/>
              <a:t>[1] Sobzirom da je treća generacija tehnologija je još uvek u razvoju , mnoga tvrđenja se zasnivaju na preliminarnim istraživanjima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9D196-A271-4292-B7E6-7C420A240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338974" y="6519446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944F761-D9EE-4B2C-BDBD-734B8869D9DE}" type="slidenum">
              <a:rPr lang="en-US" sz="16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r>
              <a:rPr lang="sr-Latn-R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/ </a:t>
            </a:r>
            <a:r>
              <a:rPr lang="sr-Latn-R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60</a:t>
            </a:r>
            <a:endParaRPr lang="en-US" sz="16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diagramQuickStyle" Target="../diagrams/quickStyle13.xml"/><Relationship Id="rId3" Type="http://schemas.openxmlformats.org/officeDocument/2006/relationships/diagramData" Target="../diagrams/data11.xml"/><Relationship Id="rId7" Type="http://schemas.openxmlformats.org/officeDocument/2006/relationships/diagramData" Target="../diagrams/data12.xml"/><Relationship Id="rId12" Type="http://schemas.openxmlformats.org/officeDocument/2006/relationships/diagramLayout" Target="../diagrams/layout1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diagramData" Target="../diagrams/data13.xml"/><Relationship Id="rId5" Type="http://schemas.openxmlformats.org/officeDocument/2006/relationships/diagramQuickStyle" Target="../diagrams/quickStyle11.xml"/><Relationship Id="rId10" Type="http://schemas.openxmlformats.org/officeDocument/2006/relationships/diagramColors" Target="../diagrams/colors12.xml"/><Relationship Id="rId4" Type="http://schemas.openxmlformats.org/officeDocument/2006/relationships/diagramLayout" Target="../diagrams/layout11.xml"/><Relationship Id="rId9" Type="http://schemas.openxmlformats.org/officeDocument/2006/relationships/diagramQuickStyle" Target="../diagrams/quickStyle12.xml"/><Relationship Id="rId14" Type="http://schemas.openxmlformats.org/officeDocument/2006/relationships/diagramColors" Target="../diagrams/colors1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diagramQuickStyle" Target="../diagrams/quickStyle16.xml"/><Relationship Id="rId3" Type="http://schemas.openxmlformats.org/officeDocument/2006/relationships/diagramData" Target="../diagrams/data14.xml"/><Relationship Id="rId7" Type="http://schemas.openxmlformats.org/officeDocument/2006/relationships/diagramData" Target="../diagrams/data15.xml"/><Relationship Id="rId12" Type="http://schemas.openxmlformats.org/officeDocument/2006/relationships/diagramLayout" Target="../diagrams/layout1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11" Type="http://schemas.openxmlformats.org/officeDocument/2006/relationships/diagramData" Target="../diagrams/data16.xml"/><Relationship Id="rId5" Type="http://schemas.openxmlformats.org/officeDocument/2006/relationships/diagramQuickStyle" Target="../diagrams/quickStyle14.xml"/><Relationship Id="rId10" Type="http://schemas.openxmlformats.org/officeDocument/2006/relationships/diagramColors" Target="../diagrams/colors15.xml"/><Relationship Id="rId4" Type="http://schemas.openxmlformats.org/officeDocument/2006/relationships/diagramLayout" Target="../diagrams/layout14.xml"/><Relationship Id="rId9" Type="http://schemas.openxmlformats.org/officeDocument/2006/relationships/diagramQuickStyle" Target="../diagrams/quickStyle15.xml"/><Relationship Id="rId14" Type="http://schemas.openxmlformats.org/officeDocument/2006/relationships/diagramColors" Target="../diagrams/colors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.png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13" Type="http://schemas.openxmlformats.org/officeDocument/2006/relationships/diagramQuickStyle" Target="../diagrams/quickStyle6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12" Type="http://schemas.openxmlformats.org/officeDocument/2006/relationships/diagramLayout" Target="../diagrams/layout6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openxmlformats.org/officeDocument/2006/relationships/diagramData" Target="../diagrams/data6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.png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Relationship Id="rId14" Type="http://schemas.openxmlformats.org/officeDocument/2006/relationships/diagramColors" Target="../diagrams/colors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diagramQuickStyle" Target="../diagrams/quickStyle9.xml"/><Relationship Id="rId18" Type="http://schemas.openxmlformats.org/officeDocument/2006/relationships/diagramColors" Target="../diagrams/colors10.xml"/><Relationship Id="rId3" Type="http://schemas.openxmlformats.org/officeDocument/2006/relationships/diagramLayout" Target="../diagrams/layout7.xml"/><Relationship Id="rId7" Type="http://schemas.openxmlformats.org/officeDocument/2006/relationships/diagramLayout" Target="../diagrams/layout8.xml"/><Relationship Id="rId12" Type="http://schemas.openxmlformats.org/officeDocument/2006/relationships/diagramLayout" Target="../diagrams/layout9.xml"/><Relationship Id="rId17" Type="http://schemas.openxmlformats.org/officeDocument/2006/relationships/diagramQuickStyle" Target="../diagrams/quickStyle10.xml"/><Relationship Id="rId2" Type="http://schemas.openxmlformats.org/officeDocument/2006/relationships/diagramData" Target="../diagrams/data7.xml"/><Relationship Id="rId16" Type="http://schemas.openxmlformats.org/officeDocument/2006/relationships/diagramLayout" Target="../diagrams/layout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11" Type="http://schemas.openxmlformats.org/officeDocument/2006/relationships/diagramData" Target="../diagrams/data9.xml"/><Relationship Id="rId5" Type="http://schemas.openxmlformats.org/officeDocument/2006/relationships/diagramColors" Target="../diagrams/colors7.xml"/><Relationship Id="rId15" Type="http://schemas.openxmlformats.org/officeDocument/2006/relationships/diagramData" Target="../diagrams/data10.xml"/><Relationship Id="rId10" Type="http://schemas.openxmlformats.org/officeDocument/2006/relationships/image" Target="../media/image1.png"/><Relationship Id="rId19" Type="http://schemas.openxmlformats.org/officeDocument/2006/relationships/image" Target="../media/image2.png"/><Relationship Id="rId4" Type="http://schemas.openxmlformats.org/officeDocument/2006/relationships/diagramQuickStyle" Target="../diagrams/quickStyle7.xml"/><Relationship Id="rId9" Type="http://schemas.openxmlformats.org/officeDocument/2006/relationships/diagramColors" Target="../diagrams/colors8.xml"/><Relationship Id="rId14" Type="http://schemas.openxmlformats.org/officeDocument/2006/relationships/diagramColors" Target="../diagrams/colors9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14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b="1" dirty="0" smtClean="0"/>
              <a:t>- Genomska informatika -</a:t>
            </a:r>
            <a:br>
              <a:rPr lang="sr-Latn-RS" b="1" dirty="0" smtClean="0"/>
            </a:br>
            <a:r>
              <a:rPr lang="sr-Latn-RS" b="1" dirty="0" smtClean="0"/>
              <a:t>2. domaći zadatak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Student: Miloš Petrović, 2015/3366</a:t>
            </a:r>
          </a:p>
          <a:p>
            <a:r>
              <a:rPr lang="sr-Latn-RS" dirty="0" smtClean="0"/>
              <a:t>Profesor: dr Veljko Milutinović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Pojam sekvenciranja u genomici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>
                <a:latin typeface="Calibri" pitchFamily="34" charset="0"/>
              </a:rPr>
              <a:t>P</a:t>
            </a:r>
            <a:r>
              <a:rPr lang="vi-VN" dirty="0" smtClean="0">
                <a:latin typeface="Calibri" pitchFamily="34" charset="0"/>
              </a:rPr>
              <a:t>roces </a:t>
            </a:r>
            <a:r>
              <a:rPr lang="sr-Latn-RS" dirty="0" smtClean="0">
                <a:latin typeface="Calibri" pitchFamily="34" charset="0"/>
              </a:rPr>
              <a:t>preciznog </a:t>
            </a:r>
            <a:r>
              <a:rPr lang="vi-VN" dirty="0" smtClean="0">
                <a:latin typeface="Calibri" pitchFamily="34" charset="0"/>
              </a:rPr>
              <a:t>utvrđivanja nukleotida</a:t>
            </a:r>
            <a:r>
              <a:rPr lang="sr-Latn-RS" baseline="20000" dirty="0" smtClean="0">
                <a:latin typeface="Calibri" pitchFamily="34" charset="0"/>
              </a:rPr>
              <a:t>*</a:t>
            </a:r>
            <a:r>
              <a:rPr lang="vi-VN" dirty="0" smtClean="0">
                <a:latin typeface="Calibri" pitchFamily="34" charset="0"/>
              </a:rPr>
              <a:t> </a:t>
            </a:r>
            <a:r>
              <a:rPr lang="sr-Latn-RS" dirty="0">
                <a:latin typeface="Calibri" pitchFamily="34" charset="0"/>
              </a:rPr>
              <a:t/>
            </a:r>
            <a:br>
              <a:rPr lang="sr-Latn-RS" dirty="0">
                <a:latin typeface="Calibri" pitchFamily="34" charset="0"/>
              </a:rPr>
            </a:br>
            <a:r>
              <a:rPr lang="vi-VN" dirty="0" smtClean="0">
                <a:latin typeface="Calibri" pitchFamily="34" charset="0"/>
              </a:rPr>
              <a:t>i njihovog redosleda u genomu</a:t>
            </a:r>
            <a:endParaRPr lang="sr-Latn-RS" dirty="0" smtClean="0">
              <a:latin typeface="Calibri" pitchFamily="34" charset="0"/>
            </a:endParaRPr>
          </a:p>
          <a:p>
            <a:r>
              <a:rPr lang="sr-Latn-RS" dirty="0" smtClean="0"/>
              <a:t>U užem smislu, </a:t>
            </a:r>
            <a:br>
              <a:rPr lang="sr-Latn-RS" dirty="0" smtClean="0"/>
            </a:br>
            <a:r>
              <a:rPr lang="sr-Latn-RS" dirty="0" smtClean="0"/>
              <a:t>biohemijski proces </a:t>
            </a:r>
            <a:br>
              <a:rPr lang="sr-Latn-RS" dirty="0" smtClean="0"/>
            </a:br>
            <a:r>
              <a:rPr lang="sr-Latn-RS" dirty="0" smtClean="0"/>
              <a:t>unutar posebnih uređaja - sekvencera</a:t>
            </a:r>
            <a:br>
              <a:rPr lang="sr-Latn-RS" dirty="0" smtClean="0"/>
            </a:br>
            <a:r>
              <a:rPr lang="sr-Latn-RS" dirty="0" smtClean="0"/>
              <a:t>(primarna analiza)</a:t>
            </a:r>
          </a:p>
          <a:p>
            <a:r>
              <a:rPr lang="sr-Latn-RS" dirty="0" smtClean="0"/>
              <a:t>U širem smislu, </a:t>
            </a:r>
            <a:br>
              <a:rPr lang="sr-Latn-RS" dirty="0" smtClean="0"/>
            </a:br>
            <a:r>
              <a:rPr lang="sr-Latn-RS" dirty="0" smtClean="0"/>
              <a:t>biohemijski i informatički proces </a:t>
            </a:r>
            <a:br>
              <a:rPr lang="sr-Latn-RS" dirty="0" smtClean="0"/>
            </a:br>
            <a:r>
              <a:rPr lang="sr-Latn-RS" dirty="0" smtClean="0"/>
              <a:t>obrade velike količine podataka</a:t>
            </a:r>
            <a:br>
              <a:rPr lang="sr-Latn-RS" dirty="0" smtClean="0"/>
            </a:br>
            <a:r>
              <a:rPr lang="sr-Latn-RS" dirty="0" smtClean="0"/>
              <a:t>(primarna i sekundarna analiza)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5100" y="6324600"/>
            <a:ext cx="6753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Nukleotidi koji grade DNK molekul su Adenin, Timin, Citozin i Guanin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Vrste sekvenciranja u genomici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Sekvenciranje celog genoma</a:t>
            </a:r>
          </a:p>
          <a:p>
            <a:pPr lvl="1"/>
            <a:r>
              <a:rPr lang="sr-Latn-RS" dirty="0" smtClean="0"/>
              <a:t>sekvenciranje genoma određene vrste prvi put, </a:t>
            </a:r>
            <a:br>
              <a:rPr lang="sr-Latn-RS" dirty="0" smtClean="0"/>
            </a:br>
            <a:r>
              <a:rPr lang="sr-Latn-RS" dirty="0" smtClean="0"/>
              <a:t>bez postojanja referentnog genoma </a:t>
            </a:r>
            <a:br>
              <a:rPr lang="sr-Latn-RS" dirty="0" smtClean="0"/>
            </a:br>
            <a:r>
              <a:rPr lang="sr-Latn-RS" dirty="0" smtClean="0"/>
              <a:t>(poznato kao “de novo” sekvenciranje)</a:t>
            </a:r>
          </a:p>
          <a:p>
            <a:pPr lvl="1"/>
            <a:r>
              <a:rPr lang="sr-Latn-RS" dirty="0" smtClean="0"/>
              <a:t>sekvenciranje genoma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po uzoru na </a:t>
            </a:r>
            <a:r>
              <a:rPr lang="en-US" dirty="0" smtClean="0"/>
              <a:t>postoje</a:t>
            </a:r>
            <a:r>
              <a:rPr lang="sr-Latn-RS" dirty="0" smtClean="0"/>
              <a:t>ći referentni genom</a:t>
            </a:r>
            <a:br>
              <a:rPr lang="sr-Latn-RS" dirty="0" smtClean="0"/>
            </a:br>
            <a:r>
              <a:rPr lang="sr-Latn-RS" dirty="0" smtClean="0"/>
              <a:t>(poznato kao resekvenciranje)</a:t>
            </a:r>
          </a:p>
          <a:p>
            <a:r>
              <a:rPr lang="sr-Latn-RS" dirty="0" smtClean="0"/>
              <a:t>Ciljano sekvenciranje genoma</a:t>
            </a:r>
          </a:p>
          <a:p>
            <a:pPr lvl="1"/>
            <a:r>
              <a:rPr lang="sr-Latn-RS" dirty="0" smtClean="0"/>
              <a:t>sekvenciranje svih kodirajućih delova genoma</a:t>
            </a:r>
            <a:br>
              <a:rPr lang="sr-Latn-RS" dirty="0" smtClean="0"/>
            </a:br>
            <a:r>
              <a:rPr lang="sr-Latn-RS" dirty="0" smtClean="0"/>
              <a:t>(poznato kao sekvenciranje egzoma)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Pojam sekvencera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Složen naučni instrument </a:t>
            </a:r>
            <a:br>
              <a:rPr lang="sr-Latn-RS" dirty="0" smtClean="0"/>
            </a:br>
            <a:r>
              <a:rPr lang="sr-Latn-RS" dirty="0" smtClean="0"/>
              <a:t>za automatizaciju procesa sekvenciranja</a:t>
            </a:r>
          </a:p>
          <a:p>
            <a:r>
              <a:rPr lang="sr-Latn-RS" dirty="0" smtClean="0"/>
              <a:t>Vrši detekciju nukleotida DNK uzorka</a:t>
            </a:r>
            <a:br>
              <a:rPr lang="sr-Latn-RS" dirty="0" smtClean="0"/>
            </a:br>
            <a:r>
              <a:rPr lang="sr-Latn-RS" dirty="0" smtClean="0"/>
              <a:t>i generiše očitavanja (engl. </a:t>
            </a:r>
            <a:r>
              <a:rPr lang="sr-Latn-RS" i="1" dirty="0" smtClean="0"/>
              <a:t>reads</a:t>
            </a:r>
            <a:r>
              <a:rPr lang="sr-Latn-RS" dirty="0" smtClean="0"/>
              <a:t>) </a:t>
            </a:r>
            <a:br>
              <a:rPr lang="sr-Latn-RS" dirty="0" smtClean="0"/>
            </a:br>
            <a:r>
              <a:rPr lang="sr-Latn-RS" dirty="0" smtClean="0"/>
              <a:t>najčešće u formi tekstualnih fajlova (.fastq)</a:t>
            </a:r>
          </a:p>
          <a:p>
            <a:r>
              <a:rPr lang="sr-Latn-RS" dirty="0" smtClean="0"/>
              <a:t>Očitavanja se odnose na delove uzorka</a:t>
            </a:r>
            <a:br>
              <a:rPr lang="sr-Latn-RS" dirty="0" smtClean="0"/>
            </a:br>
            <a:r>
              <a:rPr lang="sr-Latn-RS" dirty="0" smtClean="0"/>
              <a:t>pa je potrebna njihova kompjuterska obrada</a:t>
            </a:r>
            <a:br>
              <a:rPr lang="sr-Latn-RS" dirty="0" smtClean="0"/>
            </a:br>
            <a:r>
              <a:rPr lang="sr-Latn-RS" dirty="0" smtClean="0"/>
              <a:t>(poravnanje, uklapanje)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prve generacije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RS" dirty="0" smtClean="0"/>
              <a:t>Period: od 1975. do 2007. godine</a:t>
            </a:r>
          </a:p>
          <a:p>
            <a:r>
              <a:rPr lang="sr-Latn-RS" dirty="0" smtClean="0"/>
              <a:t>Korišćena metoda:  “Sanger”</a:t>
            </a:r>
          </a:p>
          <a:p>
            <a:r>
              <a:rPr lang="sr-Latn-RS" dirty="0" smtClean="0"/>
              <a:t>Prednosti:</a:t>
            </a:r>
            <a:endParaRPr lang="sr-Latn-RS" dirty="0"/>
          </a:p>
          <a:p>
            <a:pPr lvl="1"/>
            <a:r>
              <a:rPr lang="sr-Latn-RS" dirty="0" smtClean="0"/>
              <a:t>dobra dužina i visok stepen tačnosti očitavanja</a:t>
            </a:r>
          </a:p>
          <a:p>
            <a:pPr lvl="1"/>
            <a:r>
              <a:rPr lang="en-US" dirty="0" smtClean="0"/>
              <a:t>jednostavna</a:t>
            </a:r>
            <a:r>
              <a:rPr lang="sr-Latn-RS" dirty="0" smtClean="0"/>
              <a:t> sekundarna analiza</a:t>
            </a:r>
          </a:p>
          <a:p>
            <a:pPr lvl="1"/>
            <a:r>
              <a:rPr lang="sr-Latn-RS" dirty="0" smtClean="0"/>
              <a:t>koristi se kao “zlatni standard”</a:t>
            </a:r>
          </a:p>
          <a:p>
            <a:r>
              <a:rPr lang="sr-Latn-RS" dirty="0" smtClean="0"/>
              <a:t>Nedostaci: </a:t>
            </a:r>
          </a:p>
          <a:p>
            <a:pPr lvl="1"/>
            <a:r>
              <a:rPr lang="sr-Latn-RS" dirty="0" smtClean="0"/>
              <a:t>mali broj očitavanja u jedinici vremena</a:t>
            </a:r>
            <a:endParaRPr lang="sr-Latn-RS" dirty="0"/>
          </a:p>
          <a:p>
            <a:pPr lvl="1"/>
            <a:r>
              <a:rPr lang="sr-Latn-RS" dirty="0" smtClean="0"/>
              <a:t>visoka cena procesa po očitanom nukleotidu</a:t>
            </a:r>
          </a:p>
          <a:p>
            <a:r>
              <a:rPr lang="sr-Latn-RS" dirty="0" smtClean="0"/>
              <a:t>Ilustracija performansi:</a:t>
            </a:r>
          </a:p>
          <a:p>
            <a:pPr lvl="1"/>
            <a:r>
              <a:rPr lang="sr-Latn-RS" i="1" dirty="0" smtClean="0"/>
              <a:t>Human Genome Project</a:t>
            </a:r>
          </a:p>
          <a:p>
            <a:pPr lvl="1"/>
            <a:r>
              <a:rPr lang="sr-Latn-RS" dirty="0" smtClean="0"/>
              <a:t>vreme sekvenciranja ljudskog genoma:  13 godina</a:t>
            </a:r>
          </a:p>
          <a:p>
            <a:pPr lvl="1"/>
            <a:r>
              <a:rPr lang="sr-Latn-RS" dirty="0" smtClean="0"/>
              <a:t>cena sekvenciranja ljudskog genoma:  3 milijarde dolara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prve generacije</a:t>
            </a:r>
            <a:endParaRPr lang="en-US" dirty="0"/>
          </a:p>
        </p:txBody>
      </p:sp>
      <p:pic>
        <p:nvPicPr>
          <p:cNvPr id="3074" name="Picture 2" descr="http://cgenetool.com/wp-content/uploads/2014/07/ABI-3730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69137"/>
            <a:ext cx="5791200" cy="42006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76576" y="1981200"/>
            <a:ext cx="26500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/>
              <a:t>ABI </a:t>
            </a:r>
            <a:r>
              <a:rPr lang="en-US" sz="2400" b="1" dirty="0" smtClean="0"/>
              <a:t>3730xl</a:t>
            </a:r>
            <a:endParaRPr lang="sr-Latn-RS" sz="2400" b="1" dirty="0" smtClean="0"/>
          </a:p>
          <a:p>
            <a:pPr algn="r"/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Cena</a:t>
            </a:r>
            <a:r>
              <a:rPr lang="sr-Latn-RS" sz="2400" b="1" dirty="0" smtClean="0">
                <a:solidFill>
                  <a:schemeClr val="bg1">
                    <a:lumMod val="50000"/>
                  </a:schemeClr>
                </a:solidFill>
              </a:rPr>
              <a:t>: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$95,000 USD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druge generacije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RS" dirty="0" smtClean="0"/>
              <a:t>Period:  od 2007. do 2014. godine</a:t>
            </a:r>
          </a:p>
          <a:p>
            <a:r>
              <a:rPr lang="sr-Latn-RS" dirty="0" smtClean="0"/>
              <a:t>Korišćena metoda: </a:t>
            </a:r>
            <a:br>
              <a:rPr lang="sr-Latn-RS" dirty="0" smtClean="0"/>
            </a:br>
            <a:r>
              <a:rPr lang="sr-Latn-RS" dirty="0" smtClean="0"/>
              <a:t>“</a:t>
            </a:r>
            <a:r>
              <a:rPr lang="sr-Latn-RS" i="1" dirty="0" smtClean="0"/>
              <a:t>wash-and-scan sequencing-by-synthesis</a:t>
            </a:r>
            <a:r>
              <a:rPr lang="sr-Latn-RS" dirty="0" smtClean="0"/>
              <a:t>” </a:t>
            </a:r>
          </a:p>
          <a:p>
            <a:r>
              <a:rPr lang="sr-Latn-RS" dirty="0" smtClean="0"/>
              <a:t>Prednosti: </a:t>
            </a:r>
          </a:p>
          <a:p>
            <a:pPr lvl="1"/>
            <a:r>
              <a:rPr lang="sr-Latn-RS" dirty="0"/>
              <a:t>v</a:t>
            </a:r>
            <a:r>
              <a:rPr lang="sr-Latn-RS" dirty="0" smtClean="0"/>
              <a:t>ellki broj očitavanja u jedinici vremena</a:t>
            </a:r>
          </a:p>
          <a:p>
            <a:pPr lvl="1"/>
            <a:r>
              <a:rPr lang="sr-Latn-RS" dirty="0" smtClean="0"/>
              <a:t>visok stepen tačnost očitavanja</a:t>
            </a:r>
          </a:p>
          <a:p>
            <a:pPr lvl="1"/>
            <a:r>
              <a:rPr lang="en-US" dirty="0" smtClean="0"/>
              <a:t>niska</a:t>
            </a:r>
            <a:r>
              <a:rPr lang="sr-Latn-RS" dirty="0" smtClean="0"/>
              <a:t> cena po očitanom nukleotidu</a:t>
            </a:r>
          </a:p>
          <a:p>
            <a:r>
              <a:rPr lang="sr-Latn-RS" dirty="0" smtClean="0"/>
              <a:t>Nedostaci:</a:t>
            </a:r>
          </a:p>
          <a:p>
            <a:pPr lvl="1"/>
            <a:r>
              <a:rPr lang="sr-Latn-RS" dirty="0" smtClean="0"/>
              <a:t>ograničena dužina očitavanja</a:t>
            </a:r>
          </a:p>
          <a:p>
            <a:pPr lvl="1"/>
            <a:r>
              <a:rPr lang="sr-Latn-RS" dirty="0" smtClean="0"/>
              <a:t>kompleksna sekundarna analiza</a:t>
            </a:r>
          </a:p>
          <a:p>
            <a:pPr lvl="1"/>
            <a:r>
              <a:rPr lang="sr-Latn-RS" dirty="0" smtClean="0"/>
              <a:t>visoka cena uređaja</a:t>
            </a:r>
          </a:p>
          <a:p>
            <a:r>
              <a:rPr lang="sr-Latn-RS" dirty="0" smtClean="0"/>
              <a:t>Ilustracija performansi: </a:t>
            </a:r>
          </a:p>
          <a:p>
            <a:pPr lvl="1"/>
            <a:r>
              <a:rPr lang="sr-Latn-RS" dirty="0" smtClean="0"/>
              <a:t>vreme sekvenciranja ljudskog genoma: 10 dana</a:t>
            </a:r>
          </a:p>
          <a:p>
            <a:pPr lvl="1"/>
            <a:r>
              <a:rPr lang="sr-Latn-RS" dirty="0" smtClean="0"/>
              <a:t>cena sekvenciranja ljudskog genoma: $ 10 000 USD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druge generacije</a:t>
            </a:r>
            <a:endParaRPr lang="en-US" dirty="0"/>
          </a:p>
        </p:txBody>
      </p:sp>
      <p:pic>
        <p:nvPicPr>
          <p:cNvPr id="23554" name="Picture 2" descr="http://www.roche.com/genome_sequencer_flx_sys2_600p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4343400" cy="4343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8155" y="2057400"/>
            <a:ext cx="272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r-Latn-RS" sz="2400" b="1" dirty="0" smtClean="0"/>
              <a:t>Roche </a:t>
            </a:r>
            <a:r>
              <a:rPr lang="en-US" sz="2400" b="1" dirty="0"/>
              <a:t>454 GS </a:t>
            </a:r>
            <a:r>
              <a:rPr lang="en-US" sz="2400" b="1" dirty="0" smtClean="0"/>
              <a:t>FLX</a:t>
            </a:r>
            <a:endParaRPr lang="sr-Latn-RS" sz="2400" b="1" dirty="0" smtClean="0"/>
          </a:p>
          <a:p>
            <a:pPr algn="r"/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Cena: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$500,000 USD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druge generacije</a:t>
            </a:r>
            <a:endParaRPr lang="en-US" dirty="0"/>
          </a:p>
        </p:txBody>
      </p:sp>
      <p:pic>
        <p:nvPicPr>
          <p:cNvPr id="21506" name="Picture 2" descr="http://www.nature.com/nature/journal/v449/n7162/images/449627a-i4.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86000"/>
            <a:ext cx="3810000" cy="4095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8160" y="2057400"/>
            <a:ext cx="272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r-Latn-RS" sz="2400" b="1" dirty="0" smtClean="0"/>
              <a:t>ABI SOLIDv4</a:t>
            </a:r>
          </a:p>
          <a:p>
            <a:pPr algn="r"/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Cena: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$</a:t>
            </a:r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495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,000 USD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druge generacije</a:t>
            </a:r>
            <a:endParaRPr lang="en-US" dirty="0"/>
          </a:p>
        </p:txBody>
      </p:sp>
      <p:pic>
        <p:nvPicPr>
          <p:cNvPr id="22532" name="Picture 4" descr="http://www.ige3.unige.ch/wp-content/themes/parallelus-salutation/assets/images/illustrations/hiseq-2000_1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4600"/>
            <a:ext cx="4876800" cy="41270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68155" y="2057400"/>
            <a:ext cx="272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r-Latn-RS" sz="2400" b="1" dirty="0" smtClean="0"/>
              <a:t>Illumina HiSeq 2000</a:t>
            </a:r>
          </a:p>
          <a:p>
            <a:pPr algn="r"/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Cena: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$</a:t>
            </a:r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69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0,000 USD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treće generacije</a:t>
            </a:r>
            <a:r>
              <a:rPr lang="sr-Latn-RS" sz="4000" baseline="34000" dirty="0"/>
              <a:t>*</a:t>
            </a:r>
            <a:endParaRPr lang="en-US" sz="4000" baseline="3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dirty="0" smtClean="0"/>
              <a:t>Period: od 2014. do ...</a:t>
            </a:r>
          </a:p>
          <a:p>
            <a:r>
              <a:rPr lang="sr-Latn-RS" dirty="0" smtClean="0"/>
              <a:t>Koršćena metoda:</a:t>
            </a:r>
            <a:br>
              <a:rPr lang="sr-Latn-RS" dirty="0" smtClean="0"/>
            </a:br>
            <a:r>
              <a:rPr lang="sr-Latn-RS" dirty="0" smtClean="0"/>
              <a:t>“</a:t>
            </a:r>
            <a:r>
              <a:rPr lang="sr-Latn-RS" i="1" dirty="0" smtClean="0"/>
              <a:t>single molecule sequencing</a:t>
            </a:r>
            <a:r>
              <a:rPr lang="sr-Latn-RS" dirty="0" smtClean="0"/>
              <a:t>”</a:t>
            </a:r>
          </a:p>
          <a:p>
            <a:r>
              <a:rPr lang="sr-Latn-RS" dirty="0" smtClean="0"/>
              <a:t>Prednosti:  </a:t>
            </a:r>
          </a:p>
          <a:p>
            <a:pPr lvl="1"/>
            <a:r>
              <a:rPr lang="en-US" dirty="0" smtClean="0"/>
              <a:t>značajno</a:t>
            </a:r>
            <a:r>
              <a:rPr lang="sr-Latn-RS" dirty="0" smtClean="0"/>
              <a:t> veća dužina očitavanja</a:t>
            </a:r>
          </a:p>
          <a:p>
            <a:pPr lvl="1"/>
            <a:r>
              <a:rPr lang="sr-Latn-RS" dirty="0" smtClean="0"/>
              <a:t>veća brzina procesa sekvenciranja</a:t>
            </a:r>
          </a:p>
          <a:p>
            <a:pPr lvl="1"/>
            <a:r>
              <a:rPr lang="sr-Latn-RS" dirty="0" smtClean="0"/>
              <a:t>niska cena po očitanom nukleotidu</a:t>
            </a:r>
          </a:p>
          <a:p>
            <a:pPr lvl="1"/>
            <a:r>
              <a:rPr lang="sr-Latn-RS" dirty="0" smtClean="0"/>
              <a:t>niska cena po jednom izvršavanju procesa</a:t>
            </a:r>
          </a:p>
          <a:p>
            <a:r>
              <a:rPr lang="sr-Latn-RS" dirty="0" smtClean="0"/>
              <a:t>Nedostaci: </a:t>
            </a:r>
          </a:p>
          <a:p>
            <a:pPr lvl="1"/>
            <a:r>
              <a:rPr lang="sr-Latn-RS" dirty="0" smtClean="0"/>
              <a:t>visok procenat grešaka u očitavanjima</a:t>
            </a:r>
          </a:p>
          <a:p>
            <a:pPr lvl="1"/>
            <a:r>
              <a:rPr lang="sr-Latn-RS" dirty="0" smtClean="0"/>
              <a:t>kompleksna sekundarna analiza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0284" y="6096000"/>
            <a:ext cx="554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  <a: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Sobzriom da su tehnologije treće generacije u razvoju, </a:t>
            </a:r>
            <a:b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svi podaci se zasnivaju na preliminarnim istraživanjima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genomska analiza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Tema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Sekvenceri treće generacije</a:t>
            </a:r>
            <a:endParaRPr lang="en-US" dirty="0"/>
          </a:p>
        </p:txBody>
      </p:sp>
      <p:pic>
        <p:nvPicPr>
          <p:cNvPr id="27650" name="Picture 2" descr="http://www.genehk.com/images/news/Website%20update_PacBio_p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192" y="2819400"/>
            <a:ext cx="5093208" cy="3600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8162" y="2057400"/>
            <a:ext cx="272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r-Latn-RS" sz="2400" b="1" dirty="0" smtClean="0"/>
              <a:t>PacBio</a:t>
            </a:r>
          </a:p>
          <a:p>
            <a:pPr algn="r"/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Cena: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$</a:t>
            </a:r>
            <a:r>
              <a:rPr lang="sr-Latn-RS" sz="24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lang="sr-Latn-RS" sz="2400" dirty="0" smtClean="0">
                <a:solidFill>
                  <a:schemeClr val="bg1">
                    <a:lumMod val="50000"/>
                  </a:schemeClr>
                </a:solidFill>
              </a:rPr>
              <a:t>95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,000 USD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Poređenje sekvencera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Sekvencer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3720xl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454 GS FLX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SOLIDv4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HiSeq 2000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PacBio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Kompanija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Applied Biosystems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Roche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Applied Biosystems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Illumina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Pacific Biotechnology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Metod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Sanger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SBS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SBS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SBS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SMRT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Broj</a:t>
                      </a:r>
                      <a:r>
                        <a:rPr lang="sr-Latn-RS" sz="1400" baseline="0" dirty="0" smtClean="0"/>
                        <a:t> očitavanja dnevno*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1.3 Mb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 Gb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7 Gb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25 Gb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96 Gb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Vreme jednog</a:t>
                      </a:r>
                      <a:r>
                        <a:rPr lang="sr-Latn-RS" sz="1400" baseline="0" dirty="0" smtClean="0"/>
                        <a:t> izvršavanja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 sat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8 sati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14 dana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8 dana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15 minuta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Dužina</a:t>
                      </a:r>
                      <a:r>
                        <a:rPr lang="sr-Latn-RS" sz="1400" baseline="0" dirty="0" smtClean="0"/>
                        <a:t> očitavanja (baza)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1250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Cena jednog izvršavanja ($)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7,000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6,000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10,000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Pokrivenost genoma po izvršavanju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5x</a:t>
                      </a:r>
                      <a:br>
                        <a:rPr lang="sr-Latn-RS" sz="1400" dirty="0" smtClean="0"/>
                      </a:br>
                      <a:r>
                        <a:rPr lang="sr-Latn-RS" sz="1400" dirty="0" smtClean="0"/>
                        <a:t>(300,000)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5x</a:t>
                      </a:r>
                    </a:p>
                    <a:p>
                      <a:r>
                        <a:rPr lang="sr-Latn-RS" sz="1400" dirty="0" smtClean="0"/>
                        <a:t>(30)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30x</a:t>
                      </a:r>
                    </a:p>
                    <a:p>
                      <a:r>
                        <a:rPr lang="sr-Latn-RS" sz="1400" dirty="0" smtClean="0"/>
                        <a:t>(1)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30x</a:t>
                      </a:r>
                    </a:p>
                    <a:p>
                      <a:r>
                        <a:rPr lang="sr-Latn-RS" sz="1400" dirty="0" smtClean="0"/>
                        <a:t>(0.5)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400" b="1" dirty="0" smtClean="0"/>
                        <a:t>Troškovi</a:t>
                      </a:r>
                      <a:r>
                        <a:rPr lang="sr-Latn-RS" sz="1400" b="1" baseline="0" dirty="0" smtClean="0"/>
                        <a:t> po genomu ($)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b="1" dirty="0" smtClean="0"/>
                        <a:t>15,000,000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b="1" dirty="0" smtClean="0"/>
                        <a:t>200,000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b="1" dirty="0" smtClean="0"/>
                        <a:t>6,000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b="1" dirty="0" smtClean="0"/>
                        <a:t>5,000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b="1" dirty="0" smtClean="0"/>
                        <a:t>1,000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6336268"/>
            <a:ext cx="617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Mb - milion baza (nukleotida), Gb - milijarda baza (nukleotida)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Trend napretka tehnologije sekvencera</a:t>
            </a:r>
            <a:endParaRPr lang="en-US" dirty="0"/>
          </a:p>
        </p:txBody>
      </p:sp>
      <p:pic>
        <p:nvPicPr>
          <p:cNvPr id="32770" name="Picture 2" descr="https://www.genome.gov/images/content/costpergenome2015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248400" cy="46863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Zaklju</a:t>
            </a:r>
            <a:r>
              <a:rPr lang="sr-Latn-RS" dirty="0" smtClean="0"/>
              <a:t>čak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Dramatičan napredak </a:t>
            </a:r>
            <a:br>
              <a:rPr lang="sr-Latn-RS" dirty="0" smtClean="0"/>
            </a:br>
            <a:r>
              <a:rPr lang="sr-Latn-RS" dirty="0" smtClean="0"/>
              <a:t>tehnologije sekvenciranja</a:t>
            </a:r>
            <a:br>
              <a:rPr lang="sr-Latn-RS" dirty="0" smtClean="0"/>
            </a:br>
            <a:r>
              <a:rPr lang="sr-Latn-RS" dirty="0" smtClean="0"/>
              <a:t>u poslednjoj deceniji</a:t>
            </a:r>
          </a:p>
          <a:p>
            <a:r>
              <a:rPr lang="sr-Latn-RS" dirty="0" smtClean="0"/>
              <a:t>Evidentan napredak ka cilju </a:t>
            </a:r>
            <a:r>
              <a:rPr lang="sr-Latn-RS" dirty="0" smtClean="0"/>
              <a:t>“</a:t>
            </a:r>
            <a:r>
              <a:rPr lang="sr-Latn-RS" i="1" dirty="0" smtClean="0"/>
              <a:t>1,000 $ genome</a:t>
            </a:r>
            <a:r>
              <a:rPr lang="sr-Latn-RS" dirty="0" smtClean="0"/>
              <a:t>”</a:t>
            </a:r>
            <a:br>
              <a:rPr lang="sr-Latn-RS" dirty="0" smtClean="0"/>
            </a:br>
            <a:r>
              <a:rPr lang="sr-Latn-RS" dirty="0" smtClean="0"/>
              <a:t>i razvoju personalizovane medicine</a:t>
            </a:r>
          </a:p>
          <a:p>
            <a:r>
              <a:rPr lang="sr-Latn-RS" dirty="0" smtClean="0"/>
              <a:t>Aktuelna tehnologija koja ostvaruje cilj:</a:t>
            </a:r>
            <a:br>
              <a:rPr lang="sr-Latn-RS" dirty="0" smtClean="0"/>
            </a:br>
            <a:r>
              <a:rPr lang="sr-Latn-RS" b="1" dirty="0" smtClean="0"/>
              <a:t>Illumina </a:t>
            </a:r>
            <a:r>
              <a:rPr lang="en-US" b="1" dirty="0"/>
              <a:t>HiSeq X </a:t>
            </a:r>
            <a:r>
              <a:rPr lang="en-US" b="1" dirty="0" smtClean="0"/>
              <a:t>Ten</a:t>
            </a:r>
            <a:r>
              <a:rPr lang="sr-Latn-RS" b="1" dirty="0" smtClean="0"/>
              <a:t> sistem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Otkrivanje varijacija </a:t>
            </a:r>
            <a:br>
              <a:rPr lang="en-US" dirty="0" smtClean="0"/>
            </a:br>
            <a:r>
              <a:rPr lang="en-US" dirty="0" smtClean="0"/>
              <a:t>u genomu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Tema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Terminologija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dirty="0" smtClean="0"/>
              <a:t>Očitavanje</a:t>
            </a:r>
          </a:p>
          <a:p>
            <a:pPr lvl="1"/>
            <a:r>
              <a:rPr lang="sr-Latn-RS" dirty="0" smtClean="0"/>
              <a:t>rezultat procesa sekvenciranja genoma (uzorka)</a:t>
            </a:r>
          </a:p>
          <a:p>
            <a:pPr lvl="1"/>
            <a:r>
              <a:rPr lang="sr-Latn-RS" dirty="0" smtClean="0"/>
              <a:t>detektovana sekvenca nukleotida</a:t>
            </a:r>
            <a:br>
              <a:rPr lang="sr-Latn-RS" dirty="0" smtClean="0"/>
            </a:br>
            <a:r>
              <a:rPr lang="sr-Latn-RS" dirty="0" smtClean="0"/>
              <a:t>koja predstavlja deo sekvence očitanog genoma</a:t>
            </a:r>
            <a:br>
              <a:rPr lang="sr-Latn-RS" dirty="0" smtClean="0"/>
            </a:br>
            <a:r>
              <a:rPr lang="sr-Latn-RS" dirty="0" smtClean="0"/>
              <a:t>bez podatka o poziciji podsekvence unutar genoma</a:t>
            </a:r>
          </a:p>
          <a:p>
            <a:r>
              <a:rPr lang="sr-Latn-RS" dirty="0" smtClean="0"/>
              <a:t>Referentni genom</a:t>
            </a:r>
          </a:p>
          <a:p>
            <a:pPr lvl="1"/>
            <a:r>
              <a:rPr lang="sr-Latn-RS" dirty="0" smtClean="0"/>
              <a:t>utvrđena sekvenca nukleotida genoma nekog organizma</a:t>
            </a:r>
            <a:br>
              <a:rPr lang="sr-Latn-RS" dirty="0" smtClean="0"/>
            </a:br>
            <a:r>
              <a:rPr lang="sr-Latn-RS" dirty="0" smtClean="0"/>
              <a:t>koja se koristi kao uzor </a:t>
            </a:r>
            <a:br>
              <a:rPr lang="sr-Latn-RS" dirty="0" smtClean="0"/>
            </a:br>
            <a:r>
              <a:rPr lang="sr-Latn-RS" dirty="0" smtClean="0"/>
              <a:t>za poravnanje, komparaciju i analizu</a:t>
            </a:r>
          </a:p>
          <a:p>
            <a:r>
              <a:rPr lang="sr-Latn-RS" dirty="0" smtClean="0"/>
              <a:t>Poravnata očitavanja</a:t>
            </a:r>
          </a:p>
          <a:p>
            <a:pPr lvl="1"/>
            <a:r>
              <a:rPr lang="sr-Latn-RS" dirty="0" smtClean="0"/>
              <a:t>skup očitavanja </a:t>
            </a:r>
            <a:br>
              <a:rPr lang="sr-Latn-RS" dirty="0" smtClean="0"/>
            </a:br>
            <a:r>
              <a:rPr lang="sr-Latn-RS" dirty="0" smtClean="0"/>
              <a:t>sa podacima o njihovoj poziciji unutar referentnog genoma</a:t>
            </a:r>
            <a:br>
              <a:rPr lang="sr-Latn-RS" dirty="0" smtClean="0"/>
            </a:br>
            <a:r>
              <a:rPr lang="sr-Latn-RS" dirty="0" smtClean="0"/>
              <a:t>nakon izvršenog poravnanja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Terminologija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Varijacija</a:t>
            </a:r>
          </a:p>
          <a:p>
            <a:pPr lvl="1"/>
            <a:r>
              <a:rPr lang="sr-Latn-RS" dirty="0" smtClean="0"/>
              <a:t>razlika između posmatranog i referentnog genoma</a:t>
            </a:r>
          </a:p>
          <a:p>
            <a:pPr lvl="1"/>
            <a:r>
              <a:rPr lang="sr-Latn-RS" dirty="0" smtClean="0"/>
              <a:t>neki tipovi varijacija</a:t>
            </a:r>
          </a:p>
          <a:p>
            <a:pPr lvl="2"/>
            <a:r>
              <a:rPr lang="sr-Latn-RS" dirty="0" smtClean="0"/>
              <a:t>promena jednog nukleotida u odnosu na referencu</a:t>
            </a:r>
            <a:br>
              <a:rPr lang="sr-Latn-RS" dirty="0" smtClean="0"/>
            </a:br>
            <a:r>
              <a:rPr lang="sr-Latn-RS" dirty="0" smtClean="0"/>
              <a:t>(engl. </a:t>
            </a:r>
            <a:r>
              <a:rPr lang="sr-Latn-RS" i="1" dirty="0" smtClean="0"/>
              <a:t>Single-nucleotide </a:t>
            </a:r>
            <a:r>
              <a:rPr lang="sr-Latn-RS" i="1" dirty="0"/>
              <a:t>p</a:t>
            </a:r>
            <a:r>
              <a:rPr lang="sr-Latn-RS" i="1" dirty="0" smtClean="0"/>
              <a:t>olymorphism</a:t>
            </a:r>
            <a:r>
              <a:rPr lang="sr-Latn-RS" dirty="0" smtClean="0"/>
              <a:t>)</a:t>
            </a:r>
          </a:p>
          <a:p>
            <a:pPr lvl="2"/>
            <a:r>
              <a:rPr lang="sr-Latn-RS" dirty="0" smtClean="0"/>
              <a:t>dodavanja nukleotida u odnosu na referencu</a:t>
            </a:r>
            <a:br>
              <a:rPr lang="sr-Latn-RS" dirty="0" smtClean="0"/>
            </a:br>
            <a:r>
              <a:rPr lang="sr-Latn-RS" dirty="0" smtClean="0"/>
              <a:t>(engl.  </a:t>
            </a:r>
            <a:r>
              <a:rPr lang="sr-Latn-RS" i="1" dirty="0" smtClean="0"/>
              <a:t>Insertion</a:t>
            </a:r>
            <a:r>
              <a:rPr lang="sr-Latn-RS" dirty="0" smtClean="0"/>
              <a:t>)</a:t>
            </a:r>
          </a:p>
          <a:p>
            <a:pPr lvl="2"/>
            <a:r>
              <a:rPr lang="sr-Latn-RS" dirty="0" smtClean="0"/>
              <a:t>brisanja nukleotida u odnosu na referencu</a:t>
            </a:r>
            <a:br>
              <a:rPr lang="sr-Latn-RS" dirty="0" smtClean="0"/>
            </a:br>
            <a:r>
              <a:rPr lang="sr-Latn-RS" dirty="0" smtClean="0"/>
              <a:t>(engl.  </a:t>
            </a:r>
            <a:r>
              <a:rPr lang="sr-Latn-RS" i="1" dirty="0" smtClean="0"/>
              <a:t>Deletion</a:t>
            </a:r>
            <a:r>
              <a:rPr lang="sr-Latn-RS" dirty="0" smtClean="0"/>
              <a:t>)</a:t>
            </a:r>
          </a:p>
          <a:p>
            <a:pPr lvl="2"/>
            <a:r>
              <a:rPr lang="sr-Latn-RS" dirty="0" smtClean="0"/>
              <a:t>promene više nukleotida u odnosu na referencu</a:t>
            </a:r>
            <a:br>
              <a:rPr lang="sr-Latn-RS" dirty="0" smtClean="0"/>
            </a:br>
            <a:r>
              <a:rPr lang="sr-Latn-RS" dirty="0" smtClean="0"/>
              <a:t>(engl. </a:t>
            </a:r>
            <a:r>
              <a:rPr lang="en-US" i="1" dirty="0" smtClean="0"/>
              <a:t>Multiple-nucleotide polymorphism</a:t>
            </a:r>
            <a:r>
              <a:rPr lang="sr-Latn-RS" dirty="0" smtClean="0"/>
              <a:t>)</a:t>
            </a:r>
          </a:p>
          <a:p>
            <a:pPr lvl="1"/>
            <a:endParaRPr lang="sr-Latn-R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Terminologija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RS" dirty="0" smtClean="0"/>
              <a:t>Efekat varijacije</a:t>
            </a:r>
          </a:p>
          <a:p>
            <a:pPr lvl="1"/>
            <a:r>
              <a:rPr lang="sr-Latn-RS" dirty="0" smtClean="0"/>
              <a:t>način na koji varijacija utiče na proces sinteze proteina</a:t>
            </a:r>
          </a:p>
          <a:p>
            <a:pPr lvl="1"/>
            <a:r>
              <a:rPr lang="sr-Latn-RS" dirty="0" smtClean="0"/>
              <a:t>neke vrste efekata</a:t>
            </a:r>
          </a:p>
          <a:p>
            <a:pPr lvl="2"/>
            <a:r>
              <a:rPr lang="sr-Latn-RS" dirty="0" smtClean="0"/>
              <a:t>bez uticaja (engl. </a:t>
            </a:r>
            <a:r>
              <a:rPr lang="sr-Latn-RS" i="1" dirty="0" smtClean="0"/>
              <a:t>Silent</a:t>
            </a:r>
            <a:r>
              <a:rPr lang="sr-Latn-RS" dirty="0" smtClean="0"/>
              <a:t>)</a:t>
            </a:r>
          </a:p>
          <a:p>
            <a:pPr lvl="2"/>
            <a:r>
              <a:rPr lang="sr-Latn-RS" dirty="0" smtClean="0"/>
              <a:t>promena amino-kiseline (engl. </a:t>
            </a:r>
            <a:r>
              <a:rPr lang="sr-Latn-RS" i="1" dirty="0" smtClean="0"/>
              <a:t>Missense</a:t>
            </a:r>
            <a:r>
              <a:rPr lang="sr-Latn-RS" dirty="0" smtClean="0"/>
              <a:t>)</a:t>
            </a:r>
          </a:p>
          <a:p>
            <a:pPr lvl="2"/>
            <a:r>
              <a:rPr lang="sr-Latn-RS" dirty="0" smtClean="0"/>
              <a:t>generisanje STOP kodona (engl. </a:t>
            </a:r>
            <a:r>
              <a:rPr lang="sr-Latn-RS" i="1" dirty="0" smtClean="0"/>
              <a:t>Nonsense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Anotirana varijacija</a:t>
            </a:r>
          </a:p>
          <a:p>
            <a:pPr lvl="1"/>
            <a:r>
              <a:rPr lang="sr-Latn-RS" dirty="0" smtClean="0"/>
              <a:t>varijacija određenog tipa </a:t>
            </a:r>
            <a:br>
              <a:rPr lang="sr-Latn-RS" dirty="0" smtClean="0"/>
            </a:br>
            <a:r>
              <a:rPr lang="sr-Latn-RS" dirty="0" smtClean="0"/>
              <a:t>sa naznačenim efektom </a:t>
            </a:r>
            <a:br>
              <a:rPr lang="sr-Latn-RS" dirty="0" smtClean="0"/>
            </a:br>
            <a:r>
              <a:rPr lang="sr-Latn-RS" dirty="0" smtClean="0"/>
              <a:t>koji varijacija ima na proces sinteze proteina</a:t>
            </a:r>
          </a:p>
          <a:p>
            <a:pPr lvl="1"/>
            <a:endParaRPr lang="sr-Latn-R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Terminologija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Regioni od interesa</a:t>
            </a:r>
          </a:p>
          <a:p>
            <a:pPr lvl="1"/>
            <a:r>
              <a:rPr lang="sr-Latn-RS" dirty="0" smtClean="0"/>
              <a:t>delovi sekvence genoma</a:t>
            </a:r>
            <a:r>
              <a:rPr lang="en-US" dirty="0" smtClean="0"/>
              <a:t> (npr. egzoni)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na kojima se ciljano vrši željena obrada</a:t>
            </a:r>
            <a:br>
              <a:rPr lang="sr-Latn-RS" dirty="0" smtClean="0"/>
            </a:br>
            <a:r>
              <a:rPr lang="sr-Latn-RS" dirty="0" smtClean="0"/>
              <a:t>(npr. otkrivanje varijacija)</a:t>
            </a:r>
          </a:p>
          <a:p>
            <a:r>
              <a:rPr lang="sr-Latn-RS" dirty="0" smtClean="0"/>
              <a:t>Baze poznatih varijacija</a:t>
            </a:r>
          </a:p>
          <a:p>
            <a:pPr lvl="1"/>
            <a:r>
              <a:rPr lang="sr-Latn-RS" dirty="0" smtClean="0"/>
              <a:t>baze podataka o varijacijama,</a:t>
            </a:r>
            <a:br>
              <a:rPr lang="sr-Latn-RS" dirty="0" smtClean="0"/>
            </a:br>
            <a:r>
              <a:rPr lang="sr-Latn-RS" dirty="0" smtClean="0"/>
              <a:t>koje se javljaju u prirodi,</a:t>
            </a:r>
            <a:br>
              <a:rPr lang="sr-Latn-RS" dirty="0" smtClean="0"/>
            </a:br>
            <a:r>
              <a:rPr lang="sr-Latn-RS" dirty="0" smtClean="0"/>
              <a:t>sa eksperimentalno potvrđenim fenotipovima</a:t>
            </a:r>
            <a:br>
              <a:rPr lang="sr-Latn-RS" dirty="0" smtClean="0"/>
            </a:br>
            <a:endParaRPr lang="sr-Latn-R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Formati fajlova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/>
              <a:t>.fasta</a:t>
            </a:r>
          </a:p>
          <a:p>
            <a:pPr lvl="1"/>
            <a:r>
              <a:rPr lang="sr-Latn-RS" dirty="0" smtClean="0"/>
              <a:t>tekstualni format </a:t>
            </a:r>
            <a:br>
              <a:rPr lang="sr-Latn-RS" dirty="0" smtClean="0"/>
            </a:br>
            <a:r>
              <a:rPr lang="sr-Latn-RS" dirty="0" smtClean="0"/>
              <a:t>za skladištenje jedne ili više sekvenci nukleotida</a:t>
            </a:r>
          </a:p>
          <a:p>
            <a:r>
              <a:rPr lang="sr-Latn-RS" dirty="0" smtClean="0"/>
              <a:t>.fastq</a:t>
            </a:r>
          </a:p>
          <a:p>
            <a:pPr lvl="1"/>
            <a:r>
              <a:rPr lang="sr-Latn-RS" dirty="0" smtClean="0"/>
              <a:t>tekstualni format</a:t>
            </a:r>
            <a:br>
              <a:rPr lang="sr-Latn-RS" dirty="0" smtClean="0"/>
            </a:br>
            <a:r>
              <a:rPr lang="sr-Latn-RS" dirty="0" smtClean="0"/>
              <a:t>za skladištenje očitavanja i njihovog kvaliteta</a:t>
            </a:r>
          </a:p>
          <a:p>
            <a:r>
              <a:rPr lang="sr-Latn-RS" dirty="0" smtClean="0"/>
              <a:t>.sam</a:t>
            </a:r>
          </a:p>
          <a:p>
            <a:pPr lvl="1"/>
            <a:r>
              <a:rPr lang="sr-Latn-RS" dirty="0" smtClean="0"/>
              <a:t>tekstualni format </a:t>
            </a:r>
            <a:br>
              <a:rPr lang="sr-Latn-RS" dirty="0" smtClean="0"/>
            </a:br>
            <a:r>
              <a:rPr lang="sr-Latn-RS" dirty="0" smtClean="0"/>
              <a:t>za skladištenje detalja </a:t>
            </a:r>
            <a:br>
              <a:rPr lang="sr-Latn-RS" dirty="0" smtClean="0"/>
            </a:br>
            <a:r>
              <a:rPr lang="sr-Latn-RS" dirty="0" smtClean="0"/>
              <a:t>o poravnatim  ili neporavnatim očitavanjima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Proces genomske analize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2074336"/>
          <a:ext cx="7162800" cy="897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 descr="dna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808346">
            <a:off x="274601" y="2098197"/>
            <a:ext cx="533400" cy="3912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02739" y="2219980"/>
            <a:ext cx="1014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Očitavanja </a:t>
            </a:r>
          </a:p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uzorka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605" y="2372380"/>
            <a:ext cx="701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/>
              <a:t>DNK</a:t>
            </a:r>
          </a:p>
          <a:p>
            <a:pPr algn="ctr"/>
            <a:r>
              <a:rPr lang="sr-Latn-RS" sz="1400" b="1" dirty="0" smtClean="0"/>
              <a:t>Uzorak</a:t>
            </a:r>
            <a:endParaRPr lang="en-US" sz="1400" b="1" dirty="0"/>
          </a:p>
        </p:txBody>
      </p:sp>
      <p:sp>
        <p:nvSpPr>
          <p:cNvPr id="16" name="Freeform 15"/>
          <p:cNvSpPr/>
          <p:nvPr/>
        </p:nvSpPr>
        <p:spPr>
          <a:xfrm>
            <a:off x="868680" y="2520950"/>
            <a:ext cx="457200" cy="0"/>
          </a:xfrm>
          <a:custGeom>
            <a:avLst/>
            <a:gdLst>
              <a:gd name="connsiteX0" fmla="*/ 552450 w 552450"/>
              <a:gd name="connsiteY0" fmla="*/ 0 h 0"/>
              <a:gd name="connsiteX1" fmla="*/ 0 w 552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2450">
                <a:moveTo>
                  <a:pt x="552450" y="0"/>
                </a:moveTo>
                <a:lnTo>
                  <a:pt x="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14188" y="1828800"/>
            <a:ext cx="1879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tx2">
                    <a:lumMod val="75000"/>
                  </a:schemeClr>
                </a:solidFill>
              </a:rPr>
              <a:t>PRIMARNA ANALIZA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818120" y="2504342"/>
            <a:ext cx="182880" cy="12700"/>
          </a:xfrm>
          <a:custGeom>
            <a:avLst/>
            <a:gdLst>
              <a:gd name="connsiteX0" fmla="*/ 0 w 120650"/>
              <a:gd name="connsiteY0" fmla="*/ 0 h 12700"/>
              <a:gd name="connsiteX1" fmla="*/ 19050 w 120650"/>
              <a:gd name="connsiteY1" fmla="*/ 6350 h 12700"/>
              <a:gd name="connsiteX2" fmla="*/ 101600 w 120650"/>
              <a:gd name="connsiteY2" fmla="*/ 0 h 12700"/>
              <a:gd name="connsiteX3" fmla="*/ 120650 w 120650"/>
              <a:gd name="connsiteY3" fmla="*/ 1270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12700">
                <a:moveTo>
                  <a:pt x="0" y="0"/>
                </a:moveTo>
                <a:cubicBezTo>
                  <a:pt x="6350" y="2117"/>
                  <a:pt x="12357" y="6350"/>
                  <a:pt x="19050" y="6350"/>
                </a:cubicBezTo>
                <a:cubicBezTo>
                  <a:pt x="46648" y="6350"/>
                  <a:pt x="74002" y="0"/>
                  <a:pt x="101600" y="0"/>
                </a:cubicBezTo>
                <a:lnTo>
                  <a:pt x="120650" y="1270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Formati fajlova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.bam</a:t>
            </a:r>
          </a:p>
          <a:p>
            <a:pPr lvl="1"/>
            <a:r>
              <a:rPr lang="sr-Latn-RS" dirty="0" smtClean="0"/>
              <a:t>binarni format .sam fajla</a:t>
            </a:r>
          </a:p>
          <a:p>
            <a:r>
              <a:rPr lang="sr-Latn-RS" dirty="0" smtClean="0"/>
              <a:t>.vcf</a:t>
            </a:r>
          </a:p>
          <a:p>
            <a:pPr lvl="1"/>
            <a:r>
              <a:rPr lang="sr-Latn-RS" dirty="0" smtClean="0"/>
              <a:t>tekstualni format</a:t>
            </a:r>
            <a:br>
              <a:rPr lang="sr-Latn-RS" dirty="0" smtClean="0"/>
            </a:br>
            <a:r>
              <a:rPr lang="sr-Latn-RS" dirty="0" smtClean="0"/>
              <a:t>za skladištenje podataka o varijacijama</a:t>
            </a:r>
          </a:p>
          <a:p>
            <a:r>
              <a:rPr lang="sr-Latn-RS" dirty="0" smtClean="0"/>
              <a:t>.bed</a:t>
            </a:r>
          </a:p>
          <a:p>
            <a:pPr lvl="1"/>
            <a:r>
              <a:rPr lang="sr-Latn-RS" dirty="0" smtClean="0"/>
              <a:t>tekstualni format</a:t>
            </a:r>
            <a:br>
              <a:rPr lang="sr-Latn-RS" dirty="0" smtClean="0"/>
            </a:br>
            <a:r>
              <a:rPr lang="sr-Latn-RS" dirty="0" smtClean="0"/>
              <a:t>za skladištenje specifikacije regiona od interesa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Proces otkrivanja varijacija u genomu</a:t>
            </a:r>
            <a:r>
              <a:rPr lang="sr-Latn-RS" baseline="20000" dirty="0" smtClean="0"/>
              <a:t>*</a:t>
            </a:r>
            <a:endParaRPr lang="en-US" baseline="20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900751" y="3005554"/>
            <a:ext cx="1004249" cy="1295400"/>
            <a:chOff x="2119951" y="3810000"/>
            <a:chExt cx="1004249" cy="1295400"/>
          </a:xfrm>
        </p:grpSpPr>
        <p:grpSp>
          <p:nvGrpSpPr>
            <p:cNvPr id="19" name="Group 18"/>
            <p:cNvGrpSpPr/>
            <p:nvPr/>
          </p:nvGrpSpPr>
          <p:grpSpPr>
            <a:xfrm>
              <a:off x="2286000" y="4345489"/>
              <a:ext cx="640688" cy="759911"/>
              <a:chOff x="1219200" y="2135689"/>
              <a:chExt cx="640688" cy="759911"/>
            </a:xfrm>
          </p:grpSpPr>
          <p:pic>
            <p:nvPicPr>
              <p:cNvPr id="34818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95400" y="2135689"/>
                <a:ext cx="455111" cy="455111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219200" y="2526268"/>
                <a:ext cx="6406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</a:t>
                </a:r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fasta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119951" y="3810000"/>
              <a:ext cx="10042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400" b="1" dirty="0" smtClean="0"/>
                <a:t>Referentni </a:t>
              </a:r>
            </a:p>
            <a:p>
              <a:pPr algn="ctr"/>
              <a:r>
                <a:rPr lang="sr-Latn-RS" sz="1400" b="1" dirty="0" smtClean="0"/>
                <a:t>genom</a:t>
              </a:r>
              <a:endParaRPr lang="en-US" sz="1400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92566" y="1371600"/>
            <a:ext cx="974434" cy="1100554"/>
            <a:chOff x="1941651" y="1795046"/>
            <a:chExt cx="974434" cy="1100554"/>
          </a:xfrm>
        </p:grpSpPr>
        <p:grpSp>
          <p:nvGrpSpPr>
            <p:cNvPr id="20" name="Group 19"/>
            <p:cNvGrpSpPr/>
            <p:nvPr/>
          </p:nvGrpSpPr>
          <p:grpSpPr>
            <a:xfrm>
              <a:off x="2133600" y="2133600"/>
              <a:ext cx="640047" cy="762000"/>
              <a:chOff x="2133600" y="2133600"/>
              <a:chExt cx="640047" cy="762000"/>
            </a:xfrm>
          </p:grpSpPr>
          <p:pic>
            <p:nvPicPr>
              <p:cNvPr id="6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09800" y="2133600"/>
                <a:ext cx="455111" cy="455111"/>
              </a:xfrm>
              <a:prstGeom prst="rect">
                <a:avLst/>
              </a:prstGeom>
              <a:noFill/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133600" y="2557046"/>
                <a:ext cx="6400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.fastq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941651" y="1795046"/>
              <a:ext cx="9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400" b="1" dirty="0" smtClean="0"/>
                <a:t>Očitavanja</a:t>
              </a:r>
              <a:endParaRPr lang="en-US" sz="1400" b="1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0240" y="1566446"/>
            <a:ext cx="1221360" cy="1286708"/>
            <a:chOff x="4953000" y="1947446"/>
            <a:chExt cx="1221360" cy="1286708"/>
          </a:xfrm>
        </p:grpSpPr>
        <p:sp>
          <p:nvSpPr>
            <p:cNvPr id="12" name="TextBox 11"/>
            <p:cNvSpPr txBox="1"/>
            <p:nvPr/>
          </p:nvSpPr>
          <p:spPr>
            <a:xfrm>
              <a:off x="4953000" y="1947446"/>
              <a:ext cx="1221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r-Latn-RS" sz="1400" b="1" dirty="0" smtClean="0"/>
                <a:t>Baze poznatih</a:t>
              </a:r>
            </a:p>
            <a:p>
              <a:pPr algn="ctr"/>
              <a:r>
                <a:rPr lang="sr-Latn-RS" sz="1400" b="1" dirty="0" smtClean="0"/>
                <a:t>varijacija</a:t>
              </a:r>
              <a:endParaRPr lang="en-US" sz="1400" b="1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334000" y="2516689"/>
              <a:ext cx="467820" cy="717465"/>
              <a:chOff x="3657600" y="2211889"/>
              <a:chExt cx="467820" cy="71746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657600" y="2590800"/>
                <a:ext cx="4678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.vcf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7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59689" y="2211889"/>
                <a:ext cx="455111" cy="45511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31" name="Group 30"/>
          <p:cNvGrpSpPr/>
          <p:nvPr/>
        </p:nvGrpSpPr>
        <p:grpSpPr>
          <a:xfrm>
            <a:off x="1038595" y="4648200"/>
            <a:ext cx="1018805" cy="1228129"/>
            <a:chOff x="4267200" y="3072825"/>
            <a:chExt cx="1018805" cy="1228129"/>
          </a:xfrm>
        </p:grpSpPr>
        <p:sp>
          <p:nvSpPr>
            <p:cNvPr id="15" name="TextBox 14"/>
            <p:cNvSpPr txBox="1"/>
            <p:nvPr/>
          </p:nvSpPr>
          <p:spPr>
            <a:xfrm>
              <a:off x="4267200" y="3072825"/>
              <a:ext cx="10188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r-Latn-RS" sz="1400" b="1" dirty="0" smtClean="0"/>
                <a:t>Regioni </a:t>
              </a:r>
            </a:p>
            <a:p>
              <a:pPr algn="ctr"/>
              <a:r>
                <a:rPr lang="sr-Latn-RS" sz="1400" b="1" dirty="0" smtClean="0"/>
                <a:t>od interesa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552043" y="3583489"/>
              <a:ext cx="553357" cy="717465"/>
              <a:chOff x="5466443" y="2669089"/>
              <a:chExt cx="553357" cy="71746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466443" y="3048000"/>
                <a:ext cx="5533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.bed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8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40521" y="2669089"/>
                <a:ext cx="455111" cy="45511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5872347" y="2667000"/>
            <a:ext cx="604653" cy="717465"/>
            <a:chOff x="3581400" y="2211889"/>
            <a:chExt cx="604653" cy="717465"/>
          </a:xfrm>
        </p:grpSpPr>
        <p:sp>
          <p:nvSpPr>
            <p:cNvPr id="24" name="TextBox 23"/>
            <p:cNvSpPr txBox="1"/>
            <p:nvPr/>
          </p:nvSpPr>
          <p:spPr>
            <a:xfrm>
              <a:off x="3581400" y="2590800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.bam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5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graphicFrame>
        <p:nvGraphicFramePr>
          <p:cNvPr id="32" name="Diagram 31"/>
          <p:cNvGraphicFramePr/>
          <p:nvPr/>
        </p:nvGraphicFramePr>
        <p:xfrm>
          <a:off x="2590800" y="2438400"/>
          <a:ext cx="26670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3" name="Diagram 32"/>
          <p:cNvGraphicFramePr/>
          <p:nvPr/>
        </p:nvGraphicFramePr>
        <p:xfrm>
          <a:off x="3200400" y="3733800"/>
          <a:ext cx="2590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4" name="Diagram 33"/>
          <p:cNvGraphicFramePr/>
          <p:nvPr/>
        </p:nvGraphicFramePr>
        <p:xfrm>
          <a:off x="3886200" y="5029200"/>
          <a:ext cx="26670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41" name="Group 40"/>
          <p:cNvGrpSpPr/>
          <p:nvPr/>
        </p:nvGrpSpPr>
        <p:grpSpPr>
          <a:xfrm>
            <a:off x="6400800" y="3962400"/>
            <a:ext cx="472767" cy="717465"/>
            <a:chOff x="3642033" y="2211889"/>
            <a:chExt cx="472767" cy="717465"/>
          </a:xfrm>
        </p:grpSpPr>
        <p:sp>
          <p:nvSpPr>
            <p:cNvPr id="42" name="TextBox 41"/>
            <p:cNvSpPr txBox="1"/>
            <p:nvPr/>
          </p:nvSpPr>
          <p:spPr>
            <a:xfrm>
              <a:off x="3642033" y="2590800"/>
              <a:ext cx="467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3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grpSp>
        <p:nvGrpSpPr>
          <p:cNvPr id="44" name="Group 43"/>
          <p:cNvGrpSpPr/>
          <p:nvPr/>
        </p:nvGrpSpPr>
        <p:grpSpPr>
          <a:xfrm>
            <a:off x="7228380" y="4876800"/>
            <a:ext cx="472767" cy="717465"/>
            <a:chOff x="3642033" y="2211889"/>
            <a:chExt cx="472767" cy="717465"/>
          </a:xfrm>
        </p:grpSpPr>
        <p:sp>
          <p:nvSpPr>
            <p:cNvPr id="45" name="TextBox 44"/>
            <p:cNvSpPr txBox="1"/>
            <p:nvPr/>
          </p:nvSpPr>
          <p:spPr>
            <a:xfrm>
              <a:off x="3642033" y="2590800"/>
              <a:ext cx="467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grpSp>
        <p:nvGrpSpPr>
          <p:cNvPr id="47" name="Group 46"/>
          <p:cNvGrpSpPr/>
          <p:nvPr/>
        </p:nvGrpSpPr>
        <p:grpSpPr>
          <a:xfrm>
            <a:off x="6623514" y="5683335"/>
            <a:ext cx="463086" cy="717465"/>
            <a:chOff x="3651714" y="2211889"/>
            <a:chExt cx="463086" cy="717465"/>
          </a:xfrm>
        </p:grpSpPr>
        <p:sp>
          <p:nvSpPr>
            <p:cNvPr id="48" name="TextBox 47"/>
            <p:cNvSpPr txBox="1"/>
            <p:nvPr/>
          </p:nvSpPr>
          <p:spPr>
            <a:xfrm>
              <a:off x="3651714" y="2590800"/>
              <a:ext cx="4581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.txt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sp>
        <p:nvSpPr>
          <p:cNvPr id="53" name="Freeform 52"/>
          <p:cNvSpPr/>
          <p:nvPr/>
        </p:nvSpPr>
        <p:spPr>
          <a:xfrm>
            <a:off x="5334000" y="2941320"/>
            <a:ext cx="457200" cy="0"/>
          </a:xfrm>
          <a:custGeom>
            <a:avLst/>
            <a:gdLst>
              <a:gd name="connsiteX0" fmla="*/ 0 w 266700"/>
              <a:gd name="connsiteY0" fmla="*/ 0 h 0"/>
              <a:gd name="connsiteX1" fmla="*/ 266700 w 26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2870200" y="3416300"/>
            <a:ext cx="3302000" cy="546100"/>
          </a:xfrm>
          <a:custGeom>
            <a:avLst/>
            <a:gdLst>
              <a:gd name="connsiteX0" fmla="*/ 2921000 w 2933700"/>
              <a:gd name="connsiteY0" fmla="*/ 0 h 711200"/>
              <a:gd name="connsiteX1" fmla="*/ 2921000 w 2933700"/>
              <a:gd name="connsiteY1" fmla="*/ 177800 h 711200"/>
              <a:gd name="connsiteX2" fmla="*/ 2933700 w 2933700"/>
              <a:gd name="connsiteY2" fmla="*/ 228600 h 711200"/>
              <a:gd name="connsiteX3" fmla="*/ 0 w 2933700"/>
              <a:gd name="connsiteY3" fmla="*/ 254000 h 711200"/>
              <a:gd name="connsiteX4" fmla="*/ 12700 w 2933700"/>
              <a:gd name="connsiteY4" fmla="*/ 711200 h 711200"/>
              <a:gd name="connsiteX5" fmla="*/ 393700 w 2933700"/>
              <a:gd name="connsiteY5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33700" h="711200">
                <a:moveTo>
                  <a:pt x="2921000" y="0"/>
                </a:moveTo>
                <a:lnTo>
                  <a:pt x="2921000" y="177800"/>
                </a:lnTo>
                <a:lnTo>
                  <a:pt x="2933700" y="228600"/>
                </a:lnTo>
                <a:lnTo>
                  <a:pt x="0" y="254000"/>
                </a:lnTo>
                <a:lnTo>
                  <a:pt x="12700" y="711200"/>
                </a:lnTo>
                <a:lnTo>
                  <a:pt x="393700" y="71120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1981200" y="4648200"/>
            <a:ext cx="1143000" cy="719554"/>
          </a:xfrm>
          <a:custGeom>
            <a:avLst/>
            <a:gdLst>
              <a:gd name="connsiteX0" fmla="*/ 0 w 1422400"/>
              <a:gd name="connsiteY0" fmla="*/ 711200 h 711200"/>
              <a:gd name="connsiteX1" fmla="*/ 482600 w 1422400"/>
              <a:gd name="connsiteY1" fmla="*/ 711200 h 711200"/>
              <a:gd name="connsiteX2" fmla="*/ 469900 w 1422400"/>
              <a:gd name="connsiteY2" fmla="*/ 0 h 711200"/>
              <a:gd name="connsiteX3" fmla="*/ 1422400 w 1422400"/>
              <a:gd name="connsiteY3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2400" h="711200">
                <a:moveTo>
                  <a:pt x="0" y="711200"/>
                </a:moveTo>
                <a:lnTo>
                  <a:pt x="482600" y="711200"/>
                </a:lnTo>
                <a:lnTo>
                  <a:pt x="469900" y="0"/>
                </a:lnTo>
                <a:lnTo>
                  <a:pt x="1422400" y="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5867400" y="4221480"/>
            <a:ext cx="457200" cy="0"/>
          </a:xfrm>
          <a:custGeom>
            <a:avLst/>
            <a:gdLst>
              <a:gd name="connsiteX0" fmla="*/ 0 w 266700"/>
              <a:gd name="connsiteY0" fmla="*/ 0 h 0"/>
              <a:gd name="connsiteX1" fmla="*/ 266700 w 26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3670300" y="4648200"/>
            <a:ext cx="2959100" cy="723900"/>
          </a:xfrm>
          <a:custGeom>
            <a:avLst/>
            <a:gdLst>
              <a:gd name="connsiteX0" fmla="*/ 2882900 w 2895600"/>
              <a:gd name="connsiteY0" fmla="*/ 0 h 723900"/>
              <a:gd name="connsiteX1" fmla="*/ 2895600 w 2895600"/>
              <a:gd name="connsiteY1" fmla="*/ 203200 h 723900"/>
              <a:gd name="connsiteX2" fmla="*/ 203200 w 2895600"/>
              <a:gd name="connsiteY2" fmla="*/ 228600 h 723900"/>
              <a:gd name="connsiteX3" fmla="*/ 0 w 2895600"/>
              <a:gd name="connsiteY3" fmla="*/ 228600 h 723900"/>
              <a:gd name="connsiteX4" fmla="*/ 12700 w 2895600"/>
              <a:gd name="connsiteY4" fmla="*/ 723900 h 723900"/>
              <a:gd name="connsiteX5" fmla="*/ 381000 w 2895600"/>
              <a:gd name="connsiteY5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5600" h="723900">
                <a:moveTo>
                  <a:pt x="2882900" y="0"/>
                </a:moveTo>
                <a:lnTo>
                  <a:pt x="2895600" y="203200"/>
                </a:lnTo>
                <a:lnTo>
                  <a:pt x="203200" y="228600"/>
                </a:lnTo>
                <a:lnTo>
                  <a:pt x="0" y="228600"/>
                </a:lnTo>
                <a:lnTo>
                  <a:pt x="12700" y="723900"/>
                </a:lnTo>
                <a:lnTo>
                  <a:pt x="381000" y="723900"/>
                </a:lnTo>
              </a:path>
            </a:pathLst>
          </a:cu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667500" y="5501640"/>
            <a:ext cx="457200" cy="0"/>
          </a:xfrm>
          <a:custGeom>
            <a:avLst/>
            <a:gdLst>
              <a:gd name="connsiteX0" fmla="*/ 0 w 342900"/>
              <a:gd name="connsiteY0" fmla="*/ 0 h 0"/>
              <a:gd name="connsiteX1" fmla="*/ 342900 w 3429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00">
                <a:moveTo>
                  <a:pt x="0" y="0"/>
                </a:moveTo>
                <a:lnTo>
                  <a:pt x="342900" y="0"/>
                </a:lnTo>
              </a:path>
            </a:pathLst>
          </a:cu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209800" y="2472154"/>
            <a:ext cx="381000" cy="194846"/>
          </a:xfrm>
          <a:custGeom>
            <a:avLst/>
            <a:gdLst>
              <a:gd name="connsiteX0" fmla="*/ 0 w 444500"/>
              <a:gd name="connsiteY0" fmla="*/ 0 h 508000"/>
              <a:gd name="connsiteX1" fmla="*/ 12700 w 444500"/>
              <a:gd name="connsiteY1" fmla="*/ 508000 h 508000"/>
              <a:gd name="connsiteX2" fmla="*/ 444500 w 444500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508000">
                <a:moveTo>
                  <a:pt x="0" y="0"/>
                </a:moveTo>
                <a:lnTo>
                  <a:pt x="12700" y="508000"/>
                </a:lnTo>
                <a:lnTo>
                  <a:pt x="444500" y="50800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1066800" y="2514600"/>
            <a:ext cx="1524000" cy="381000"/>
          </a:xfrm>
          <a:custGeom>
            <a:avLst/>
            <a:gdLst>
              <a:gd name="connsiteX0" fmla="*/ 0 w 1333500"/>
              <a:gd name="connsiteY0" fmla="*/ 0 h 647700"/>
              <a:gd name="connsiteX1" fmla="*/ 444500 w 1333500"/>
              <a:gd name="connsiteY1" fmla="*/ 0 h 647700"/>
              <a:gd name="connsiteX2" fmla="*/ 457200 w 1333500"/>
              <a:gd name="connsiteY2" fmla="*/ 647700 h 647700"/>
              <a:gd name="connsiteX3" fmla="*/ 1333500 w 1333500"/>
              <a:gd name="connsiteY3" fmla="*/ 647700 h 647700"/>
              <a:gd name="connsiteX0" fmla="*/ 0 w 1333500"/>
              <a:gd name="connsiteY0" fmla="*/ 0 h 647700"/>
              <a:gd name="connsiteX1" fmla="*/ 444500 w 1333500"/>
              <a:gd name="connsiteY1" fmla="*/ 0 h 647700"/>
              <a:gd name="connsiteX2" fmla="*/ 685800 w 1333500"/>
              <a:gd name="connsiteY2" fmla="*/ 647700 h 647700"/>
              <a:gd name="connsiteX3" fmla="*/ 1333500 w 1333500"/>
              <a:gd name="connsiteY3" fmla="*/ 647700 h 647700"/>
              <a:gd name="connsiteX0" fmla="*/ 0 w 1333500"/>
              <a:gd name="connsiteY0" fmla="*/ 0 h 647700"/>
              <a:gd name="connsiteX1" fmla="*/ 673100 w 1333500"/>
              <a:gd name="connsiteY1" fmla="*/ 0 h 647700"/>
              <a:gd name="connsiteX2" fmla="*/ 685800 w 1333500"/>
              <a:gd name="connsiteY2" fmla="*/ 647700 h 647700"/>
              <a:gd name="connsiteX3" fmla="*/ 1333500 w 1333500"/>
              <a:gd name="connsiteY3" fmla="*/ 6477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0" h="647700">
                <a:moveTo>
                  <a:pt x="0" y="0"/>
                </a:moveTo>
                <a:lnTo>
                  <a:pt x="673100" y="0"/>
                </a:lnTo>
                <a:lnTo>
                  <a:pt x="685800" y="647700"/>
                </a:lnTo>
                <a:lnTo>
                  <a:pt x="1333500" y="64770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1752600" y="3124200"/>
            <a:ext cx="838200" cy="567154"/>
          </a:xfrm>
          <a:custGeom>
            <a:avLst/>
            <a:gdLst>
              <a:gd name="connsiteX0" fmla="*/ 0 w 1270000"/>
              <a:gd name="connsiteY0" fmla="*/ 254000 h 254000"/>
              <a:gd name="connsiteX1" fmla="*/ 952500 w 1270000"/>
              <a:gd name="connsiteY1" fmla="*/ 254000 h 254000"/>
              <a:gd name="connsiteX2" fmla="*/ 952500 w 1270000"/>
              <a:gd name="connsiteY2" fmla="*/ 0 h 254000"/>
              <a:gd name="connsiteX3" fmla="*/ 1270000 w 1270000"/>
              <a:gd name="connsiteY3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000" h="254000">
                <a:moveTo>
                  <a:pt x="0" y="254000"/>
                </a:moveTo>
                <a:lnTo>
                  <a:pt x="952500" y="254000"/>
                </a:lnTo>
                <a:lnTo>
                  <a:pt x="952500" y="0"/>
                </a:lnTo>
                <a:lnTo>
                  <a:pt x="1270000" y="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1752600" y="3843754"/>
            <a:ext cx="1524000" cy="347246"/>
          </a:xfrm>
          <a:custGeom>
            <a:avLst/>
            <a:gdLst>
              <a:gd name="connsiteX0" fmla="*/ 0 w 1879600"/>
              <a:gd name="connsiteY0" fmla="*/ 0 h 736600"/>
              <a:gd name="connsiteX1" fmla="*/ 1028700 w 1879600"/>
              <a:gd name="connsiteY1" fmla="*/ 0 h 736600"/>
              <a:gd name="connsiteX2" fmla="*/ 1041400 w 1879600"/>
              <a:gd name="connsiteY2" fmla="*/ 685800 h 736600"/>
              <a:gd name="connsiteX3" fmla="*/ 1041400 w 1879600"/>
              <a:gd name="connsiteY3" fmla="*/ 736600 h 736600"/>
              <a:gd name="connsiteX4" fmla="*/ 1879600 w 1879600"/>
              <a:gd name="connsiteY4" fmla="*/ 736600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9600" h="736600">
                <a:moveTo>
                  <a:pt x="0" y="0"/>
                </a:moveTo>
                <a:lnTo>
                  <a:pt x="1028700" y="0"/>
                </a:lnTo>
                <a:lnTo>
                  <a:pt x="1041400" y="685800"/>
                </a:lnTo>
                <a:lnTo>
                  <a:pt x="1041400" y="736600"/>
                </a:lnTo>
                <a:lnTo>
                  <a:pt x="1879600" y="73660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736600" y="2895600"/>
            <a:ext cx="2527300" cy="1524000"/>
          </a:xfrm>
          <a:custGeom>
            <a:avLst/>
            <a:gdLst>
              <a:gd name="connsiteX0" fmla="*/ 0 w 2527300"/>
              <a:gd name="connsiteY0" fmla="*/ 0 h 1473200"/>
              <a:gd name="connsiteX1" fmla="*/ 0 w 2527300"/>
              <a:gd name="connsiteY1" fmla="*/ 1473200 h 1473200"/>
              <a:gd name="connsiteX2" fmla="*/ 2527300 w 2527300"/>
              <a:gd name="connsiteY2" fmla="*/ 1473200 h 14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7300" h="1473200">
                <a:moveTo>
                  <a:pt x="0" y="0"/>
                </a:moveTo>
                <a:lnTo>
                  <a:pt x="0" y="1473200"/>
                </a:lnTo>
                <a:lnTo>
                  <a:pt x="2527300" y="147320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7162800" y="5683335"/>
            <a:ext cx="620363" cy="717465"/>
            <a:chOff x="3575514" y="2211889"/>
            <a:chExt cx="620363" cy="717465"/>
          </a:xfrm>
        </p:grpSpPr>
        <p:sp>
          <p:nvSpPr>
            <p:cNvPr id="68" name="TextBox 67"/>
            <p:cNvSpPr txBox="1"/>
            <p:nvPr/>
          </p:nvSpPr>
          <p:spPr>
            <a:xfrm>
              <a:off x="3575514" y="2590800"/>
              <a:ext cx="6203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.html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6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sp>
        <p:nvSpPr>
          <p:cNvPr id="71" name="TextBox 70"/>
          <p:cNvSpPr txBox="1"/>
          <p:nvPr/>
        </p:nvSpPr>
        <p:spPr>
          <a:xfrm>
            <a:off x="6479213" y="2615625"/>
            <a:ext cx="1091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</a:rPr>
              <a:t>Poravnata </a:t>
            </a:r>
          </a:p>
          <a:p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</a:rPr>
              <a:t>očitavanja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34200" y="4004846"/>
            <a:ext cx="965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b="1" dirty="0" smtClean="0">
                <a:solidFill>
                  <a:schemeClr val="accent6">
                    <a:lumMod val="75000"/>
                  </a:schemeClr>
                </a:solidFill>
              </a:rPr>
              <a:t>Varijacije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58134" y="5282625"/>
            <a:ext cx="1081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600" b="1" dirty="0" smtClean="0">
                <a:solidFill>
                  <a:schemeClr val="accent3">
                    <a:lumMod val="50000"/>
                  </a:schemeClr>
                </a:solidFill>
              </a:rPr>
              <a:t>Anotirane </a:t>
            </a:r>
          </a:p>
          <a:p>
            <a:pPr algn="ctr"/>
            <a:r>
              <a:rPr lang="sr-Latn-RS" sz="1600" b="1" dirty="0" smtClean="0">
                <a:solidFill>
                  <a:schemeClr val="accent3">
                    <a:lumMod val="50000"/>
                  </a:schemeClr>
                </a:solidFill>
              </a:rPr>
              <a:t>varijacije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57200" y="6400800"/>
            <a:ext cx="3076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baseline="2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r>
              <a:rPr lang="sr-Latn-R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Po uzoru na GATK najbolje prakse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2" grpId="0">
        <p:bldAsOne/>
      </p:bldGraphic>
      <p:bldGraphic spid="33" grpId="0">
        <p:bldAsOne/>
      </p:bldGraphic>
      <p:bldGraphic spid="34" grpId="0">
        <p:bldAsOne/>
      </p:bldGraphic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3" grpId="0" animBg="1"/>
      <p:bldP spid="64" grpId="0" animBg="1"/>
      <p:bldP spid="66" grpId="0" animBg="1"/>
      <p:bldP spid="72" grpId="0"/>
      <p:bldP spid="7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Proces otkrivanja varijacija u genomu</a:t>
            </a:r>
            <a:endParaRPr lang="en-US" dirty="0"/>
          </a:p>
        </p:txBody>
      </p:sp>
      <p:grpSp>
        <p:nvGrpSpPr>
          <p:cNvPr id="3" name="Group 29"/>
          <p:cNvGrpSpPr/>
          <p:nvPr/>
        </p:nvGrpSpPr>
        <p:grpSpPr>
          <a:xfrm>
            <a:off x="900751" y="3005554"/>
            <a:ext cx="1004249" cy="1295400"/>
            <a:chOff x="2119951" y="3810000"/>
            <a:chExt cx="1004249" cy="1295400"/>
          </a:xfrm>
        </p:grpSpPr>
        <p:grpSp>
          <p:nvGrpSpPr>
            <p:cNvPr id="4" name="Group 18"/>
            <p:cNvGrpSpPr/>
            <p:nvPr/>
          </p:nvGrpSpPr>
          <p:grpSpPr>
            <a:xfrm>
              <a:off x="2286000" y="4345489"/>
              <a:ext cx="640688" cy="759911"/>
              <a:chOff x="1219200" y="2135689"/>
              <a:chExt cx="640688" cy="759911"/>
            </a:xfrm>
          </p:grpSpPr>
          <p:pic>
            <p:nvPicPr>
              <p:cNvPr id="34818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95400" y="2135689"/>
                <a:ext cx="455111" cy="455111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219200" y="2526268"/>
                <a:ext cx="6406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</a:t>
                </a:r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fasta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119951" y="3810000"/>
              <a:ext cx="10042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400" b="1" dirty="0" smtClean="0"/>
                <a:t>Referentni </a:t>
              </a:r>
            </a:p>
            <a:p>
              <a:pPr algn="ctr"/>
              <a:r>
                <a:rPr lang="sr-Latn-RS" sz="1400" b="1" dirty="0" smtClean="0"/>
                <a:t>genom</a:t>
              </a:r>
              <a:endParaRPr lang="en-US" sz="1400" b="1" dirty="0"/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1692566" y="1371600"/>
            <a:ext cx="974434" cy="1100554"/>
            <a:chOff x="1941651" y="1795046"/>
            <a:chExt cx="974434" cy="1100554"/>
          </a:xfrm>
        </p:grpSpPr>
        <p:grpSp>
          <p:nvGrpSpPr>
            <p:cNvPr id="11" name="Group 19"/>
            <p:cNvGrpSpPr/>
            <p:nvPr/>
          </p:nvGrpSpPr>
          <p:grpSpPr>
            <a:xfrm>
              <a:off x="2133600" y="2133600"/>
              <a:ext cx="640047" cy="762000"/>
              <a:chOff x="2133600" y="2133600"/>
              <a:chExt cx="640047" cy="762000"/>
            </a:xfrm>
          </p:grpSpPr>
          <p:pic>
            <p:nvPicPr>
              <p:cNvPr id="6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09800" y="2133600"/>
                <a:ext cx="455111" cy="455111"/>
              </a:xfrm>
              <a:prstGeom prst="rect">
                <a:avLst/>
              </a:prstGeom>
              <a:noFill/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133600" y="2557046"/>
                <a:ext cx="6400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.fastq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941651" y="1795046"/>
              <a:ext cx="9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400" b="1" dirty="0" smtClean="0"/>
                <a:t>Očitavanja</a:t>
              </a:r>
              <a:endParaRPr lang="en-US" sz="1400" b="1" dirty="0"/>
            </a:p>
          </p:txBody>
        </p:sp>
      </p:grpSp>
      <p:grpSp>
        <p:nvGrpSpPr>
          <p:cNvPr id="16" name="Group 34"/>
          <p:cNvGrpSpPr/>
          <p:nvPr/>
        </p:nvGrpSpPr>
        <p:grpSpPr>
          <a:xfrm>
            <a:off x="150240" y="1566446"/>
            <a:ext cx="1221360" cy="1286708"/>
            <a:chOff x="4953000" y="1947446"/>
            <a:chExt cx="1221360" cy="1286708"/>
          </a:xfrm>
        </p:grpSpPr>
        <p:sp>
          <p:nvSpPr>
            <p:cNvPr id="12" name="TextBox 11"/>
            <p:cNvSpPr txBox="1"/>
            <p:nvPr/>
          </p:nvSpPr>
          <p:spPr>
            <a:xfrm>
              <a:off x="4953000" y="1947446"/>
              <a:ext cx="1221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r-Latn-RS" sz="1400" b="1" dirty="0" smtClean="0"/>
                <a:t>Baze poznatih</a:t>
              </a:r>
            </a:p>
            <a:p>
              <a:pPr algn="ctr"/>
              <a:r>
                <a:rPr lang="sr-Latn-RS" sz="1400" b="1" dirty="0" smtClean="0"/>
                <a:t>varijacija</a:t>
              </a:r>
              <a:endParaRPr lang="en-US" sz="1400" b="1" dirty="0"/>
            </a:p>
          </p:txBody>
        </p:sp>
        <p:grpSp>
          <p:nvGrpSpPr>
            <p:cNvPr id="19" name="Group 20"/>
            <p:cNvGrpSpPr/>
            <p:nvPr/>
          </p:nvGrpSpPr>
          <p:grpSpPr>
            <a:xfrm>
              <a:off x="5334000" y="2516689"/>
              <a:ext cx="467820" cy="717465"/>
              <a:chOff x="3657600" y="2211889"/>
              <a:chExt cx="467820" cy="71746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657600" y="2590800"/>
                <a:ext cx="4678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.vcf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7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59689" y="2211889"/>
                <a:ext cx="455111" cy="45511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0" name="Group 30"/>
          <p:cNvGrpSpPr/>
          <p:nvPr/>
        </p:nvGrpSpPr>
        <p:grpSpPr>
          <a:xfrm>
            <a:off x="1038595" y="4648200"/>
            <a:ext cx="1018805" cy="1228129"/>
            <a:chOff x="4267200" y="3072825"/>
            <a:chExt cx="1018805" cy="1228129"/>
          </a:xfrm>
        </p:grpSpPr>
        <p:sp>
          <p:nvSpPr>
            <p:cNvPr id="15" name="TextBox 14"/>
            <p:cNvSpPr txBox="1"/>
            <p:nvPr/>
          </p:nvSpPr>
          <p:spPr>
            <a:xfrm>
              <a:off x="4267200" y="3072825"/>
              <a:ext cx="10188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r-Latn-RS" sz="1400" b="1" dirty="0" smtClean="0"/>
                <a:t>Regioni </a:t>
              </a:r>
            </a:p>
            <a:p>
              <a:pPr algn="ctr"/>
              <a:r>
                <a:rPr lang="sr-Latn-RS" sz="1400" b="1" dirty="0" smtClean="0"/>
                <a:t>od interesa</a:t>
              </a:r>
            </a:p>
          </p:txBody>
        </p:sp>
        <p:grpSp>
          <p:nvGrpSpPr>
            <p:cNvPr id="21" name="Group 21"/>
            <p:cNvGrpSpPr/>
            <p:nvPr/>
          </p:nvGrpSpPr>
          <p:grpSpPr>
            <a:xfrm>
              <a:off x="4552043" y="3583489"/>
              <a:ext cx="553357" cy="717465"/>
              <a:chOff x="5466443" y="2669089"/>
              <a:chExt cx="553357" cy="71746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466443" y="3048000"/>
                <a:ext cx="5533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r-Latn-R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.bed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8" name="Picture 2" descr="https://cdn4.iconfinder.com/data/icons/48-bubbles/48/12.File-512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40521" y="2669089"/>
                <a:ext cx="455111" cy="45511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2" name="Group 22"/>
          <p:cNvGrpSpPr/>
          <p:nvPr/>
        </p:nvGrpSpPr>
        <p:grpSpPr>
          <a:xfrm>
            <a:off x="5872347" y="2667000"/>
            <a:ext cx="604653" cy="717465"/>
            <a:chOff x="3581400" y="2211889"/>
            <a:chExt cx="604653" cy="717465"/>
          </a:xfrm>
        </p:grpSpPr>
        <p:sp>
          <p:nvSpPr>
            <p:cNvPr id="24" name="TextBox 23"/>
            <p:cNvSpPr txBox="1"/>
            <p:nvPr/>
          </p:nvSpPr>
          <p:spPr>
            <a:xfrm>
              <a:off x="3581400" y="2590800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.bam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5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graphicFrame>
        <p:nvGraphicFramePr>
          <p:cNvPr id="32" name="Diagram 31"/>
          <p:cNvGraphicFramePr/>
          <p:nvPr/>
        </p:nvGraphicFramePr>
        <p:xfrm>
          <a:off x="2590800" y="2438400"/>
          <a:ext cx="26670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3" name="Diagram 32"/>
          <p:cNvGraphicFramePr/>
          <p:nvPr/>
        </p:nvGraphicFramePr>
        <p:xfrm>
          <a:off x="3200400" y="3733800"/>
          <a:ext cx="2590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4" name="Diagram 33"/>
          <p:cNvGraphicFramePr/>
          <p:nvPr/>
        </p:nvGraphicFramePr>
        <p:xfrm>
          <a:off x="3886200" y="5029200"/>
          <a:ext cx="26670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23" name="Group 40"/>
          <p:cNvGrpSpPr/>
          <p:nvPr/>
        </p:nvGrpSpPr>
        <p:grpSpPr>
          <a:xfrm>
            <a:off x="6400800" y="3962400"/>
            <a:ext cx="472767" cy="717465"/>
            <a:chOff x="3642033" y="2211889"/>
            <a:chExt cx="472767" cy="717465"/>
          </a:xfrm>
        </p:grpSpPr>
        <p:sp>
          <p:nvSpPr>
            <p:cNvPr id="42" name="TextBox 41"/>
            <p:cNvSpPr txBox="1"/>
            <p:nvPr/>
          </p:nvSpPr>
          <p:spPr>
            <a:xfrm>
              <a:off x="3642033" y="2590800"/>
              <a:ext cx="467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3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grpSp>
        <p:nvGrpSpPr>
          <p:cNvPr id="26" name="Group 43"/>
          <p:cNvGrpSpPr/>
          <p:nvPr/>
        </p:nvGrpSpPr>
        <p:grpSpPr>
          <a:xfrm>
            <a:off x="7228380" y="4876800"/>
            <a:ext cx="472767" cy="717465"/>
            <a:chOff x="3642033" y="2211889"/>
            <a:chExt cx="472767" cy="717465"/>
          </a:xfrm>
        </p:grpSpPr>
        <p:sp>
          <p:nvSpPr>
            <p:cNvPr id="45" name="TextBox 44"/>
            <p:cNvSpPr txBox="1"/>
            <p:nvPr/>
          </p:nvSpPr>
          <p:spPr>
            <a:xfrm>
              <a:off x="3642033" y="2590800"/>
              <a:ext cx="467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grpSp>
        <p:nvGrpSpPr>
          <p:cNvPr id="27" name="Group 46"/>
          <p:cNvGrpSpPr/>
          <p:nvPr/>
        </p:nvGrpSpPr>
        <p:grpSpPr>
          <a:xfrm>
            <a:off x="6623514" y="5683335"/>
            <a:ext cx="463086" cy="717465"/>
            <a:chOff x="3651714" y="2211889"/>
            <a:chExt cx="463086" cy="717465"/>
          </a:xfrm>
        </p:grpSpPr>
        <p:sp>
          <p:nvSpPr>
            <p:cNvPr id="48" name="TextBox 47"/>
            <p:cNvSpPr txBox="1"/>
            <p:nvPr/>
          </p:nvSpPr>
          <p:spPr>
            <a:xfrm>
              <a:off x="3651714" y="2590800"/>
              <a:ext cx="4581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.txt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sp>
        <p:nvSpPr>
          <p:cNvPr id="53" name="Freeform 52"/>
          <p:cNvSpPr/>
          <p:nvPr/>
        </p:nvSpPr>
        <p:spPr>
          <a:xfrm>
            <a:off x="5334000" y="2941320"/>
            <a:ext cx="457200" cy="0"/>
          </a:xfrm>
          <a:custGeom>
            <a:avLst/>
            <a:gdLst>
              <a:gd name="connsiteX0" fmla="*/ 0 w 266700"/>
              <a:gd name="connsiteY0" fmla="*/ 0 h 0"/>
              <a:gd name="connsiteX1" fmla="*/ 266700 w 26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2870200" y="3416300"/>
            <a:ext cx="3302000" cy="546100"/>
          </a:xfrm>
          <a:custGeom>
            <a:avLst/>
            <a:gdLst>
              <a:gd name="connsiteX0" fmla="*/ 2921000 w 2933700"/>
              <a:gd name="connsiteY0" fmla="*/ 0 h 711200"/>
              <a:gd name="connsiteX1" fmla="*/ 2921000 w 2933700"/>
              <a:gd name="connsiteY1" fmla="*/ 177800 h 711200"/>
              <a:gd name="connsiteX2" fmla="*/ 2933700 w 2933700"/>
              <a:gd name="connsiteY2" fmla="*/ 228600 h 711200"/>
              <a:gd name="connsiteX3" fmla="*/ 0 w 2933700"/>
              <a:gd name="connsiteY3" fmla="*/ 254000 h 711200"/>
              <a:gd name="connsiteX4" fmla="*/ 12700 w 2933700"/>
              <a:gd name="connsiteY4" fmla="*/ 711200 h 711200"/>
              <a:gd name="connsiteX5" fmla="*/ 393700 w 2933700"/>
              <a:gd name="connsiteY5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33700" h="711200">
                <a:moveTo>
                  <a:pt x="2921000" y="0"/>
                </a:moveTo>
                <a:lnTo>
                  <a:pt x="2921000" y="177800"/>
                </a:lnTo>
                <a:lnTo>
                  <a:pt x="2933700" y="228600"/>
                </a:lnTo>
                <a:lnTo>
                  <a:pt x="0" y="254000"/>
                </a:lnTo>
                <a:lnTo>
                  <a:pt x="12700" y="711200"/>
                </a:lnTo>
                <a:lnTo>
                  <a:pt x="393700" y="71120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1981200" y="4648200"/>
            <a:ext cx="1143000" cy="719554"/>
          </a:xfrm>
          <a:custGeom>
            <a:avLst/>
            <a:gdLst>
              <a:gd name="connsiteX0" fmla="*/ 0 w 1422400"/>
              <a:gd name="connsiteY0" fmla="*/ 711200 h 711200"/>
              <a:gd name="connsiteX1" fmla="*/ 482600 w 1422400"/>
              <a:gd name="connsiteY1" fmla="*/ 711200 h 711200"/>
              <a:gd name="connsiteX2" fmla="*/ 469900 w 1422400"/>
              <a:gd name="connsiteY2" fmla="*/ 0 h 711200"/>
              <a:gd name="connsiteX3" fmla="*/ 1422400 w 1422400"/>
              <a:gd name="connsiteY3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2400" h="711200">
                <a:moveTo>
                  <a:pt x="0" y="711200"/>
                </a:moveTo>
                <a:lnTo>
                  <a:pt x="482600" y="711200"/>
                </a:lnTo>
                <a:lnTo>
                  <a:pt x="469900" y="0"/>
                </a:lnTo>
                <a:lnTo>
                  <a:pt x="1422400" y="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5867400" y="4221480"/>
            <a:ext cx="457200" cy="0"/>
          </a:xfrm>
          <a:custGeom>
            <a:avLst/>
            <a:gdLst>
              <a:gd name="connsiteX0" fmla="*/ 0 w 266700"/>
              <a:gd name="connsiteY0" fmla="*/ 0 h 0"/>
              <a:gd name="connsiteX1" fmla="*/ 266700 w 26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>
                <a:moveTo>
                  <a:pt x="0" y="0"/>
                </a:moveTo>
                <a:lnTo>
                  <a:pt x="266700" y="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3670300" y="4648200"/>
            <a:ext cx="2959100" cy="723900"/>
          </a:xfrm>
          <a:custGeom>
            <a:avLst/>
            <a:gdLst>
              <a:gd name="connsiteX0" fmla="*/ 2882900 w 2895600"/>
              <a:gd name="connsiteY0" fmla="*/ 0 h 723900"/>
              <a:gd name="connsiteX1" fmla="*/ 2895600 w 2895600"/>
              <a:gd name="connsiteY1" fmla="*/ 203200 h 723900"/>
              <a:gd name="connsiteX2" fmla="*/ 203200 w 2895600"/>
              <a:gd name="connsiteY2" fmla="*/ 228600 h 723900"/>
              <a:gd name="connsiteX3" fmla="*/ 0 w 2895600"/>
              <a:gd name="connsiteY3" fmla="*/ 228600 h 723900"/>
              <a:gd name="connsiteX4" fmla="*/ 12700 w 2895600"/>
              <a:gd name="connsiteY4" fmla="*/ 723900 h 723900"/>
              <a:gd name="connsiteX5" fmla="*/ 381000 w 2895600"/>
              <a:gd name="connsiteY5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5600" h="723900">
                <a:moveTo>
                  <a:pt x="2882900" y="0"/>
                </a:moveTo>
                <a:lnTo>
                  <a:pt x="2895600" y="203200"/>
                </a:lnTo>
                <a:lnTo>
                  <a:pt x="203200" y="228600"/>
                </a:lnTo>
                <a:lnTo>
                  <a:pt x="0" y="228600"/>
                </a:lnTo>
                <a:lnTo>
                  <a:pt x="12700" y="723900"/>
                </a:lnTo>
                <a:lnTo>
                  <a:pt x="381000" y="723900"/>
                </a:lnTo>
              </a:path>
            </a:pathLst>
          </a:cu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667500" y="5501640"/>
            <a:ext cx="457200" cy="0"/>
          </a:xfrm>
          <a:custGeom>
            <a:avLst/>
            <a:gdLst>
              <a:gd name="connsiteX0" fmla="*/ 0 w 342900"/>
              <a:gd name="connsiteY0" fmla="*/ 0 h 0"/>
              <a:gd name="connsiteX1" fmla="*/ 342900 w 3429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00">
                <a:moveTo>
                  <a:pt x="0" y="0"/>
                </a:moveTo>
                <a:lnTo>
                  <a:pt x="342900" y="0"/>
                </a:lnTo>
              </a:path>
            </a:pathLst>
          </a:cu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209800" y="2472154"/>
            <a:ext cx="381000" cy="194846"/>
          </a:xfrm>
          <a:custGeom>
            <a:avLst/>
            <a:gdLst>
              <a:gd name="connsiteX0" fmla="*/ 0 w 444500"/>
              <a:gd name="connsiteY0" fmla="*/ 0 h 508000"/>
              <a:gd name="connsiteX1" fmla="*/ 12700 w 444500"/>
              <a:gd name="connsiteY1" fmla="*/ 508000 h 508000"/>
              <a:gd name="connsiteX2" fmla="*/ 444500 w 444500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508000">
                <a:moveTo>
                  <a:pt x="0" y="0"/>
                </a:moveTo>
                <a:lnTo>
                  <a:pt x="12700" y="508000"/>
                </a:lnTo>
                <a:lnTo>
                  <a:pt x="444500" y="50800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1066800" y="2514600"/>
            <a:ext cx="1524000" cy="381000"/>
          </a:xfrm>
          <a:custGeom>
            <a:avLst/>
            <a:gdLst>
              <a:gd name="connsiteX0" fmla="*/ 0 w 1333500"/>
              <a:gd name="connsiteY0" fmla="*/ 0 h 647700"/>
              <a:gd name="connsiteX1" fmla="*/ 444500 w 1333500"/>
              <a:gd name="connsiteY1" fmla="*/ 0 h 647700"/>
              <a:gd name="connsiteX2" fmla="*/ 457200 w 1333500"/>
              <a:gd name="connsiteY2" fmla="*/ 647700 h 647700"/>
              <a:gd name="connsiteX3" fmla="*/ 1333500 w 1333500"/>
              <a:gd name="connsiteY3" fmla="*/ 647700 h 647700"/>
              <a:gd name="connsiteX0" fmla="*/ 0 w 1333500"/>
              <a:gd name="connsiteY0" fmla="*/ 0 h 647700"/>
              <a:gd name="connsiteX1" fmla="*/ 444500 w 1333500"/>
              <a:gd name="connsiteY1" fmla="*/ 0 h 647700"/>
              <a:gd name="connsiteX2" fmla="*/ 685800 w 1333500"/>
              <a:gd name="connsiteY2" fmla="*/ 647700 h 647700"/>
              <a:gd name="connsiteX3" fmla="*/ 1333500 w 1333500"/>
              <a:gd name="connsiteY3" fmla="*/ 647700 h 647700"/>
              <a:gd name="connsiteX0" fmla="*/ 0 w 1333500"/>
              <a:gd name="connsiteY0" fmla="*/ 0 h 647700"/>
              <a:gd name="connsiteX1" fmla="*/ 673100 w 1333500"/>
              <a:gd name="connsiteY1" fmla="*/ 0 h 647700"/>
              <a:gd name="connsiteX2" fmla="*/ 685800 w 1333500"/>
              <a:gd name="connsiteY2" fmla="*/ 647700 h 647700"/>
              <a:gd name="connsiteX3" fmla="*/ 1333500 w 1333500"/>
              <a:gd name="connsiteY3" fmla="*/ 6477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0" h="647700">
                <a:moveTo>
                  <a:pt x="0" y="0"/>
                </a:moveTo>
                <a:lnTo>
                  <a:pt x="673100" y="0"/>
                </a:lnTo>
                <a:lnTo>
                  <a:pt x="685800" y="647700"/>
                </a:lnTo>
                <a:lnTo>
                  <a:pt x="1333500" y="64770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1752600" y="3124200"/>
            <a:ext cx="838200" cy="567154"/>
          </a:xfrm>
          <a:custGeom>
            <a:avLst/>
            <a:gdLst>
              <a:gd name="connsiteX0" fmla="*/ 0 w 1270000"/>
              <a:gd name="connsiteY0" fmla="*/ 254000 h 254000"/>
              <a:gd name="connsiteX1" fmla="*/ 952500 w 1270000"/>
              <a:gd name="connsiteY1" fmla="*/ 254000 h 254000"/>
              <a:gd name="connsiteX2" fmla="*/ 952500 w 1270000"/>
              <a:gd name="connsiteY2" fmla="*/ 0 h 254000"/>
              <a:gd name="connsiteX3" fmla="*/ 1270000 w 1270000"/>
              <a:gd name="connsiteY3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000" h="254000">
                <a:moveTo>
                  <a:pt x="0" y="254000"/>
                </a:moveTo>
                <a:lnTo>
                  <a:pt x="952500" y="254000"/>
                </a:lnTo>
                <a:lnTo>
                  <a:pt x="952500" y="0"/>
                </a:lnTo>
                <a:lnTo>
                  <a:pt x="1270000" y="0"/>
                </a:lnTo>
              </a:path>
            </a:pathLst>
          </a:cu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1752600" y="3843754"/>
            <a:ext cx="1524000" cy="347246"/>
          </a:xfrm>
          <a:custGeom>
            <a:avLst/>
            <a:gdLst>
              <a:gd name="connsiteX0" fmla="*/ 0 w 1879600"/>
              <a:gd name="connsiteY0" fmla="*/ 0 h 736600"/>
              <a:gd name="connsiteX1" fmla="*/ 1028700 w 1879600"/>
              <a:gd name="connsiteY1" fmla="*/ 0 h 736600"/>
              <a:gd name="connsiteX2" fmla="*/ 1041400 w 1879600"/>
              <a:gd name="connsiteY2" fmla="*/ 685800 h 736600"/>
              <a:gd name="connsiteX3" fmla="*/ 1041400 w 1879600"/>
              <a:gd name="connsiteY3" fmla="*/ 736600 h 736600"/>
              <a:gd name="connsiteX4" fmla="*/ 1879600 w 1879600"/>
              <a:gd name="connsiteY4" fmla="*/ 736600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9600" h="736600">
                <a:moveTo>
                  <a:pt x="0" y="0"/>
                </a:moveTo>
                <a:lnTo>
                  <a:pt x="1028700" y="0"/>
                </a:lnTo>
                <a:lnTo>
                  <a:pt x="1041400" y="685800"/>
                </a:lnTo>
                <a:lnTo>
                  <a:pt x="1041400" y="736600"/>
                </a:lnTo>
                <a:lnTo>
                  <a:pt x="1879600" y="73660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736600" y="2895600"/>
            <a:ext cx="2527300" cy="1524000"/>
          </a:xfrm>
          <a:custGeom>
            <a:avLst/>
            <a:gdLst>
              <a:gd name="connsiteX0" fmla="*/ 0 w 2527300"/>
              <a:gd name="connsiteY0" fmla="*/ 0 h 1473200"/>
              <a:gd name="connsiteX1" fmla="*/ 0 w 2527300"/>
              <a:gd name="connsiteY1" fmla="*/ 1473200 h 1473200"/>
              <a:gd name="connsiteX2" fmla="*/ 2527300 w 2527300"/>
              <a:gd name="connsiteY2" fmla="*/ 1473200 h 14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7300" h="1473200">
                <a:moveTo>
                  <a:pt x="0" y="0"/>
                </a:moveTo>
                <a:lnTo>
                  <a:pt x="0" y="1473200"/>
                </a:lnTo>
                <a:lnTo>
                  <a:pt x="2527300" y="1473200"/>
                </a:lnTo>
              </a:path>
            </a:pathLst>
          </a:cu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66"/>
          <p:cNvGrpSpPr/>
          <p:nvPr/>
        </p:nvGrpSpPr>
        <p:grpSpPr>
          <a:xfrm>
            <a:off x="7162800" y="5683335"/>
            <a:ext cx="620363" cy="717465"/>
            <a:chOff x="3575514" y="2211889"/>
            <a:chExt cx="620363" cy="717465"/>
          </a:xfrm>
        </p:grpSpPr>
        <p:sp>
          <p:nvSpPr>
            <p:cNvPr id="68" name="TextBox 67"/>
            <p:cNvSpPr txBox="1"/>
            <p:nvPr/>
          </p:nvSpPr>
          <p:spPr>
            <a:xfrm>
              <a:off x="3575514" y="2590800"/>
              <a:ext cx="6203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.html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6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689" y="2211889"/>
              <a:ext cx="455111" cy="455111"/>
            </a:xfrm>
            <a:prstGeom prst="rect">
              <a:avLst/>
            </a:prstGeom>
            <a:noFill/>
          </p:spPr>
        </p:pic>
      </p:grpSp>
      <p:sp>
        <p:nvSpPr>
          <p:cNvPr id="71" name="TextBox 70"/>
          <p:cNvSpPr txBox="1"/>
          <p:nvPr/>
        </p:nvSpPr>
        <p:spPr>
          <a:xfrm>
            <a:off x="6479213" y="2615625"/>
            <a:ext cx="1091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</a:rPr>
              <a:t>Poravnata </a:t>
            </a:r>
          </a:p>
          <a:p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</a:rPr>
              <a:t>očitavanja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34200" y="4004846"/>
            <a:ext cx="965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b="1" dirty="0" smtClean="0">
                <a:solidFill>
                  <a:schemeClr val="accent6">
                    <a:lumMod val="75000"/>
                  </a:schemeClr>
                </a:solidFill>
              </a:rPr>
              <a:t>Varijacije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58134" y="5282625"/>
            <a:ext cx="1081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600" b="1" dirty="0" smtClean="0">
                <a:solidFill>
                  <a:schemeClr val="accent3">
                    <a:lumMod val="50000"/>
                  </a:schemeClr>
                </a:solidFill>
              </a:rPr>
              <a:t>Anotirane </a:t>
            </a:r>
          </a:p>
          <a:p>
            <a:pPr algn="ctr"/>
            <a:r>
              <a:rPr lang="sr-Latn-RS" sz="1600" b="1" dirty="0" smtClean="0">
                <a:solidFill>
                  <a:schemeClr val="accent3">
                    <a:lumMod val="50000"/>
                  </a:schemeClr>
                </a:solidFill>
              </a:rPr>
              <a:t>varijacije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 smtClean="0"/>
              <a:t>Domaći zadatak</a:t>
            </a:r>
            <a:r>
              <a:rPr lang="en-US" sz="2400" dirty="0" smtClean="0"/>
              <a:t>, 2. zahtev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Using a sequencer-generated data set obtained from 7BG, </a:t>
            </a:r>
            <a:br>
              <a:rPr lang="en-US" i="1" dirty="0" smtClean="0"/>
            </a:br>
            <a:r>
              <a:rPr lang="en-US" i="1" dirty="0" smtClean="0"/>
              <a:t>do the preprocessing of the sequencer stream, </a:t>
            </a:r>
            <a:br>
              <a:rPr lang="en-US" i="1" dirty="0" smtClean="0"/>
            </a:br>
            <a:r>
              <a:rPr lang="en-US" i="1" dirty="0" smtClean="0"/>
              <a:t>using the BWTA tool, </a:t>
            </a:r>
            <a:br>
              <a:rPr lang="en-US" i="1" dirty="0" smtClean="0"/>
            </a:br>
            <a:r>
              <a:rPr lang="en-US" i="1" dirty="0" smtClean="0"/>
              <a:t>and expain the work done, </a:t>
            </a:r>
            <a:br>
              <a:rPr lang="en-US" i="1" dirty="0" smtClean="0"/>
            </a:br>
            <a:r>
              <a:rPr lang="en-US" i="1" dirty="0" smtClean="0"/>
              <a:t>using a PowerPoint.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Postupak preprocesiranja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Konverzija u nemapirana očitavanja</a:t>
            </a:r>
            <a:br>
              <a:rPr lang="sr-Latn-RS" dirty="0" smtClean="0"/>
            </a:br>
            <a:r>
              <a:rPr lang="sr-Latn-RS" dirty="0" smtClean="0"/>
              <a:t>i dodavanje informacije o grupi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Indeksiranje referentnog genoma 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Poravnanje očitavanja sa referentnim genomom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/>
              <a:t>S</a:t>
            </a:r>
            <a:r>
              <a:rPr lang="sr-Latn-RS" dirty="0" smtClean="0"/>
              <a:t>ortiranje poravnatih očitavanja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Spajanje poravnatih i nemapiranih očitavanja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Validacija poravnat</a:t>
            </a:r>
            <a:r>
              <a:rPr lang="en-US" dirty="0" smtClean="0"/>
              <a:t>i</a:t>
            </a:r>
            <a:r>
              <a:rPr lang="sr-Latn-RS" dirty="0" smtClean="0"/>
              <a:t>h očitavanja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Označavanje duplikata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/>
              <a:t>P</a:t>
            </a:r>
            <a:r>
              <a:rPr lang="sr-Latn-RS" dirty="0" smtClean="0"/>
              <a:t>onovno poravnanje</a:t>
            </a:r>
            <a:r>
              <a:rPr lang="en-US" dirty="0" smtClean="0"/>
              <a:t> </a:t>
            </a:r>
            <a:r>
              <a:rPr lang="sr-Latn-RS" dirty="0" smtClean="0"/>
              <a:t>“indel” varijacija </a:t>
            </a:r>
          </a:p>
          <a:p>
            <a:pPr marL="571500" indent="-514350">
              <a:buFont typeface="+mj-lt"/>
              <a:buAutoNum type="arabicPeriod"/>
            </a:pPr>
            <a:r>
              <a:rPr lang="sr-Latn-RS" dirty="0" smtClean="0"/>
              <a:t>Rekalibracija kvaliteta očitavanja</a:t>
            </a:r>
            <a:endParaRPr lang="en-US" dirty="0" smtClean="0"/>
          </a:p>
          <a:p>
            <a:pPr marL="571500" indent="-514350">
              <a:buFont typeface="+mj-lt"/>
              <a:buAutoNum type="arabicPeriod"/>
            </a:pPr>
            <a:endParaRPr lang="sr-Latn-R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Ulazni fajlovi</a:t>
            </a:r>
            <a:endParaRPr lang="en-US" dirty="0"/>
          </a:p>
        </p:txBody>
      </p:sp>
      <p:grpSp>
        <p:nvGrpSpPr>
          <p:cNvPr id="10" name="Group 19"/>
          <p:cNvGrpSpPr/>
          <p:nvPr/>
        </p:nvGrpSpPr>
        <p:grpSpPr>
          <a:xfrm>
            <a:off x="2704797" y="2362200"/>
            <a:ext cx="1791003" cy="621946"/>
            <a:chOff x="2133600" y="2273654"/>
            <a:chExt cx="1791003" cy="621946"/>
          </a:xfrm>
        </p:grpSpPr>
        <p:pic>
          <p:nvPicPr>
            <p:cNvPr id="1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133600" y="2557046"/>
              <a:ext cx="1791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SRR316957_</a:t>
              </a:r>
              <a:r>
                <a:rPr lang="sr-Latn-RS" sz="1600" dirty="0" smtClean="0"/>
                <a:t>2.fastq</a:t>
              </a:r>
              <a:endParaRPr lang="en-US" sz="1600" dirty="0"/>
            </a:p>
          </p:txBody>
        </p:sp>
      </p:grpSp>
      <p:grpSp>
        <p:nvGrpSpPr>
          <p:cNvPr id="27" name="Group 19"/>
          <p:cNvGrpSpPr/>
          <p:nvPr/>
        </p:nvGrpSpPr>
        <p:grpSpPr>
          <a:xfrm>
            <a:off x="685800" y="2362200"/>
            <a:ext cx="1791003" cy="621946"/>
            <a:chOff x="2133600" y="2273654"/>
            <a:chExt cx="1791003" cy="621946"/>
          </a:xfrm>
        </p:grpSpPr>
        <p:pic>
          <p:nvPicPr>
            <p:cNvPr id="28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133600" y="2557046"/>
              <a:ext cx="1791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SRR316957_</a:t>
              </a:r>
              <a:r>
                <a:rPr lang="sr-Latn-RS" sz="1600" dirty="0"/>
                <a:t>1</a:t>
              </a:r>
              <a:r>
                <a:rPr lang="sr-Latn-RS" sz="1600" dirty="0" smtClean="0"/>
                <a:t>.fastq</a:t>
              </a:r>
              <a:endParaRPr lang="en-US" sz="1600" dirty="0"/>
            </a:p>
          </p:txBody>
        </p:sp>
      </p:grpSp>
      <p:grpSp>
        <p:nvGrpSpPr>
          <p:cNvPr id="30" name="Group 19"/>
          <p:cNvGrpSpPr/>
          <p:nvPr/>
        </p:nvGrpSpPr>
        <p:grpSpPr>
          <a:xfrm>
            <a:off x="685800" y="5626454"/>
            <a:ext cx="976549" cy="621946"/>
            <a:chOff x="2133600" y="2273654"/>
            <a:chExt cx="976549" cy="621946"/>
          </a:xfrm>
        </p:grpSpPr>
        <p:pic>
          <p:nvPicPr>
            <p:cNvPr id="31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2133600" y="2557046"/>
              <a:ext cx="9765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dbsnp.vcf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19"/>
          <p:cNvGrpSpPr/>
          <p:nvPr/>
        </p:nvGrpSpPr>
        <p:grpSpPr>
          <a:xfrm>
            <a:off x="1715559" y="5626454"/>
            <a:ext cx="1256241" cy="621946"/>
            <a:chOff x="2133600" y="2273654"/>
            <a:chExt cx="1256241" cy="621946"/>
          </a:xfrm>
        </p:grpSpPr>
        <p:pic>
          <p:nvPicPr>
            <p:cNvPr id="3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5" name="TextBox 34"/>
            <p:cNvSpPr txBox="1"/>
            <p:nvPr/>
          </p:nvSpPr>
          <p:spPr>
            <a:xfrm>
              <a:off x="2133600" y="2557046"/>
              <a:ext cx="1256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dbsnp.vcf</a:t>
              </a:r>
              <a:r>
                <a:rPr lang="sr-Latn-RS" sz="1600" dirty="0" smtClean="0"/>
                <a:t>.idx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6" name="Group 19"/>
          <p:cNvGrpSpPr/>
          <p:nvPr/>
        </p:nvGrpSpPr>
        <p:grpSpPr>
          <a:xfrm>
            <a:off x="3080261" y="5626454"/>
            <a:ext cx="958339" cy="621946"/>
            <a:chOff x="2133600" y="2273654"/>
            <a:chExt cx="958339" cy="621946"/>
          </a:xfrm>
        </p:grpSpPr>
        <p:pic>
          <p:nvPicPr>
            <p:cNvPr id="37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8" name="TextBox 37"/>
            <p:cNvSpPr txBox="1"/>
            <p:nvPr/>
          </p:nvSpPr>
          <p:spPr>
            <a:xfrm>
              <a:off x="2133600" y="2557046"/>
              <a:ext cx="958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/>
                <a:t>indels.</a:t>
              </a:r>
              <a:r>
                <a:rPr lang="en-US" sz="1600" dirty="0" smtClean="0"/>
                <a:t>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9" name="Group 19"/>
          <p:cNvGrpSpPr/>
          <p:nvPr/>
        </p:nvGrpSpPr>
        <p:grpSpPr>
          <a:xfrm>
            <a:off x="4095969" y="5626454"/>
            <a:ext cx="1238031" cy="621946"/>
            <a:chOff x="2133600" y="2273654"/>
            <a:chExt cx="1238031" cy="621946"/>
          </a:xfrm>
        </p:grpSpPr>
        <p:pic>
          <p:nvPicPr>
            <p:cNvPr id="4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41" name="TextBox 40"/>
            <p:cNvSpPr txBox="1"/>
            <p:nvPr/>
          </p:nvSpPr>
          <p:spPr>
            <a:xfrm>
              <a:off x="2133600" y="2557046"/>
              <a:ext cx="12380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/>
                <a:t>indels</a:t>
              </a:r>
              <a:r>
                <a:rPr lang="en-US" sz="1600" dirty="0" smtClean="0"/>
                <a:t>.vcf</a:t>
              </a:r>
              <a:r>
                <a:rPr lang="sr-Latn-RS" sz="1600" dirty="0" smtClean="0"/>
                <a:t>.idx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2" name="Group 19"/>
          <p:cNvGrpSpPr/>
          <p:nvPr/>
        </p:nvGrpSpPr>
        <p:grpSpPr>
          <a:xfrm>
            <a:off x="3431314" y="3962400"/>
            <a:ext cx="1369286" cy="621946"/>
            <a:chOff x="2133600" y="2273654"/>
            <a:chExt cx="1369286" cy="621946"/>
          </a:xfrm>
        </p:grpSpPr>
        <p:pic>
          <p:nvPicPr>
            <p:cNvPr id="43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44" name="TextBox 43"/>
            <p:cNvSpPr txBox="1"/>
            <p:nvPr/>
          </p:nvSpPr>
          <p:spPr>
            <a:xfrm>
              <a:off x="2133600" y="2557046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ucsc.hg19.dict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" name="Group 19"/>
          <p:cNvGrpSpPr/>
          <p:nvPr/>
        </p:nvGrpSpPr>
        <p:grpSpPr>
          <a:xfrm>
            <a:off x="675352" y="3962400"/>
            <a:ext cx="1454181" cy="621946"/>
            <a:chOff x="2133600" y="2273654"/>
            <a:chExt cx="1454181" cy="621946"/>
          </a:xfrm>
        </p:grpSpPr>
        <p:pic>
          <p:nvPicPr>
            <p:cNvPr id="4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47" name="TextBox 4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</a:t>
              </a:r>
              <a:r>
                <a:rPr lang="sr-Latn-RS" sz="1600" dirty="0" smtClean="0"/>
                <a:t>fasta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8" name="Group 19"/>
          <p:cNvGrpSpPr/>
          <p:nvPr/>
        </p:nvGrpSpPr>
        <p:grpSpPr>
          <a:xfrm>
            <a:off x="2135914" y="3962400"/>
            <a:ext cx="1258614" cy="621946"/>
            <a:chOff x="2133600" y="2273654"/>
            <a:chExt cx="1258614" cy="621946"/>
          </a:xfrm>
        </p:grpSpPr>
        <p:pic>
          <p:nvPicPr>
            <p:cNvPr id="4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50" name="TextBox 49"/>
            <p:cNvSpPr txBox="1"/>
            <p:nvPr/>
          </p:nvSpPr>
          <p:spPr>
            <a:xfrm>
              <a:off x="2133600" y="2557046"/>
              <a:ext cx="1258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</a:t>
              </a:r>
              <a:r>
                <a:rPr lang="sr-Latn-RS" sz="1600" dirty="0" smtClean="0"/>
                <a:t>fai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09600" y="1600200"/>
            <a:ext cx="4191000" cy="584775"/>
          </a:xfrm>
          <a:prstGeom prst="rect">
            <a:avLst/>
          </a:prstGeom>
          <a:solidFill>
            <a:schemeClr val="bg2">
              <a:lumMod val="90000"/>
              <a:alpha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Očitavanja ljudskog genoma</a:t>
            </a:r>
          </a:p>
          <a:p>
            <a:r>
              <a:rPr lang="sr-Latn-RS" sz="1400" dirty="0" smtClean="0"/>
              <a:t>Izvor: </a:t>
            </a:r>
            <a:r>
              <a:rPr lang="en-US" sz="1400" dirty="0" smtClean="0"/>
              <a:t>http://www.ebi.ac.uk/ena/data/view/SRR316957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609600" y="3239869"/>
            <a:ext cx="4218087" cy="584775"/>
          </a:xfrm>
          <a:prstGeom prst="rect">
            <a:avLst/>
          </a:prstGeom>
          <a:solidFill>
            <a:schemeClr val="bg2">
              <a:lumMod val="90000"/>
              <a:alpha val="22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Referentni ljudski genom “hg19”</a:t>
            </a:r>
          </a:p>
          <a:p>
            <a:r>
              <a:rPr lang="sr-Latn-RS" sz="1400" dirty="0" smtClean="0"/>
              <a:t>Izvor:  </a:t>
            </a:r>
            <a:r>
              <a:rPr lang="en-US" sz="1400" dirty="0" smtClean="0"/>
              <a:t>ftp://ftp.broadinstitute.org/bundle/2.8/hg19/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82513" y="4876800"/>
            <a:ext cx="4903887" cy="584775"/>
          </a:xfrm>
          <a:prstGeom prst="rect">
            <a:avLst/>
          </a:prstGeom>
          <a:solidFill>
            <a:schemeClr val="bg2">
              <a:lumMod val="90000"/>
              <a:alpha val="22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Baze podataka poznatih varijacija u vcf formatu</a:t>
            </a:r>
          </a:p>
          <a:p>
            <a:r>
              <a:rPr lang="sr-Latn-RS" sz="1400" dirty="0" smtClean="0"/>
              <a:t>Izvor:  </a:t>
            </a:r>
            <a:r>
              <a:rPr lang="en-US" sz="1400" dirty="0" smtClean="0"/>
              <a:t>ftp://ftp.broadinstitute.org/bundle/2.8/hg19/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71500" indent="-514350"/>
            <a:r>
              <a:rPr lang="sr-Latn-RS" sz="3600" dirty="0" smtClean="0"/>
              <a:t>Konverzija u nemapirana očitavanja</a:t>
            </a:r>
            <a:br>
              <a:rPr lang="sr-Latn-RS" sz="3600" dirty="0" smtClean="0"/>
            </a:br>
            <a:r>
              <a:rPr lang="sr-Latn-RS" sz="3600" dirty="0" smtClean="0"/>
              <a:t>i dodavanje informacije o grupi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124200"/>
            <a:ext cx="6629400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$PICARD</a:t>
            </a:r>
            <a:r>
              <a:rPr lang="en-US" sz="1600" dirty="0" smtClean="0"/>
              <a:t> </a:t>
            </a:r>
            <a:r>
              <a:rPr lang="sr-Latn-RS" sz="1600" dirty="0" smtClean="0"/>
              <a:t> </a:t>
            </a:r>
            <a:r>
              <a:rPr lang="en-US" sz="2400" b="1" dirty="0" smtClean="0"/>
              <a:t>FastqToSam</a:t>
            </a:r>
            <a:r>
              <a:rPr lang="en-US" sz="1600" dirty="0" smtClean="0"/>
              <a:t> </a:t>
            </a:r>
            <a:r>
              <a:rPr lang="sr-Latn-RS" sz="1600" dirty="0" smtClean="0"/>
              <a:t> </a:t>
            </a:r>
            <a:r>
              <a:rPr lang="en-US" sz="1600" dirty="0"/>
              <a:t>\</a:t>
            </a:r>
            <a:endParaRPr lang="sr-Latn-RS" sz="1600" dirty="0" smtClean="0"/>
          </a:p>
          <a:p>
            <a:pPr algn="ctr"/>
            <a:r>
              <a:rPr lang="sr-Latn-RS" sz="1600" dirty="0" smtClean="0"/>
              <a:t>F</a:t>
            </a:r>
            <a:r>
              <a:rPr lang="en-US" sz="1600" dirty="0" smtClean="0"/>
              <a:t>ASTQ=</a:t>
            </a:r>
            <a:r>
              <a:rPr lang="sr-Latn-RS" sz="1600" dirty="0" smtClean="0"/>
              <a:t>S</a:t>
            </a:r>
            <a:r>
              <a:rPr lang="en-US" sz="1600" dirty="0" smtClean="0"/>
              <a:t>RR316957_1.fastq </a:t>
            </a:r>
            <a:r>
              <a:rPr lang="sr-Latn-RS" sz="1600" dirty="0" smtClean="0"/>
              <a:t> F</a:t>
            </a:r>
            <a:r>
              <a:rPr lang="en-US" sz="1600" dirty="0" smtClean="0"/>
              <a:t>ASTQ2=SRR316957_2.fastq </a:t>
            </a:r>
            <a:r>
              <a:rPr lang="sr-Latn-RS" sz="1600" dirty="0" smtClean="0"/>
              <a:t> </a:t>
            </a:r>
            <a:r>
              <a:rPr lang="en-US" sz="1600" dirty="0" smtClean="0"/>
              <a:t> \ OUTPUT=SRR316957.bam  \</a:t>
            </a:r>
            <a:endParaRPr lang="sr-Latn-RS" sz="1600" dirty="0" smtClean="0"/>
          </a:p>
          <a:p>
            <a:pPr algn="ctr"/>
            <a:r>
              <a:rPr lang="en-US" sz="1600" dirty="0" smtClean="0"/>
              <a:t>READ_GROUP_NAME=B086E.3  SORT_ORDER=queryname   \  SAMPLE_NAME=SAMN00801802 LIBRARY_NAME=Catch-63468  \</a:t>
            </a:r>
          </a:p>
          <a:p>
            <a:pPr algn="ctr"/>
            <a:r>
              <a:rPr lang="en-US" sz="1600" dirty="0" smtClean="0"/>
              <a:t>PLATFORM_UNIT=ABXX110425.3  PLATFORM=ILLUMINA </a:t>
            </a:r>
            <a:endParaRPr lang="en-US" sz="1600" dirty="0"/>
          </a:p>
        </p:txBody>
      </p:sp>
      <p:grpSp>
        <p:nvGrpSpPr>
          <p:cNvPr id="3" name="Group 19"/>
          <p:cNvGrpSpPr/>
          <p:nvPr/>
        </p:nvGrpSpPr>
        <p:grpSpPr>
          <a:xfrm>
            <a:off x="4685997" y="1892654"/>
            <a:ext cx="1791003" cy="621946"/>
            <a:chOff x="2133600" y="2273654"/>
            <a:chExt cx="1791003" cy="621946"/>
          </a:xfrm>
        </p:grpSpPr>
        <p:pic>
          <p:nvPicPr>
            <p:cNvPr id="8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133600" y="2557046"/>
              <a:ext cx="1791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SRR316957_</a:t>
              </a:r>
              <a:r>
                <a:rPr lang="sr-Latn-RS" sz="1600" dirty="0" smtClean="0"/>
                <a:t>2.fastq</a:t>
              </a:r>
              <a:endParaRPr lang="en-US" sz="1600" dirty="0"/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2667000" y="1892654"/>
            <a:ext cx="1791003" cy="621946"/>
            <a:chOff x="2133600" y="2273654"/>
            <a:chExt cx="1791003" cy="621946"/>
          </a:xfrm>
        </p:grpSpPr>
        <p:pic>
          <p:nvPicPr>
            <p:cNvPr id="11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33600" y="2557046"/>
              <a:ext cx="1791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SRR316957_</a:t>
              </a:r>
              <a:r>
                <a:rPr lang="sr-Latn-RS" sz="1600" dirty="0"/>
                <a:t>1</a:t>
              </a:r>
              <a:r>
                <a:rPr lang="sr-Latn-RS" sz="1600" dirty="0" smtClean="0"/>
                <a:t>.fastq</a:t>
              </a:r>
              <a:endParaRPr lang="en-US" sz="1600" dirty="0"/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3886200" y="5778854"/>
            <a:ext cx="1548822" cy="621946"/>
            <a:chOff x="2133600" y="2273654"/>
            <a:chExt cx="1548822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5488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</a:t>
              </a:r>
              <a:r>
                <a:rPr lang="sr-Latn-RS" sz="1600" dirty="0" smtClean="0"/>
                <a:t>.</a:t>
              </a:r>
              <a:r>
                <a:rPr lang="en-US" sz="1600" dirty="0" smtClean="0"/>
                <a:t>bam</a:t>
              </a:r>
              <a:endParaRPr lang="en-US" sz="1600" dirty="0"/>
            </a:p>
          </p:txBody>
        </p:sp>
      </p:grpSp>
      <p:sp>
        <p:nvSpPr>
          <p:cNvPr id="20" name="Down Arrow 19"/>
          <p:cNvSpPr/>
          <p:nvPr/>
        </p:nvSpPr>
        <p:spPr>
          <a:xfrm>
            <a:off x="4343400" y="51816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4282440" y="2667000"/>
            <a:ext cx="365760" cy="36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Indeksiranje referentnog genoma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19200" y="2743200"/>
            <a:ext cx="66294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bwa index </a:t>
            </a:r>
            <a:r>
              <a:rPr lang="en-US" dirty="0" smtClean="0"/>
              <a:t>-a bwtsw ucsc.hg19.fasta</a:t>
            </a:r>
            <a:endParaRPr lang="en-US" dirty="0"/>
          </a:p>
        </p:txBody>
      </p:sp>
      <p:grpSp>
        <p:nvGrpSpPr>
          <p:cNvPr id="3" name="Group 19"/>
          <p:cNvGrpSpPr/>
          <p:nvPr/>
        </p:nvGrpSpPr>
        <p:grpSpPr>
          <a:xfrm>
            <a:off x="3803619" y="1524000"/>
            <a:ext cx="1454181" cy="621946"/>
            <a:chOff x="2133600" y="2273654"/>
            <a:chExt cx="1454181" cy="621946"/>
          </a:xfrm>
        </p:grpSpPr>
        <p:pic>
          <p:nvPicPr>
            <p:cNvPr id="11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2057400" y="5193946"/>
            <a:ext cx="1818062" cy="621946"/>
            <a:chOff x="2133600" y="2273654"/>
            <a:chExt cx="1818062" cy="621946"/>
          </a:xfrm>
        </p:grpSpPr>
        <p:pic>
          <p:nvPicPr>
            <p:cNvPr id="1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2133600" y="2557046"/>
              <a:ext cx="18180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ucsc.hg19.fasta.ann</a:t>
              </a:r>
              <a:endParaRPr lang="en-US" sz="1600" dirty="0"/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4038600" y="5410200"/>
            <a:ext cx="1828642" cy="621946"/>
            <a:chOff x="2133600" y="2273654"/>
            <a:chExt cx="1828642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828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ucsc.hg19.fasta.bwt</a:t>
              </a:r>
              <a:endParaRPr lang="en-US" sz="1600" dirty="0"/>
            </a:p>
          </p:txBody>
        </p:sp>
      </p:grpSp>
      <p:grpSp>
        <p:nvGrpSpPr>
          <p:cNvPr id="7" name="Group 19"/>
          <p:cNvGrpSpPr/>
          <p:nvPr/>
        </p:nvGrpSpPr>
        <p:grpSpPr>
          <a:xfrm>
            <a:off x="5746577" y="5181600"/>
            <a:ext cx="1797223" cy="621946"/>
            <a:chOff x="2133600" y="2273654"/>
            <a:chExt cx="1797223" cy="621946"/>
          </a:xfrm>
        </p:grpSpPr>
        <p:pic>
          <p:nvPicPr>
            <p:cNvPr id="1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2133600" y="2557046"/>
              <a:ext cx="17972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ucsc.hg19.fasta.pac</a:t>
              </a:r>
              <a:endParaRPr lang="en-US" sz="1600" dirty="0"/>
            </a:p>
          </p:txBody>
        </p:sp>
      </p:grpSp>
      <p:grpSp>
        <p:nvGrpSpPr>
          <p:cNvPr id="8" name="Group 19"/>
          <p:cNvGrpSpPr/>
          <p:nvPr/>
        </p:nvGrpSpPr>
        <p:grpSpPr>
          <a:xfrm>
            <a:off x="6393790" y="4495800"/>
            <a:ext cx="1683410" cy="621946"/>
            <a:chOff x="2133600" y="2273654"/>
            <a:chExt cx="1683410" cy="621946"/>
          </a:xfrm>
        </p:grpSpPr>
        <p:pic>
          <p:nvPicPr>
            <p:cNvPr id="2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2133600" y="2557046"/>
              <a:ext cx="16834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ucsc.hg19.fasta.sa</a:t>
              </a:r>
              <a:endParaRPr lang="en-US" sz="1600" dirty="0"/>
            </a:p>
          </p:txBody>
        </p:sp>
      </p:grpSp>
      <p:grpSp>
        <p:nvGrpSpPr>
          <p:cNvPr id="9" name="Group 19"/>
          <p:cNvGrpSpPr/>
          <p:nvPr/>
        </p:nvGrpSpPr>
        <p:grpSpPr>
          <a:xfrm>
            <a:off x="1219200" y="4508146"/>
            <a:ext cx="1874167" cy="621946"/>
            <a:chOff x="2133600" y="2273654"/>
            <a:chExt cx="1874167" cy="621946"/>
          </a:xfrm>
        </p:grpSpPr>
        <p:pic>
          <p:nvPicPr>
            <p:cNvPr id="25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2133600" y="2557046"/>
              <a:ext cx="18741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ucsc.hg19.fasta.amb</a:t>
              </a:r>
              <a:endParaRPr lang="en-US" sz="1600" dirty="0"/>
            </a:p>
          </p:txBody>
        </p:sp>
      </p:grpSp>
      <p:sp>
        <p:nvSpPr>
          <p:cNvPr id="30" name="Down Arrow 29"/>
          <p:cNvSpPr/>
          <p:nvPr/>
        </p:nvSpPr>
        <p:spPr>
          <a:xfrm>
            <a:off x="3657600" y="4191000"/>
            <a:ext cx="155448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343400" y="23622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14350"/>
            <a:r>
              <a:rPr lang="sr-Latn-RS" dirty="0" smtClean="0"/>
              <a:t>Poravnanje očitavanja </a:t>
            </a:r>
            <a:br>
              <a:rPr lang="sr-Latn-RS" dirty="0" smtClean="0"/>
            </a:br>
            <a:r>
              <a:rPr lang="sr-Latn-RS" dirty="0" smtClean="0"/>
              <a:t>sa referentnim genomom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416654"/>
            <a:ext cx="66294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bwa</a:t>
            </a:r>
            <a:r>
              <a:rPr lang="sr-Latn-RS" sz="2400" b="1" dirty="0" smtClean="0"/>
              <a:t> mem</a:t>
            </a:r>
            <a:r>
              <a:rPr lang="sr-Latn-RS" sz="1600" dirty="0" smtClean="0"/>
              <a:t> </a:t>
            </a:r>
            <a:r>
              <a:rPr lang="en-US" sz="1600" dirty="0" smtClean="0"/>
              <a:t> ucsc.hg19.fasta SRR316957_1.fastq SRR316957_2.fastq &gt;</a:t>
            </a:r>
            <a:r>
              <a:rPr lang="sr-Latn-RS" sz="1600" dirty="0" smtClean="0"/>
              <a:t> </a:t>
            </a:r>
            <a:r>
              <a:rPr lang="en-US" sz="1600" dirty="0" smtClean="0"/>
              <a:t>\  SRR316957.aligned.sam</a:t>
            </a:r>
            <a:endParaRPr lang="en-US" sz="1600" dirty="0"/>
          </a:p>
        </p:txBody>
      </p:sp>
      <p:grpSp>
        <p:nvGrpSpPr>
          <p:cNvPr id="6" name="Group 19"/>
          <p:cNvGrpSpPr/>
          <p:nvPr/>
        </p:nvGrpSpPr>
        <p:grpSpPr>
          <a:xfrm>
            <a:off x="3505200" y="5410200"/>
            <a:ext cx="2177199" cy="621946"/>
            <a:chOff x="2133600" y="2273654"/>
            <a:chExt cx="2177199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21771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SRR316957.aligned.sam</a:t>
              </a:r>
              <a:endParaRPr lang="en-US" sz="1600" dirty="0"/>
            </a:p>
          </p:txBody>
        </p:sp>
      </p:grpSp>
      <p:sp>
        <p:nvSpPr>
          <p:cNvPr id="28" name="Down Arrow 27"/>
          <p:cNvSpPr/>
          <p:nvPr/>
        </p:nvSpPr>
        <p:spPr>
          <a:xfrm>
            <a:off x="4175760" y="2895600"/>
            <a:ext cx="548640" cy="444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19"/>
          <p:cNvGrpSpPr/>
          <p:nvPr/>
        </p:nvGrpSpPr>
        <p:grpSpPr>
          <a:xfrm>
            <a:off x="5524197" y="2426054"/>
            <a:ext cx="1791003" cy="621946"/>
            <a:chOff x="2133600" y="2273654"/>
            <a:chExt cx="1791003" cy="621946"/>
          </a:xfrm>
        </p:grpSpPr>
        <p:pic>
          <p:nvPicPr>
            <p:cNvPr id="27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133600" y="2557046"/>
              <a:ext cx="1791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SRR316957_</a:t>
              </a:r>
              <a:r>
                <a:rPr lang="sr-Latn-RS" sz="1600" dirty="0" smtClean="0"/>
                <a:t>2.fastq</a:t>
              </a:r>
              <a:endParaRPr lang="en-US" sz="1600" dirty="0"/>
            </a:p>
          </p:txBody>
        </p:sp>
      </p:grpSp>
      <p:grpSp>
        <p:nvGrpSpPr>
          <p:cNvPr id="31" name="Group 19"/>
          <p:cNvGrpSpPr/>
          <p:nvPr/>
        </p:nvGrpSpPr>
        <p:grpSpPr>
          <a:xfrm>
            <a:off x="1981200" y="2426054"/>
            <a:ext cx="1791003" cy="621946"/>
            <a:chOff x="2133600" y="2273654"/>
            <a:chExt cx="1791003" cy="621946"/>
          </a:xfrm>
        </p:grpSpPr>
        <p:pic>
          <p:nvPicPr>
            <p:cNvPr id="3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/>
          </p:nvSpPr>
          <p:spPr>
            <a:xfrm>
              <a:off x="2133600" y="2557046"/>
              <a:ext cx="1791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SRR316957_</a:t>
              </a:r>
              <a:r>
                <a:rPr lang="sr-Latn-RS" sz="1600" dirty="0"/>
                <a:t>1</a:t>
              </a:r>
              <a:r>
                <a:rPr lang="sr-Latn-RS" sz="1600" dirty="0" smtClean="0"/>
                <a:t>.fastq</a:t>
              </a:r>
              <a:endParaRPr lang="en-US" sz="1600" dirty="0"/>
            </a:p>
          </p:txBody>
        </p:sp>
      </p:grpSp>
      <p:grpSp>
        <p:nvGrpSpPr>
          <p:cNvPr id="34" name="Group 19"/>
          <p:cNvGrpSpPr/>
          <p:nvPr/>
        </p:nvGrpSpPr>
        <p:grpSpPr>
          <a:xfrm>
            <a:off x="3810000" y="1905000"/>
            <a:ext cx="1454181" cy="621946"/>
            <a:chOff x="2133600" y="2273654"/>
            <a:chExt cx="1454181" cy="621946"/>
          </a:xfrm>
        </p:grpSpPr>
        <p:pic>
          <p:nvPicPr>
            <p:cNvPr id="35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sp>
        <p:nvSpPr>
          <p:cNvPr id="37" name="Down Arrow 36"/>
          <p:cNvSpPr/>
          <p:nvPr/>
        </p:nvSpPr>
        <p:spPr>
          <a:xfrm>
            <a:off x="4343400" y="48006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Proces genomske analize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2074336"/>
          <a:ext cx="7162800" cy="897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143000" y="3581400"/>
          <a:ext cx="5791200" cy="773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Picture 9" descr="dna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9808346">
            <a:off x="274601" y="2098197"/>
            <a:ext cx="533400" cy="3912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02739" y="2219980"/>
            <a:ext cx="1014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Očitavanja </a:t>
            </a:r>
          </a:p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uzorka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605" y="2372380"/>
            <a:ext cx="701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/>
              <a:t>DNK</a:t>
            </a:r>
          </a:p>
          <a:p>
            <a:pPr algn="ctr"/>
            <a:r>
              <a:rPr lang="sr-Latn-RS" sz="1400" b="1" dirty="0" smtClean="0"/>
              <a:t>Uzorak</a:t>
            </a:r>
            <a:endParaRPr lang="en-US" sz="1400" b="1" dirty="0"/>
          </a:p>
        </p:txBody>
      </p:sp>
      <p:sp>
        <p:nvSpPr>
          <p:cNvPr id="16" name="Freeform 15"/>
          <p:cNvSpPr/>
          <p:nvPr/>
        </p:nvSpPr>
        <p:spPr>
          <a:xfrm>
            <a:off x="868680" y="2520950"/>
            <a:ext cx="457200" cy="0"/>
          </a:xfrm>
          <a:custGeom>
            <a:avLst/>
            <a:gdLst>
              <a:gd name="connsiteX0" fmla="*/ 552450 w 552450"/>
              <a:gd name="connsiteY0" fmla="*/ 0 h 0"/>
              <a:gd name="connsiteX1" fmla="*/ 0 w 552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2450">
                <a:moveTo>
                  <a:pt x="552450" y="0"/>
                </a:moveTo>
                <a:lnTo>
                  <a:pt x="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14188" y="1828800"/>
            <a:ext cx="1879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tx2">
                    <a:lumMod val="75000"/>
                  </a:schemeClr>
                </a:solidFill>
              </a:rPr>
              <a:t>PRIMARNA ANALIZA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0" y="3288268"/>
            <a:ext cx="2123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rgbClr val="C00000"/>
                </a:solidFill>
              </a:rPr>
              <a:t>SEKUNDARNA ANALIZA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84200" y="2857500"/>
            <a:ext cx="7874000" cy="1117600"/>
          </a:xfrm>
          <a:custGeom>
            <a:avLst/>
            <a:gdLst>
              <a:gd name="connsiteX0" fmla="*/ 7581900 w 7581900"/>
              <a:gd name="connsiteY0" fmla="*/ 0 h 1117600"/>
              <a:gd name="connsiteX1" fmla="*/ 7581900 w 7581900"/>
              <a:gd name="connsiteY1" fmla="*/ 317500 h 1117600"/>
              <a:gd name="connsiteX2" fmla="*/ 12700 w 7581900"/>
              <a:gd name="connsiteY2" fmla="*/ 317500 h 1117600"/>
              <a:gd name="connsiteX3" fmla="*/ 0 w 7581900"/>
              <a:gd name="connsiteY3" fmla="*/ 1104900 h 1117600"/>
              <a:gd name="connsiteX4" fmla="*/ 736600 w 7581900"/>
              <a:gd name="connsiteY4" fmla="*/ 1117600 h 1117600"/>
              <a:gd name="connsiteX5" fmla="*/ 723900 w 7581900"/>
              <a:gd name="connsiteY5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1900" h="1117600">
                <a:moveTo>
                  <a:pt x="7581900" y="0"/>
                </a:moveTo>
                <a:lnTo>
                  <a:pt x="7581900" y="317500"/>
                </a:lnTo>
                <a:lnTo>
                  <a:pt x="12700" y="317500"/>
                </a:lnTo>
                <a:lnTo>
                  <a:pt x="0" y="1104900"/>
                </a:lnTo>
                <a:lnTo>
                  <a:pt x="736600" y="1117600"/>
                </a:lnTo>
                <a:lnTo>
                  <a:pt x="723900" y="1117600"/>
                </a:lnTo>
              </a:path>
            </a:pathLst>
          </a:custGeom>
          <a:ln cap="rnd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995853" y="3667780"/>
            <a:ext cx="100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rgbClr val="C00000"/>
                </a:solidFill>
              </a:rPr>
              <a:t>Varijacije u</a:t>
            </a:r>
          </a:p>
          <a:p>
            <a:pPr algn="ctr"/>
            <a:r>
              <a:rPr lang="sr-Latn-RS" sz="1400" b="1" dirty="0" smtClean="0">
                <a:solidFill>
                  <a:srgbClr val="C00000"/>
                </a:solidFill>
              </a:rPr>
              <a:t>uzorku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818120" y="2504342"/>
            <a:ext cx="182880" cy="12700"/>
          </a:xfrm>
          <a:custGeom>
            <a:avLst/>
            <a:gdLst>
              <a:gd name="connsiteX0" fmla="*/ 0 w 120650"/>
              <a:gd name="connsiteY0" fmla="*/ 0 h 12700"/>
              <a:gd name="connsiteX1" fmla="*/ 19050 w 120650"/>
              <a:gd name="connsiteY1" fmla="*/ 6350 h 12700"/>
              <a:gd name="connsiteX2" fmla="*/ 101600 w 120650"/>
              <a:gd name="connsiteY2" fmla="*/ 0 h 12700"/>
              <a:gd name="connsiteX3" fmla="*/ 120650 w 120650"/>
              <a:gd name="connsiteY3" fmla="*/ 1270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12700">
                <a:moveTo>
                  <a:pt x="0" y="0"/>
                </a:moveTo>
                <a:cubicBezTo>
                  <a:pt x="6350" y="2117"/>
                  <a:pt x="12357" y="6350"/>
                  <a:pt x="19050" y="6350"/>
                </a:cubicBezTo>
                <a:cubicBezTo>
                  <a:pt x="46648" y="6350"/>
                  <a:pt x="74002" y="0"/>
                  <a:pt x="101600" y="0"/>
                </a:cubicBezTo>
                <a:lnTo>
                  <a:pt x="120650" y="1270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693408" y="3952142"/>
            <a:ext cx="365760" cy="0"/>
          </a:xfrm>
          <a:custGeom>
            <a:avLst/>
            <a:gdLst>
              <a:gd name="connsiteX0" fmla="*/ 0 w 317500"/>
              <a:gd name="connsiteY0" fmla="*/ 0 h 0"/>
              <a:gd name="connsiteX1" fmla="*/ 317500 w 317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500">
                <a:moveTo>
                  <a:pt x="0" y="0"/>
                </a:moveTo>
                <a:lnTo>
                  <a:pt x="31750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Sortiranje poravnatih očitavanja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19200" y="3225092"/>
            <a:ext cx="6629400" cy="14993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$PICARD SortSam </a:t>
            </a:r>
            <a:r>
              <a:rPr lang="en-US" sz="1600" dirty="0" smtClean="0"/>
              <a:t>\</a:t>
            </a:r>
          </a:p>
          <a:p>
            <a:pPr algn="ctr"/>
            <a:r>
              <a:rPr lang="en-US" sz="1600" dirty="0" smtClean="0"/>
              <a:t>INPUT=SRR316957.aligned.sam OUTPUT=SRR316957.sorted.bam \</a:t>
            </a:r>
          </a:p>
          <a:p>
            <a:pPr algn="ctr"/>
            <a:r>
              <a:rPr lang="en-US" sz="1600" dirty="0" smtClean="0"/>
              <a:t>SORT_ORDER=queryname  CREATE_INDEX=true</a:t>
            </a:r>
            <a:endParaRPr lang="en-US" sz="1600" dirty="0"/>
          </a:p>
        </p:txBody>
      </p:sp>
      <p:grpSp>
        <p:nvGrpSpPr>
          <p:cNvPr id="6" name="Group 19"/>
          <p:cNvGrpSpPr/>
          <p:nvPr/>
        </p:nvGrpSpPr>
        <p:grpSpPr>
          <a:xfrm>
            <a:off x="3500651" y="5334000"/>
            <a:ext cx="2138149" cy="621946"/>
            <a:chOff x="2133600" y="2273654"/>
            <a:chExt cx="2138149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21381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SRR316957.sorted.bam</a:t>
              </a:r>
              <a:endParaRPr lang="en-US" sz="1600" dirty="0"/>
            </a:p>
          </p:txBody>
        </p:sp>
      </p:grpSp>
      <p:sp>
        <p:nvSpPr>
          <p:cNvPr id="19" name="Down Arrow 18"/>
          <p:cNvSpPr/>
          <p:nvPr/>
        </p:nvSpPr>
        <p:spPr>
          <a:xfrm>
            <a:off x="4343400" y="48006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9"/>
          <p:cNvGrpSpPr/>
          <p:nvPr/>
        </p:nvGrpSpPr>
        <p:grpSpPr>
          <a:xfrm>
            <a:off x="3505200" y="1892654"/>
            <a:ext cx="2177199" cy="621946"/>
            <a:chOff x="2133600" y="2273654"/>
            <a:chExt cx="2177199" cy="621946"/>
          </a:xfrm>
        </p:grpSpPr>
        <p:pic>
          <p:nvPicPr>
            <p:cNvPr id="2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2133600" y="2557046"/>
              <a:ext cx="21771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SRR316957.aligned.sam</a:t>
              </a:r>
              <a:endParaRPr lang="en-US" sz="1600" dirty="0"/>
            </a:p>
          </p:txBody>
        </p:sp>
      </p:grpSp>
      <p:sp>
        <p:nvSpPr>
          <p:cNvPr id="22" name="Down Arrow 21"/>
          <p:cNvSpPr/>
          <p:nvPr/>
        </p:nvSpPr>
        <p:spPr>
          <a:xfrm>
            <a:off x="4343400" y="28194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14350"/>
            <a:r>
              <a:rPr lang="sr-Latn-RS" dirty="0" smtClean="0"/>
              <a:t>Spajanje </a:t>
            </a:r>
            <a:br>
              <a:rPr lang="sr-Latn-RS" dirty="0" smtClean="0"/>
            </a:br>
            <a:r>
              <a:rPr lang="sr-Latn-RS" dirty="0" smtClean="0"/>
              <a:t>poravnatih i nemapiranih očitavanja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00400"/>
            <a:ext cx="6629400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$PICARD  MergeBamAlignment</a:t>
            </a:r>
            <a:r>
              <a:rPr lang="en-US" sz="1600" dirty="0" smtClean="0"/>
              <a:t> \</a:t>
            </a:r>
          </a:p>
          <a:p>
            <a:pPr algn="ctr"/>
            <a:r>
              <a:rPr lang="en-US" sz="1600" dirty="0" smtClean="0"/>
              <a:t>UNMAPPED_BAM=SRR316957.bam \</a:t>
            </a:r>
          </a:p>
          <a:p>
            <a:pPr algn="ctr"/>
            <a:r>
              <a:rPr lang="en-US" sz="1600" dirty="0" smtClean="0"/>
              <a:t>ALIGNED_BAM=SRR316957.sorted.bam \  </a:t>
            </a:r>
          </a:p>
          <a:p>
            <a:pPr algn="ctr"/>
            <a:r>
              <a:rPr lang="en-US" sz="1600" dirty="0" smtClean="0"/>
              <a:t>REFERENCE_SEQUENCE=ucsc.hg19.fasta  \</a:t>
            </a:r>
            <a:endParaRPr lang="en-US" sz="1600" dirty="0"/>
          </a:p>
          <a:p>
            <a:pPr algn="ctr"/>
            <a:r>
              <a:rPr lang="en-US" sz="1600" dirty="0" smtClean="0"/>
              <a:t>OUTPUT=SRR316957.merged.bam SORT_ORDER=coordinate   \</a:t>
            </a:r>
          </a:p>
          <a:p>
            <a:pPr algn="ctr"/>
            <a:r>
              <a:rPr lang="en-US" sz="1600" dirty="0" smtClean="0"/>
              <a:t>PAIRED_RUN=true  CREATE_INDEX=true</a:t>
            </a:r>
            <a:endParaRPr lang="en-US" sz="1600" dirty="0"/>
          </a:p>
        </p:txBody>
      </p:sp>
      <p:grpSp>
        <p:nvGrpSpPr>
          <p:cNvPr id="3" name="Group 19"/>
          <p:cNvGrpSpPr/>
          <p:nvPr/>
        </p:nvGrpSpPr>
        <p:grpSpPr>
          <a:xfrm>
            <a:off x="1600200" y="2121254"/>
            <a:ext cx="2138149" cy="621946"/>
            <a:chOff x="2133600" y="2273654"/>
            <a:chExt cx="2138149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21381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SRR316957.sorted.bam</a:t>
              </a:r>
              <a:endParaRPr lang="en-US" sz="1600" dirty="0"/>
            </a:p>
          </p:txBody>
        </p:sp>
      </p:grpSp>
      <p:sp>
        <p:nvSpPr>
          <p:cNvPr id="19" name="Down Arrow 18"/>
          <p:cNvSpPr/>
          <p:nvPr/>
        </p:nvSpPr>
        <p:spPr>
          <a:xfrm>
            <a:off x="4267200" y="52578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9"/>
          <p:cNvGrpSpPr/>
          <p:nvPr/>
        </p:nvGrpSpPr>
        <p:grpSpPr>
          <a:xfrm>
            <a:off x="3733800" y="1752600"/>
            <a:ext cx="1548822" cy="621946"/>
            <a:chOff x="2133600" y="2273654"/>
            <a:chExt cx="1548822" cy="621946"/>
          </a:xfrm>
        </p:grpSpPr>
        <p:pic>
          <p:nvPicPr>
            <p:cNvPr id="13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2133600" y="2557046"/>
              <a:ext cx="15488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</a:t>
              </a:r>
              <a:r>
                <a:rPr lang="sr-Latn-RS" sz="1600" dirty="0" smtClean="0"/>
                <a:t>.</a:t>
              </a:r>
              <a:r>
                <a:rPr lang="en-US" sz="1600" dirty="0" smtClean="0"/>
                <a:t>bam</a:t>
              </a:r>
              <a:endParaRPr lang="en-US" sz="1600" dirty="0"/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5638800" y="2133600"/>
            <a:ext cx="1454181" cy="621946"/>
            <a:chOff x="2133600" y="2273654"/>
            <a:chExt cx="1454181" cy="621946"/>
          </a:xfrm>
        </p:grpSpPr>
        <p:pic>
          <p:nvPicPr>
            <p:cNvPr id="18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24" name="Group 19"/>
          <p:cNvGrpSpPr/>
          <p:nvPr/>
        </p:nvGrpSpPr>
        <p:grpSpPr>
          <a:xfrm>
            <a:off x="3398828" y="5778854"/>
            <a:ext cx="2239972" cy="621946"/>
            <a:chOff x="2133600" y="2273654"/>
            <a:chExt cx="2239972" cy="621946"/>
          </a:xfrm>
        </p:grpSpPr>
        <p:pic>
          <p:nvPicPr>
            <p:cNvPr id="25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2133600" y="2557046"/>
              <a:ext cx="22399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SRR316957.merged.bam</a:t>
              </a:r>
              <a:endParaRPr lang="en-US" sz="1600" dirty="0"/>
            </a:p>
          </p:txBody>
        </p:sp>
      </p:grpSp>
      <p:sp>
        <p:nvSpPr>
          <p:cNvPr id="27" name="Down Arrow 26"/>
          <p:cNvSpPr/>
          <p:nvPr/>
        </p:nvSpPr>
        <p:spPr>
          <a:xfrm>
            <a:off x="4175760" y="2667000"/>
            <a:ext cx="548640" cy="444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sr-Latn-RS" dirty="0" smtClean="0"/>
              <a:t>Validacija poravnat</a:t>
            </a:r>
            <a:r>
              <a:rPr lang="en-US" dirty="0" smtClean="0"/>
              <a:t>i</a:t>
            </a:r>
            <a:r>
              <a:rPr lang="sr-Latn-RS" dirty="0" smtClean="0"/>
              <a:t>h očitavanja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12746"/>
            <a:ext cx="6629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$PICARD ValidateSamFile </a:t>
            </a:r>
            <a:r>
              <a:rPr lang="en-US" sz="1600" dirty="0" smtClean="0"/>
              <a:t>\</a:t>
            </a:r>
          </a:p>
          <a:p>
            <a:pPr algn="ctr"/>
            <a:r>
              <a:rPr lang="en-US" sz="1600" dirty="0" smtClean="0"/>
              <a:t>INPUT=SRR316957.merged.bam  MODE=SUMMARY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267200" y="2831746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19"/>
          <p:cNvGrpSpPr/>
          <p:nvPr/>
        </p:nvGrpSpPr>
        <p:grpSpPr>
          <a:xfrm>
            <a:off x="3276600" y="2057400"/>
            <a:ext cx="2239972" cy="621946"/>
            <a:chOff x="2133600" y="2273654"/>
            <a:chExt cx="2239972" cy="621946"/>
          </a:xfrm>
        </p:grpSpPr>
        <p:pic>
          <p:nvPicPr>
            <p:cNvPr id="2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2133600" y="2557046"/>
              <a:ext cx="22399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SRR316957.merged.bam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sr-Latn-RS" dirty="0" smtClean="0"/>
              <a:t>Označavanje duplikata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00400"/>
            <a:ext cx="6629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$PICARD MarkDuplicates </a:t>
            </a:r>
            <a:r>
              <a:rPr lang="en-US" sz="1600" dirty="0" smtClean="0"/>
              <a:t>\ </a:t>
            </a:r>
          </a:p>
          <a:p>
            <a:pPr algn="ctr"/>
            <a:r>
              <a:rPr lang="en-US" sz="1600" dirty="0" smtClean="0"/>
              <a:t>INPUT=SRR316957.merged.bam  OUTPUT=SRR316957.marked.bam </a:t>
            </a:r>
          </a:p>
          <a:p>
            <a:pPr algn="ctr"/>
            <a:r>
              <a:rPr lang="en-US" sz="1600" dirty="0" smtClean="0"/>
              <a:t> METRICS_FILE=metrics.txt  CREATE_INDEX=true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267200" y="28194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9"/>
          <p:cNvGrpSpPr/>
          <p:nvPr/>
        </p:nvGrpSpPr>
        <p:grpSpPr>
          <a:xfrm>
            <a:off x="3276600" y="2045054"/>
            <a:ext cx="2239972" cy="621946"/>
            <a:chOff x="2133600" y="2273654"/>
            <a:chExt cx="2239972" cy="621946"/>
          </a:xfrm>
        </p:grpSpPr>
        <p:pic>
          <p:nvPicPr>
            <p:cNvPr id="2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2133600" y="2557046"/>
              <a:ext cx="22399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SRR316957.merged.bam</a:t>
              </a:r>
              <a:endParaRPr lang="en-US" sz="1600" dirty="0"/>
            </a:p>
          </p:txBody>
        </p:sp>
      </p:grpSp>
      <p:grpSp>
        <p:nvGrpSpPr>
          <p:cNvPr id="9" name="Group 19"/>
          <p:cNvGrpSpPr/>
          <p:nvPr/>
        </p:nvGrpSpPr>
        <p:grpSpPr>
          <a:xfrm>
            <a:off x="2560628" y="5321654"/>
            <a:ext cx="2239972" cy="621946"/>
            <a:chOff x="2133600" y="2273654"/>
            <a:chExt cx="2239972" cy="621946"/>
          </a:xfrm>
        </p:grpSpPr>
        <p:pic>
          <p:nvPicPr>
            <p:cNvPr id="1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133600" y="2557046"/>
              <a:ext cx="22399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SRR316957.marked.bam</a:t>
              </a:r>
              <a:endParaRPr lang="en-US" sz="1600" dirty="0"/>
            </a:p>
          </p:txBody>
        </p:sp>
      </p:grpSp>
      <p:grpSp>
        <p:nvGrpSpPr>
          <p:cNvPr id="12" name="Group 19"/>
          <p:cNvGrpSpPr/>
          <p:nvPr/>
        </p:nvGrpSpPr>
        <p:grpSpPr>
          <a:xfrm>
            <a:off x="5029200" y="5321654"/>
            <a:ext cx="1123897" cy="621946"/>
            <a:chOff x="2133600" y="2273654"/>
            <a:chExt cx="1123897" cy="621946"/>
          </a:xfrm>
        </p:grpSpPr>
        <p:pic>
          <p:nvPicPr>
            <p:cNvPr id="13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2133600" y="2557046"/>
              <a:ext cx="11238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metrics.txt </a:t>
              </a:r>
              <a:endParaRPr lang="en-US" sz="1600" dirty="0"/>
            </a:p>
          </p:txBody>
        </p:sp>
      </p:grpSp>
      <p:sp>
        <p:nvSpPr>
          <p:cNvPr id="16" name="Down Arrow 15"/>
          <p:cNvSpPr/>
          <p:nvPr/>
        </p:nvSpPr>
        <p:spPr>
          <a:xfrm>
            <a:off x="4206240" y="4724400"/>
            <a:ext cx="365760" cy="36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14350"/>
            <a:r>
              <a:rPr lang="en-US" dirty="0" smtClean="0"/>
              <a:t>P</a:t>
            </a:r>
            <a:r>
              <a:rPr lang="sr-Latn-RS" dirty="0" smtClean="0"/>
              <a:t>onovno poravnanje</a:t>
            </a:r>
            <a:r>
              <a:rPr lang="en-US" dirty="0" smtClean="0"/>
              <a:t> </a:t>
            </a:r>
            <a:r>
              <a:rPr lang="sr-Latn-RS" dirty="0" smtClean="0"/>
              <a:t>“indel” varijacija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00400"/>
            <a:ext cx="6629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$GATK</a:t>
            </a:r>
            <a:r>
              <a:rPr lang="en-US" sz="1600" b="1" dirty="0" smtClean="0"/>
              <a:t>  </a:t>
            </a:r>
            <a:r>
              <a:rPr lang="en-US" sz="1600" dirty="0" smtClean="0"/>
              <a:t>-T </a:t>
            </a:r>
            <a:r>
              <a:rPr lang="en-US" sz="2400" b="1" dirty="0" smtClean="0"/>
              <a:t>RealignerTargetCreator</a:t>
            </a:r>
            <a:r>
              <a:rPr lang="en-US" sz="1600" dirty="0" smtClean="0"/>
              <a:t>  \</a:t>
            </a:r>
          </a:p>
          <a:p>
            <a:pPr algn="ctr"/>
            <a:r>
              <a:rPr lang="en-US" sz="1600" dirty="0" smtClean="0"/>
              <a:t> -R ucsc.hg19.fasta  -known indels.vcf   -I SRR316957.merged.bam \</a:t>
            </a:r>
          </a:p>
          <a:p>
            <a:pPr algn="ctr"/>
            <a:r>
              <a:rPr lang="en-US" sz="1600" dirty="0" smtClean="0"/>
              <a:t> -o SRR316957.indel.intervals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114800" y="2743200"/>
            <a:ext cx="457200" cy="36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9"/>
          <p:cNvGrpSpPr/>
          <p:nvPr/>
        </p:nvGrpSpPr>
        <p:grpSpPr>
          <a:xfrm>
            <a:off x="3276600" y="1828800"/>
            <a:ext cx="2239972" cy="621946"/>
            <a:chOff x="2133600" y="2273654"/>
            <a:chExt cx="2239972" cy="621946"/>
          </a:xfrm>
        </p:grpSpPr>
        <p:pic>
          <p:nvPicPr>
            <p:cNvPr id="2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2133600" y="2557046"/>
              <a:ext cx="22399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SRR316957.merged.bam</a:t>
              </a:r>
              <a:endParaRPr lang="en-US" sz="1600" dirty="0"/>
            </a:p>
          </p:txBody>
        </p:sp>
      </p:grpSp>
      <p:sp>
        <p:nvSpPr>
          <p:cNvPr id="8" name="Down Arrow 7"/>
          <p:cNvSpPr/>
          <p:nvPr/>
        </p:nvSpPr>
        <p:spPr>
          <a:xfrm>
            <a:off x="4267200" y="4724400"/>
            <a:ext cx="228600" cy="301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19"/>
          <p:cNvGrpSpPr/>
          <p:nvPr/>
        </p:nvGrpSpPr>
        <p:grpSpPr>
          <a:xfrm>
            <a:off x="3429000" y="5321654"/>
            <a:ext cx="2351541" cy="621946"/>
            <a:chOff x="2133600" y="2273654"/>
            <a:chExt cx="2351541" cy="621946"/>
          </a:xfrm>
        </p:grpSpPr>
        <p:pic>
          <p:nvPicPr>
            <p:cNvPr id="1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133600" y="2557046"/>
              <a:ext cx="2351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SRR316957.indel.intervals</a:t>
              </a:r>
              <a:endParaRPr lang="en-US" sz="1600" dirty="0"/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1676400" y="2273654"/>
            <a:ext cx="1454181" cy="621946"/>
            <a:chOff x="2133600" y="2273654"/>
            <a:chExt cx="1454181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18" name="Group 19"/>
          <p:cNvGrpSpPr/>
          <p:nvPr/>
        </p:nvGrpSpPr>
        <p:grpSpPr>
          <a:xfrm>
            <a:off x="5823461" y="2197454"/>
            <a:ext cx="958339" cy="621946"/>
            <a:chOff x="2133600" y="2273654"/>
            <a:chExt cx="958339" cy="621946"/>
          </a:xfrm>
        </p:grpSpPr>
        <p:pic>
          <p:nvPicPr>
            <p:cNvPr id="1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2133600" y="2557046"/>
              <a:ext cx="958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/>
                <a:t>indels.</a:t>
              </a:r>
              <a:r>
                <a:rPr lang="en-US" sz="1600" dirty="0" smtClean="0"/>
                <a:t>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14350"/>
            <a:r>
              <a:rPr lang="en-US" dirty="0" smtClean="0"/>
              <a:t>P</a:t>
            </a:r>
            <a:r>
              <a:rPr lang="sr-Latn-RS" dirty="0" smtClean="0"/>
              <a:t>onovno poravnanje</a:t>
            </a:r>
            <a:r>
              <a:rPr lang="en-US" dirty="0" smtClean="0"/>
              <a:t> </a:t>
            </a:r>
            <a:r>
              <a:rPr lang="sr-Latn-RS" dirty="0" smtClean="0"/>
              <a:t>“indel” varijacija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00400"/>
            <a:ext cx="6629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$GATK</a:t>
            </a:r>
            <a:r>
              <a:rPr lang="en-US" sz="1600" b="1" dirty="0" smtClean="0"/>
              <a:t> </a:t>
            </a:r>
            <a:r>
              <a:rPr lang="en-US" sz="1600" dirty="0" smtClean="0"/>
              <a:t>-T </a:t>
            </a:r>
            <a:r>
              <a:rPr lang="en-US" sz="2400" b="1" dirty="0" smtClean="0"/>
              <a:t>IndelRealigner</a:t>
            </a:r>
            <a:r>
              <a:rPr lang="en-US" sz="1600" b="1" dirty="0" smtClean="0"/>
              <a:t> </a:t>
            </a:r>
            <a:r>
              <a:rPr lang="en-US" sz="1600" dirty="0" smtClean="0"/>
              <a:t>\</a:t>
            </a:r>
          </a:p>
          <a:p>
            <a:pPr algn="ctr"/>
            <a:r>
              <a:rPr lang="en-US" sz="1600" dirty="0" smtClean="0"/>
              <a:t> -I SRR316957.marked.bam -R ucsc.hg19.fasta -known indels.vcf  </a:t>
            </a:r>
          </a:p>
          <a:p>
            <a:pPr algn="ctr"/>
            <a:r>
              <a:rPr lang="en-US" sz="1600" dirty="0" smtClean="0"/>
              <a:t>-targetIntervals SRR316957.indel.intervals \</a:t>
            </a:r>
          </a:p>
          <a:p>
            <a:pPr algn="ctr"/>
            <a:r>
              <a:rPr lang="en-US" sz="1600" dirty="0" smtClean="0"/>
              <a:t> -o SRR316957.realigned.bam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114800" y="2667000"/>
            <a:ext cx="54864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9"/>
          <p:cNvGrpSpPr/>
          <p:nvPr/>
        </p:nvGrpSpPr>
        <p:grpSpPr>
          <a:xfrm>
            <a:off x="5085294" y="1524000"/>
            <a:ext cx="2229906" cy="621946"/>
            <a:chOff x="2133600" y="2273654"/>
            <a:chExt cx="2229906" cy="621946"/>
          </a:xfrm>
        </p:grpSpPr>
        <p:pic>
          <p:nvPicPr>
            <p:cNvPr id="2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2133600" y="2557046"/>
              <a:ext cx="2229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SRR316957.marked.bam</a:t>
              </a:r>
              <a:endParaRPr lang="en-US" sz="1600" dirty="0"/>
            </a:p>
          </p:txBody>
        </p:sp>
      </p:grpSp>
      <p:sp>
        <p:nvSpPr>
          <p:cNvPr id="8" name="Down Arrow 7"/>
          <p:cNvSpPr/>
          <p:nvPr/>
        </p:nvSpPr>
        <p:spPr>
          <a:xfrm>
            <a:off x="4267200" y="4724400"/>
            <a:ext cx="228600" cy="301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19"/>
          <p:cNvGrpSpPr/>
          <p:nvPr/>
        </p:nvGrpSpPr>
        <p:grpSpPr>
          <a:xfrm>
            <a:off x="2372859" y="1524000"/>
            <a:ext cx="2351541" cy="621946"/>
            <a:chOff x="2133600" y="2273654"/>
            <a:chExt cx="2351541" cy="621946"/>
          </a:xfrm>
        </p:grpSpPr>
        <p:pic>
          <p:nvPicPr>
            <p:cNvPr id="1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133600" y="2557046"/>
              <a:ext cx="2351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SRR316957.indel.intervals</a:t>
              </a:r>
              <a:endParaRPr lang="en-US" sz="1600" dirty="0"/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1676400" y="2273654"/>
            <a:ext cx="1454181" cy="621946"/>
            <a:chOff x="2133600" y="2273654"/>
            <a:chExt cx="1454181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7" name="Group 19"/>
          <p:cNvGrpSpPr/>
          <p:nvPr/>
        </p:nvGrpSpPr>
        <p:grpSpPr>
          <a:xfrm>
            <a:off x="6052061" y="2273654"/>
            <a:ext cx="958339" cy="621946"/>
            <a:chOff x="2133600" y="2273654"/>
            <a:chExt cx="958339" cy="621946"/>
          </a:xfrm>
        </p:grpSpPr>
        <p:pic>
          <p:nvPicPr>
            <p:cNvPr id="1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2133600" y="2557046"/>
              <a:ext cx="958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/>
                <a:t>indels.</a:t>
              </a:r>
              <a:r>
                <a:rPr lang="en-US" sz="1600" dirty="0" smtClean="0"/>
                <a:t>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9"/>
          <p:cNvGrpSpPr/>
          <p:nvPr/>
        </p:nvGrpSpPr>
        <p:grpSpPr>
          <a:xfrm>
            <a:off x="3429000" y="5181600"/>
            <a:ext cx="2376484" cy="621946"/>
            <a:chOff x="2133600" y="2273654"/>
            <a:chExt cx="2376484" cy="621946"/>
          </a:xfrm>
        </p:grpSpPr>
        <p:pic>
          <p:nvPicPr>
            <p:cNvPr id="2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133600" y="2557046"/>
              <a:ext cx="2376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SRR316957.realigned.bam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sr-Latn-RS" dirty="0" smtClean="0"/>
              <a:t>Rekalibracija kvaliteta očitavanja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00400"/>
            <a:ext cx="6629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$GATK</a:t>
            </a:r>
            <a:r>
              <a:rPr lang="en-US" sz="1600" dirty="0" smtClean="0"/>
              <a:t> -T </a:t>
            </a:r>
            <a:r>
              <a:rPr lang="en-US" sz="2400" b="1" dirty="0" smtClean="0"/>
              <a:t>BaseRecalibrator</a:t>
            </a:r>
            <a:r>
              <a:rPr lang="en-US" sz="1600" dirty="0" smtClean="0"/>
              <a:t> \</a:t>
            </a:r>
          </a:p>
          <a:p>
            <a:pPr algn="ctr"/>
            <a:r>
              <a:rPr lang="en-US" sz="1600" dirty="0" smtClean="0"/>
              <a:t>  -I SRR316957.realigned.bam -R ucsc.hg19.fasta \</a:t>
            </a:r>
          </a:p>
          <a:p>
            <a:pPr algn="ctr"/>
            <a:r>
              <a:rPr lang="en-US" sz="1600" dirty="0" smtClean="0"/>
              <a:t> -knownSites dbsnp.vcf -knownSites indels.vcf \</a:t>
            </a:r>
          </a:p>
          <a:p>
            <a:pPr algn="ctr"/>
            <a:r>
              <a:rPr lang="en-US" sz="1600" dirty="0" smtClean="0"/>
              <a:t> -o SRR316957.recalibration.table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191000" y="2743200"/>
            <a:ext cx="365760" cy="36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267200" y="4724400"/>
            <a:ext cx="228600" cy="301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19"/>
          <p:cNvGrpSpPr/>
          <p:nvPr/>
        </p:nvGrpSpPr>
        <p:grpSpPr>
          <a:xfrm>
            <a:off x="3200400" y="5105400"/>
            <a:ext cx="2698303" cy="621946"/>
            <a:chOff x="2133600" y="2273654"/>
            <a:chExt cx="2698303" cy="621946"/>
          </a:xfrm>
        </p:grpSpPr>
        <p:pic>
          <p:nvPicPr>
            <p:cNvPr id="1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133600" y="2557046"/>
              <a:ext cx="26983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SRR316957.recalibration.table</a:t>
              </a:r>
              <a:endParaRPr lang="en-US" sz="1600" dirty="0"/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1676400" y="2273654"/>
            <a:ext cx="1454181" cy="621946"/>
            <a:chOff x="2133600" y="2273654"/>
            <a:chExt cx="1454181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7" name="Group 19"/>
          <p:cNvGrpSpPr/>
          <p:nvPr/>
        </p:nvGrpSpPr>
        <p:grpSpPr>
          <a:xfrm>
            <a:off x="6052061" y="2273654"/>
            <a:ext cx="958339" cy="621946"/>
            <a:chOff x="2133600" y="2273654"/>
            <a:chExt cx="958339" cy="621946"/>
          </a:xfrm>
        </p:grpSpPr>
        <p:pic>
          <p:nvPicPr>
            <p:cNvPr id="1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2133600" y="2557046"/>
              <a:ext cx="958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Latn-RS" sz="1600" dirty="0" smtClean="0"/>
                <a:t>indels.</a:t>
              </a:r>
              <a:r>
                <a:rPr lang="en-US" sz="1600" dirty="0" smtClean="0"/>
                <a:t>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19"/>
          <p:cNvGrpSpPr/>
          <p:nvPr/>
        </p:nvGrpSpPr>
        <p:grpSpPr>
          <a:xfrm>
            <a:off x="3429000" y="1664054"/>
            <a:ext cx="2376484" cy="621946"/>
            <a:chOff x="2133600" y="2273654"/>
            <a:chExt cx="2376484" cy="621946"/>
          </a:xfrm>
        </p:grpSpPr>
        <p:pic>
          <p:nvPicPr>
            <p:cNvPr id="2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133600" y="2557046"/>
              <a:ext cx="2376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SRR316957.realigned.bam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sr-Latn-RS" dirty="0" smtClean="0"/>
              <a:t>Rekalibracija kvaliteta očitavanja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200400"/>
            <a:ext cx="6629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java -jar </a:t>
            </a:r>
            <a:r>
              <a:rPr lang="en-US" sz="2400" b="1" dirty="0" smtClean="0"/>
              <a:t>$GATK</a:t>
            </a:r>
            <a:r>
              <a:rPr lang="en-US" sz="1600" dirty="0" smtClean="0"/>
              <a:t> -T </a:t>
            </a:r>
            <a:r>
              <a:rPr lang="en-US" sz="2400" b="1" dirty="0" smtClean="0"/>
              <a:t>PrintReads </a:t>
            </a:r>
          </a:p>
          <a:p>
            <a:pPr algn="ctr"/>
            <a:r>
              <a:rPr lang="en-US" sz="1600" dirty="0" smtClean="0"/>
              <a:t>-I SRR316957.realigned.bam -R ucsc.hg19.fasta \</a:t>
            </a:r>
          </a:p>
          <a:p>
            <a:pPr algn="ctr"/>
            <a:r>
              <a:rPr lang="en-US" sz="1600" dirty="0" smtClean="0"/>
              <a:t> -BQSR SRR316957.recalibration.table \</a:t>
            </a:r>
          </a:p>
          <a:p>
            <a:pPr algn="ctr"/>
            <a:r>
              <a:rPr lang="en-US" sz="1600" dirty="0" smtClean="0"/>
              <a:t> -o SRR316957.recalibrated.bam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191000" y="2758440"/>
            <a:ext cx="365760" cy="36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267200" y="4724400"/>
            <a:ext cx="228600" cy="301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9"/>
          <p:cNvGrpSpPr/>
          <p:nvPr/>
        </p:nvGrpSpPr>
        <p:grpSpPr>
          <a:xfrm>
            <a:off x="3092897" y="1524000"/>
            <a:ext cx="2698303" cy="621946"/>
            <a:chOff x="2133600" y="2273654"/>
            <a:chExt cx="2698303" cy="621946"/>
          </a:xfrm>
        </p:grpSpPr>
        <p:pic>
          <p:nvPicPr>
            <p:cNvPr id="1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133600" y="2557046"/>
              <a:ext cx="26983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SRR316957.recalibration.table</a:t>
              </a:r>
              <a:endParaRPr lang="en-US" sz="1600" dirty="0"/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1676400" y="2273654"/>
            <a:ext cx="1454181" cy="621946"/>
            <a:chOff x="2133600" y="2273654"/>
            <a:chExt cx="1454181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7" name="Group 19"/>
          <p:cNvGrpSpPr/>
          <p:nvPr/>
        </p:nvGrpSpPr>
        <p:grpSpPr>
          <a:xfrm>
            <a:off x="5472116" y="2273654"/>
            <a:ext cx="2376484" cy="621946"/>
            <a:chOff x="2133600" y="2273654"/>
            <a:chExt cx="2376484" cy="621946"/>
          </a:xfrm>
        </p:grpSpPr>
        <p:pic>
          <p:nvPicPr>
            <p:cNvPr id="2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133600" y="2557046"/>
              <a:ext cx="2376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SRR316957.realigned.bam</a:t>
              </a:r>
              <a:endParaRPr lang="en-US" sz="1600" dirty="0"/>
            </a:p>
          </p:txBody>
        </p:sp>
      </p:grpSp>
      <p:grpSp>
        <p:nvGrpSpPr>
          <p:cNvPr id="18" name="Group 19"/>
          <p:cNvGrpSpPr/>
          <p:nvPr/>
        </p:nvGrpSpPr>
        <p:grpSpPr>
          <a:xfrm>
            <a:off x="3276600" y="5181600"/>
            <a:ext cx="2746649" cy="621946"/>
            <a:chOff x="2133600" y="2273654"/>
            <a:chExt cx="2746649" cy="621946"/>
          </a:xfrm>
        </p:grpSpPr>
        <p:pic>
          <p:nvPicPr>
            <p:cNvPr id="2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2133600" y="2557046"/>
              <a:ext cx="27466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SRR316957.rea</a:t>
              </a:r>
              <a:r>
                <a:rPr lang="sr-Latn-RS" sz="1600" dirty="0" smtClean="0"/>
                <a:t>calibrat</a:t>
              </a:r>
              <a:r>
                <a:rPr lang="en-US" sz="1600" dirty="0" smtClean="0"/>
                <a:t>ed.bam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 smtClean="0"/>
              <a:t>Domaći zadatak</a:t>
            </a:r>
            <a:r>
              <a:rPr lang="en-US" sz="2400" dirty="0" smtClean="0"/>
              <a:t>, 3. zahtev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Using the GATK tool, </a:t>
            </a:r>
            <a:br>
              <a:rPr lang="en-US" i="1" dirty="0" smtClean="0"/>
            </a:br>
            <a:r>
              <a:rPr lang="en-US" i="1" dirty="0" smtClean="0"/>
              <a:t>find all the mutations </a:t>
            </a:r>
            <a:br>
              <a:rPr lang="en-US" i="1" dirty="0" smtClean="0"/>
            </a:br>
            <a:r>
              <a:rPr lang="en-US" i="1" dirty="0" smtClean="0"/>
              <a:t>in the given set of 20000 genes. </a:t>
            </a:r>
            <a:br>
              <a:rPr lang="en-US" i="1" dirty="0" smtClean="0"/>
            </a:br>
            <a:r>
              <a:rPr lang="en-US" i="1" dirty="0" smtClean="0"/>
              <a:t>Each mutation should be labeled </a:t>
            </a:r>
            <a:br>
              <a:rPr lang="en-US" i="1" dirty="0" smtClean="0"/>
            </a:br>
            <a:r>
              <a:rPr lang="en-US" i="1" dirty="0" smtClean="0"/>
              <a:t>in one of the following ways: </a:t>
            </a:r>
            <a:br>
              <a:rPr lang="en-US" i="1" dirty="0" smtClean="0"/>
            </a:br>
            <a:r>
              <a:rPr lang="en-US" i="1" dirty="0" smtClean="0"/>
              <a:t>"known effects," "no effects," </a:t>
            </a:r>
            <a:br>
              <a:rPr lang="en-US" i="1" dirty="0" smtClean="0"/>
            </a:br>
            <a:r>
              <a:rPr lang="en-US" i="1" dirty="0" smtClean="0"/>
              <a:t>or "unknown effects." </a:t>
            </a:r>
            <a:br>
              <a:rPr lang="en-US" i="1" dirty="0" smtClean="0"/>
            </a:br>
            <a:r>
              <a:rPr lang="en-US" i="1" dirty="0" smtClean="0"/>
              <a:t>Present the entire process of this paragraph, using a PowerPoint presentation.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Proces genomske analize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2074336"/>
          <a:ext cx="7162800" cy="897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143000" y="3581400"/>
          <a:ext cx="5791200" cy="773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Picture 9" descr="dna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9808346">
            <a:off x="274601" y="2098197"/>
            <a:ext cx="533400" cy="3912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02739" y="2219980"/>
            <a:ext cx="1014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Očitavanja </a:t>
            </a:r>
          </a:p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uzorka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605" y="2372380"/>
            <a:ext cx="701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/>
              <a:t>DNK</a:t>
            </a:r>
          </a:p>
          <a:p>
            <a:pPr algn="ctr"/>
            <a:r>
              <a:rPr lang="sr-Latn-RS" sz="1400" b="1" dirty="0" smtClean="0"/>
              <a:t>Uzorak</a:t>
            </a:r>
            <a:endParaRPr lang="en-US" sz="1400" b="1" dirty="0"/>
          </a:p>
        </p:txBody>
      </p:sp>
      <p:sp>
        <p:nvSpPr>
          <p:cNvPr id="16" name="Freeform 15"/>
          <p:cNvSpPr/>
          <p:nvPr/>
        </p:nvSpPr>
        <p:spPr>
          <a:xfrm>
            <a:off x="868680" y="2520950"/>
            <a:ext cx="457200" cy="0"/>
          </a:xfrm>
          <a:custGeom>
            <a:avLst/>
            <a:gdLst>
              <a:gd name="connsiteX0" fmla="*/ 552450 w 552450"/>
              <a:gd name="connsiteY0" fmla="*/ 0 h 0"/>
              <a:gd name="connsiteX1" fmla="*/ 0 w 552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2450">
                <a:moveTo>
                  <a:pt x="552450" y="0"/>
                </a:moveTo>
                <a:lnTo>
                  <a:pt x="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14188" y="1828800"/>
            <a:ext cx="1879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tx2">
                    <a:lumMod val="75000"/>
                  </a:schemeClr>
                </a:solidFill>
              </a:rPr>
              <a:t>PRIMARNA ANALIZA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0" y="3288268"/>
            <a:ext cx="2123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rgbClr val="C00000"/>
                </a:solidFill>
              </a:rPr>
              <a:t>SEKUNDARNA ANALIZA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84200" y="2857500"/>
            <a:ext cx="7874000" cy="1117600"/>
          </a:xfrm>
          <a:custGeom>
            <a:avLst/>
            <a:gdLst>
              <a:gd name="connsiteX0" fmla="*/ 7581900 w 7581900"/>
              <a:gd name="connsiteY0" fmla="*/ 0 h 1117600"/>
              <a:gd name="connsiteX1" fmla="*/ 7581900 w 7581900"/>
              <a:gd name="connsiteY1" fmla="*/ 317500 h 1117600"/>
              <a:gd name="connsiteX2" fmla="*/ 12700 w 7581900"/>
              <a:gd name="connsiteY2" fmla="*/ 317500 h 1117600"/>
              <a:gd name="connsiteX3" fmla="*/ 0 w 7581900"/>
              <a:gd name="connsiteY3" fmla="*/ 1104900 h 1117600"/>
              <a:gd name="connsiteX4" fmla="*/ 736600 w 7581900"/>
              <a:gd name="connsiteY4" fmla="*/ 1117600 h 1117600"/>
              <a:gd name="connsiteX5" fmla="*/ 723900 w 7581900"/>
              <a:gd name="connsiteY5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1900" h="1117600">
                <a:moveTo>
                  <a:pt x="7581900" y="0"/>
                </a:moveTo>
                <a:lnTo>
                  <a:pt x="7581900" y="317500"/>
                </a:lnTo>
                <a:lnTo>
                  <a:pt x="12700" y="317500"/>
                </a:lnTo>
                <a:lnTo>
                  <a:pt x="0" y="1104900"/>
                </a:lnTo>
                <a:lnTo>
                  <a:pt x="736600" y="1117600"/>
                </a:lnTo>
                <a:lnTo>
                  <a:pt x="723900" y="1117600"/>
                </a:lnTo>
              </a:path>
            </a:pathLst>
          </a:custGeom>
          <a:ln cap="rnd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Content Placeholder 3"/>
          <p:cNvGraphicFramePr>
            <a:graphicFrameLocks/>
          </p:cNvGraphicFramePr>
          <p:nvPr/>
        </p:nvGraphicFramePr>
        <p:xfrm>
          <a:off x="1066800" y="5017852"/>
          <a:ext cx="2057400" cy="773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66800" y="4724400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accent6">
                    <a:lumMod val="50000"/>
                  </a:schemeClr>
                </a:solidFill>
              </a:rPr>
              <a:t>TERCIJARNA ANALIZA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95853" y="3667780"/>
            <a:ext cx="100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rgbClr val="C00000"/>
                </a:solidFill>
              </a:rPr>
              <a:t>Varijacije u</a:t>
            </a:r>
          </a:p>
          <a:p>
            <a:pPr algn="ctr"/>
            <a:r>
              <a:rPr lang="sr-Latn-RS" sz="1400" b="1" dirty="0" smtClean="0">
                <a:solidFill>
                  <a:srgbClr val="C00000"/>
                </a:solidFill>
              </a:rPr>
              <a:t>uzorku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571500" y="4267200"/>
            <a:ext cx="6896100" cy="1117600"/>
          </a:xfrm>
          <a:custGeom>
            <a:avLst/>
            <a:gdLst>
              <a:gd name="connsiteX0" fmla="*/ 7581900 w 7581900"/>
              <a:gd name="connsiteY0" fmla="*/ 0 h 1117600"/>
              <a:gd name="connsiteX1" fmla="*/ 7581900 w 7581900"/>
              <a:gd name="connsiteY1" fmla="*/ 317500 h 1117600"/>
              <a:gd name="connsiteX2" fmla="*/ 12700 w 7581900"/>
              <a:gd name="connsiteY2" fmla="*/ 317500 h 1117600"/>
              <a:gd name="connsiteX3" fmla="*/ 0 w 7581900"/>
              <a:gd name="connsiteY3" fmla="*/ 1104900 h 1117600"/>
              <a:gd name="connsiteX4" fmla="*/ 736600 w 7581900"/>
              <a:gd name="connsiteY4" fmla="*/ 1117600 h 1117600"/>
              <a:gd name="connsiteX5" fmla="*/ 723900 w 7581900"/>
              <a:gd name="connsiteY5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1900" h="1117600">
                <a:moveTo>
                  <a:pt x="7581900" y="0"/>
                </a:moveTo>
                <a:lnTo>
                  <a:pt x="7581900" y="317500"/>
                </a:lnTo>
                <a:lnTo>
                  <a:pt x="12700" y="317500"/>
                </a:lnTo>
                <a:lnTo>
                  <a:pt x="0" y="1104900"/>
                </a:lnTo>
                <a:lnTo>
                  <a:pt x="736600" y="1117600"/>
                </a:lnTo>
                <a:lnTo>
                  <a:pt x="723900" y="1117600"/>
                </a:lnTo>
              </a:path>
            </a:pathLst>
          </a:custGeom>
          <a:ln cap="rnd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505200" y="5101492"/>
            <a:ext cx="808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accent6">
                    <a:lumMod val="50000"/>
                  </a:schemeClr>
                </a:solidFill>
              </a:rPr>
              <a:t>“Sirovo”</a:t>
            </a:r>
          </a:p>
          <a:p>
            <a:pPr algn="ctr"/>
            <a:r>
              <a:rPr lang="sr-Latn-RS" sz="1400" b="1" dirty="0" smtClean="0">
                <a:solidFill>
                  <a:schemeClr val="accent6">
                    <a:lumMod val="50000"/>
                  </a:schemeClr>
                </a:solidFill>
              </a:rPr>
              <a:t> znanje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3215640" y="5391150"/>
            <a:ext cx="365760" cy="6350"/>
          </a:xfrm>
          <a:custGeom>
            <a:avLst/>
            <a:gdLst>
              <a:gd name="connsiteX0" fmla="*/ 0 w 241300"/>
              <a:gd name="connsiteY0" fmla="*/ 0 h 6350"/>
              <a:gd name="connsiteX1" fmla="*/ 241300 w 241300"/>
              <a:gd name="connsiteY1" fmla="*/ 635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300" h="6350">
                <a:moveTo>
                  <a:pt x="0" y="0"/>
                </a:moveTo>
                <a:lnTo>
                  <a:pt x="241300" y="635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818120" y="2504342"/>
            <a:ext cx="182880" cy="12700"/>
          </a:xfrm>
          <a:custGeom>
            <a:avLst/>
            <a:gdLst>
              <a:gd name="connsiteX0" fmla="*/ 0 w 120650"/>
              <a:gd name="connsiteY0" fmla="*/ 0 h 12700"/>
              <a:gd name="connsiteX1" fmla="*/ 19050 w 120650"/>
              <a:gd name="connsiteY1" fmla="*/ 6350 h 12700"/>
              <a:gd name="connsiteX2" fmla="*/ 101600 w 120650"/>
              <a:gd name="connsiteY2" fmla="*/ 0 h 12700"/>
              <a:gd name="connsiteX3" fmla="*/ 120650 w 120650"/>
              <a:gd name="connsiteY3" fmla="*/ 1270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12700">
                <a:moveTo>
                  <a:pt x="0" y="0"/>
                </a:moveTo>
                <a:cubicBezTo>
                  <a:pt x="6350" y="2117"/>
                  <a:pt x="12357" y="6350"/>
                  <a:pt x="19050" y="6350"/>
                </a:cubicBezTo>
                <a:cubicBezTo>
                  <a:pt x="46648" y="6350"/>
                  <a:pt x="74002" y="0"/>
                  <a:pt x="101600" y="0"/>
                </a:cubicBezTo>
                <a:lnTo>
                  <a:pt x="120650" y="1270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693408" y="3952142"/>
            <a:ext cx="365760" cy="0"/>
          </a:xfrm>
          <a:custGeom>
            <a:avLst/>
            <a:gdLst>
              <a:gd name="connsiteX0" fmla="*/ 0 w 317500"/>
              <a:gd name="connsiteY0" fmla="*/ 0 h 0"/>
              <a:gd name="connsiteX1" fmla="*/ 317500 w 317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500">
                <a:moveTo>
                  <a:pt x="0" y="0"/>
                </a:moveTo>
                <a:lnTo>
                  <a:pt x="31750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Ulazni fajlovi</a:t>
            </a:r>
            <a:endParaRPr lang="en-US" dirty="0"/>
          </a:p>
        </p:txBody>
      </p:sp>
      <p:grpSp>
        <p:nvGrpSpPr>
          <p:cNvPr id="4" name="Group 19"/>
          <p:cNvGrpSpPr/>
          <p:nvPr/>
        </p:nvGrpSpPr>
        <p:grpSpPr>
          <a:xfrm>
            <a:off x="609600" y="5550254"/>
            <a:ext cx="2378664" cy="621946"/>
            <a:chOff x="2133600" y="2273654"/>
            <a:chExt cx="2378664" cy="621946"/>
          </a:xfrm>
        </p:grpSpPr>
        <p:pic>
          <p:nvPicPr>
            <p:cNvPr id="28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133600" y="2557046"/>
              <a:ext cx="2378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hg19_target_intervals.bed</a:t>
              </a:r>
              <a:endParaRPr lang="en-US" sz="1600" dirty="0"/>
            </a:p>
          </p:txBody>
        </p:sp>
      </p:grpSp>
      <p:grpSp>
        <p:nvGrpSpPr>
          <p:cNvPr id="5" name="Group 19"/>
          <p:cNvGrpSpPr/>
          <p:nvPr/>
        </p:nvGrpSpPr>
        <p:grpSpPr>
          <a:xfrm>
            <a:off x="636687" y="4026254"/>
            <a:ext cx="976549" cy="621946"/>
            <a:chOff x="2133600" y="2273654"/>
            <a:chExt cx="976549" cy="621946"/>
          </a:xfrm>
        </p:grpSpPr>
        <p:pic>
          <p:nvPicPr>
            <p:cNvPr id="31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2133600" y="2557046"/>
              <a:ext cx="9765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dbsnp.vcf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1666446" y="4026254"/>
            <a:ext cx="1256241" cy="621946"/>
            <a:chOff x="2133600" y="2273654"/>
            <a:chExt cx="1256241" cy="621946"/>
          </a:xfrm>
        </p:grpSpPr>
        <p:pic>
          <p:nvPicPr>
            <p:cNvPr id="3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35" name="TextBox 34"/>
            <p:cNvSpPr txBox="1"/>
            <p:nvPr/>
          </p:nvSpPr>
          <p:spPr>
            <a:xfrm>
              <a:off x="2133600" y="2557046"/>
              <a:ext cx="1256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dbsnp.vcf</a:t>
              </a:r>
              <a:r>
                <a:rPr lang="sr-Latn-RS" sz="1600" dirty="0" smtClean="0"/>
                <a:t>.idx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19"/>
          <p:cNvGrpSpPr/>
          <p:nvPr/>
        </p:nvGrpSpPr>
        <p:grpSpPr>
          <a:xfrm>
            <a:off x="3355114" y="2426054"/>
            <a:ext cx="1369286" cy="621946"/>
            <a:chOff x="2133600" y="2273654"/>
            <a:chExt cx="1369286" cy="621946"/>
          </a:xfrm>
        </p:grpSpPr>
        <p:pic>
          <p:nvPicPr>
            <p:cNvPr id="43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44" name="TextBox 43"/>
            <p:cNvSpPr txBox="1"/>
            <p:nvPr/>
          </p:nvSpPr>
          <p:spPr>
            <a:xfrm>
              <a:off x="2133600" y="2557046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ucsc.hg19.dict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Group 19"/>
          <p:cNvGrpSpPr/>
          <p:nvPr/>
        </p:nvGrpSpPr>
        <p:grpSpPr>
          <a:xfrm>
            <a:off x="599152" y="2426054"/>
            <a:ext cx="1454181" cy="621946"/>
            <a:chOff x="2133600" y="2273654"/>
            <a:chExt cx="1454181" cy="621946"/>
          </a:xfrm>
        </p:grpSpPr>
        <p:pic>
          <p:nvPicPr>
            <p:cNvPr id="4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47" name="TextBox 4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</a:t>
              </a:r>
              <a:r>
                <a:rPr lang="sr-Latn-RS" sz="1600" dirty="0" smtClean="0"/>
                <a:t>fasta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9"/>
          <p:cNvGrpSpPr/>
          <p:nvPr/>
        </p:nvGrpSpPr>
        <p:grpSpPr>
          <a:xfrm>
            <a:off x="2059714" y="2426054"/>
            <a:ext cx="1258614" cy="621946"/>
            <a:chOff x="2133600" y="2273654"/>
            <a:chExt cx="1258614" cy="621946"/>
          </a:xfrm>
        </p:grpSpPr>
        <p:pic>
          <p:nvPicPr>
            <p:cNvPr id="4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50" name="TextBox 49"/>
            <p:cNvSpPr txBox="1"/>
            <p:nvPr/>
          </p:nvSpPr>
          <p:spPr>
            <a:xfrm>
              <a:off x="2133600" y="2557046"/>
              <a:ext cx="1258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</a:t>
              </a:r>
              <a:r>
                <a:rPr lang="sr-Latn-RS" sz="1600" dirty="0" smtClean="0"/>
                <a:t>fai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33400" y="4788254"/>
            <a:ext cx="4648200" cy="584775"/>
          </a:xfrm>
          <a:prstGeom prst="rect">
            <a:avLst/>
          </a:prstGeom>
          <a:solidFill>
            <a:schemeClr val="bg2">
              <a:lumMod val="90000"/>
              <a:alpha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Specifikacija regiona od interesa (egzona)</a:t>
            </a:r>
            <a:endParaRPr lang="sr-Latn-RS" b="1" dirty="0" smtClean="0"/>
          </a:p>
          <a:p>
            <a:r>
              <a:rPr lang="sr-Latn-RS" sz="1400" dirty="0" smtClean="0"/>
              <a:t>Izvor: </a:t>
            </a:r>
            <a:r>
              <a:rPr lang="en-US" sz="1400" dirty="0" smtClean="0"/>
              <a:t>https://genome.ucsc.edu/cgi-bin/hgTables?org=human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533400" y="1703523"/>
            <a:ext cx="4218087" cy="584775"/>
          </a:xfrm>
          <a:prstGeom prst="rect">
            <a:avLst/>
          </a:prstGeom>
          <a:solidFill>
            <a:schemeClr val="bg2">
              <a:lumMod val="90000"/>
              <a:alpha val="22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Referentni ljudski genom “hg19”</a:t>
            </a:r>
          </a:p>
          <a:p>
            <a:r>
              <a:rPr lang="sr-Latn-RS" sz="1400" dirty="0" smtClean="0"/>
              <a:t>Izvor:  </a:t>
            </a:r>
            <a:r>
              <a:rPr lang="en-US" sz="1400" dirty="0" smtClean="0"/>
              <a:t>ftp://ftp.broadinstitute.org/bundle/2.8/hg19/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3276600"/>
            <a:ext cx="4903887" cy="584775"/>
          </a:xfrm>
          <a:prstGeom prst="rect">
            <a:avLst/>
          </a:prstGeom>
          <a:solidFill>
            <a:schemeClr val="bg2">
              <a:lumMod val="90000"/>
              <a:alpha val="22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Baz</a:t>
            </a:r>
            <a:r>
              <a:rPr lang="en-US" b="1" dirty="0" smtClean="0"/>
              <a:t>a</a:t>
            </a:r>
            <a:r>
              <a:rPr lang="sr-Latn-RS" b="1" dirty="0" smtClean="0"/>
              <a:t> podataka poznatih varijacija u vcf formatu</a:t>
            </a:r>
          </a:p>
          <a:p>
            <a:r>
              <a:rPr lang="sr-Latn-RS" sz="1400" dirty="0" smtClean="0"/>
              <a:t>Izvor:  </a:t>
            </a:r>
            <a:r>
              <a:rPr lang="en-US" sz="1400" dirty="0" smtClean="0"/>
              <a:t>ftp://ftp.broadinstitute.org/bundle/2.8/hg19/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687913" y="1701225"/>
            <a:ext cx="2770287" cy="584775"/>
          </a:xfrm>
          <a:prstGeom prst="rect">
            <a:avLst/>
          </a:prstGeom>
          <a:solidFill>
            <a:schemeClr val="bg2">
              <a:lumMod val="90000"/>
              <a:alpha val="22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Poravnata očitavanja</a:t>
            </a:r>
          </a:p>
          <a:p>
            <a:r>
              <a:rPr lang="sr-Latn-RS" sz="1400" dirty="0" smtClean="0"/>
              <a:t>Izvor:  </a:t>
            </a:r>
            <a:r>
              <a:rPr lang="en-US" sz="1400" dirty="0" smtClean="0"/>
              <a:t>prethodna faza u procesu</a:t>
            </a:r>
            <a:endParaRPr lang="en-US" sz="1400" dirty="0"/>
          </a:p>
        </p:txBody>
      </p:sp>
      <p:grpSp>
        <p:nvGrpSpPr>
          <p:cNvPr id="36" name="Group 19"/>
          <p:cNvGrpSpPr/>
          <p:nvPr/>
        </p:nvGrpSpPr>
        <p:grpSpPr>
          <a:xfrm>
            <a:off x="5715000" y="2438400"/>
            <a:ext cx="2693430" cy="621946"/>
            <a:chOff x="2133600" y="2273654"/>
            <a:chExt cx="2693430" cy="621946"/>
          </a:xfrm>
        </p:grpSpPr>
        <p:pic>
          <p:nvPicPr>
            <p:cNvPr id="3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2133600" y="2557046"/>
              <a:ext cx="26934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SRR316957.rea</a:t>
              </a:r>
              <a:r>
                <a:rPr lang="sr-Latn-RS" sz="1600" dirty="0" smtClean="0"/>
                <a:t>calibrat</a:t>
              </a:r>
              <a:r>
                <a:rPr lang="en-US" sz="1600" dirty="0" smtClean="0"/>
                <a:t>ed.bam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sr-Latn-RS" dirty="0" smtClean="0"/>
              <a:t>Otkrivanje varijacija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365146"/>
            <a:ext cx="6629400" cy="1371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 java -jar </a:t>
            </a:r>
            <a:r>
              <a:rPr lang="en-US" sz="2400" b="1" dirty="0" smtClean="0"/>
              <a:t>$GATK</a:t>
            </a:r>
            <a:r>
              <a:rPr lang="en-US" sz="1600" dirty="0" smtClean="0"/>
              <a:t> -T </a:t>
            </a:r>
            <a:r>
              <a:rPr lang="en-US" sz="2400" b="1" dirty="0" smtClean="0"/>
              <a:t>HaplotypeCaller</a:t>
            </a:r>
            <a:r>
              <a:rPr lang="en-US" sz="1600" dirty="0" smtClean="0"/>
              <a:t> \</a:t>
            </a:r>
          </a:p>
          <a:p>
            <a:pPr algn="ctr"/>
            <a:r>
              <a:rPr lang="en-US" sz="1600" dirty="0" smtClean="0"/>
              <a:t> -I SRR316957.recalibrated.bam</a:t>
            </a:r>
            <a:r>
              <a:rPr lang="sr-Latn-RS" sz="1600" dirty="0" smtClean="0"/>
              <a:t> </a:t>
            </a:r>
            <a:r>
              <a:rPr lang="en-US" sz="1600" dirty="0" smtClean="0"/>
              <a:t>-R ucsc.hg19.fasta \</a:t>
            </a:r>
          </a:p>
          <a:p>
            <a:pPr algn="ctr"/>
            <a:r>
              <a:rPr lang="en-US" sz="1600" dirty="0" smtClean="0"/>
              <a:t>  --dbsnp dbsnp.vcf  -L hg19_target_intervals.bed \</a:t>
            </a:r>
          </a:p>
          <a:p>
            <a:pPr algn="ctr"/>
            <a:r>
              <a:rPr lang="en-US" sz="1600" dirty="0" smtClean="0"/>
              <a:t> -o SRR316957.called.vcf</a:t>
            </a:r>
            <a:endParaRPr lang="en-US" sz="1600" dirty="0"/>
          </a:p>
        </p:txBody>
      </p:sp>
      <p:sp>
        <p:nvSpPr>
          <p:cNvPr id="20" name="Down Arrow 19"/>
          <p:cNvSpPr/>
          <p:nvPr/>
        </p:nvSpPr>
        <p:spPr>
          <a:xfrm>
            <a:off x="4191000" y="2819400"/>
            <a:ext cx="457200" cy="4572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343400" y="4800600"/>
            <a:ext cx="228600" cy="301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9"/>
          <p:cNvGrpSpPr/>
          <p:nvPr/>
        </p:nvGrpSpPr>
        <p:grpSpPr>
          <a:xfrm>
            <a:off x="5334000" y="1752600"/>
            <a:ext cx="976549" cy="621946"/>
            <a:chOff x="2133600" y="2273654"/>
            <a:chExt cx="976549" cy="621946"/>
          </a:xfrm>
        </p:grpSpPr>
        <p:pic>
          <p:nvPicPr>
            <p:cNvPr id="10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133600" y="2557046"/>
              <a:ext cx="9765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dbsnp.vcf</a:t>
              </a:r>
              <a:endParaRPr lang="en-US" sz="1600" dirty="0"/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1676400" y="2514600"/>
            <a:ext cx="1454181" cy="621946"/>
            <a:chOff x="2133600" y="2273654"/>
            <a:chExt cx="1454181" cy="621946"/>
          </a:xfrm>
        </p:grpSpPr>
        <p:pic>
          <p:nvPicPr>
            <p:cNvPr id="16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133600" y="2557046"/>
              <a:ext cx="1454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ucsc.hg19.fasta</a:t>
              </a:r>
              <a:endParaRPr lang="en-US" sz="1600" dirty="0"/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5486400" y="2514600"/>
            <a:ext cx="2376484" cy="621946"/>
            <a:chOff x="2133600" y="2273654"/>
            <a:chExt cx="2376484" cy="621946"/>
          </a:xfrm>
        </p:grpSpPr>
        <p:pic>
          <p:nvPicPr>
            <p:cNvPr id="22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133600" y="2557046"/>
              <a:ext cx="2376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hg19_target_intervals.bed</a:t>
              </a:r>
              <a:endParaRPr lang="en-US" sz="1600" dirty="0"/>
            </a:p>
          </p:txBody>
        </p:sp>
      </p:grpSp>
      <p:grpSp>
        <p:nvGrpSpPr>
          <p:cNvPr id="7" name="Group 19"/>
          <p:cNvGrpSpPr/>
          <p:nvPr/>
        </p:nvGrpSpPr>
        <p:grpSpPr>
          <a:xfrm>
            <a:off x="2183370" y="1752600"/>
            <a:ext cx="2693430" cy="621946"/>
            <a:chOff x="2133600" y="2273654"/>
            <a:chExt cx="2693430" cy="621946"/>
          </a:xfrm>
        </p:grpSpPr>
        <p:pic>
          <p:nvPicPr>
            <p:cNvPr id="2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2133600" y="2557046"/>
              <a:ext cx="26934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SRR316957.rea</a:t>
              </a:r>
              <a:r>
                <a:rPr lang="sr-Latn-RS" sz="1600" dirty="0" smtClean="0"/>
                <a:t>calibrat</a:t>
              </a:r>
              <a:r>
                <a:rPr lang="en-US" sz="1600" dirty="0" smtClean="0"/>
                <a:t>ed.bam</a:t>
              </a:r>
              <a:endParaRPr lang="en-US" sz="1600" dirty="0"/>
            </a:p>
          </p:txBody>
        </p:sp>
      </p:grpSp>
      <p:grpSp>
        <p:nvGrpSpPr>
          <p:cNvPr id="18" name="Group 19"/>
          <p:cNvGrpSpPr/>
          <p:nvPr/>
        </p:nvGrpSpPr>
        <p:grpSpPr>
          <a:xfrm>
            <a:off x="3581400" y="5410200"/>
            <a:ext cx="1948867" cy="621946"/>
            <a:chOff x="2133600" y="2273654"/>
            <a:chExt cx="1948867" cy="621946"/>
          </a:xfrm>
        </p:grpSpPr>
        <p:pic>
          <p:nvPicPr>
            <p:cNvPr id="19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133600" y="2557046"/>
              <a:ext cx="19488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</a:t>
              </a:r>
              <a:r>
                <a:rPr lang="sr-Latn-RS" sz="1600" dirty="0" smtClean="0"/>
                <a:t>called.vcf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sr-Latn-RS" dirty="0" smtClean="0"/>
              <a:t>Anotiranje varijacija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3072692"/>
            <a:ext cx="6629400" cy="13716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 java -jar </a:t>
            </a:r>
            <a:r>
              <a:rPr lang="en-US" sz="2400" b="1" dirty="0" smtClean="0"/>
              <a:t>$SNPEFF </a:t>
            </a:r>
            <a:r>
              <a:rPr lang="en-US" sz="1600" dirty="0" smtClean="0"/>
              <a:t>hg19 SRR316957.called.vcf &gt;</a:t>
            </a:r>
            <a:r>
              <a:rPr lang="sr-Latn-RS" sz="1600" dirty="0" smtClean="0"/>
              <a:t>  </a:t>
            </a:r>
            <a:r>
              <a:rPr lang="en-US" sz="1600" dirty="0" smtClean="0"/>
              <a:t>\ SRR316957.annotated.vcf</a:t>
            </a:r>
            <a:endParaRPr lang="en-US" sz="1600" dirty="0"/>
          </a:p>
        </p:txBody>
      </p:sp>
      <p:sp>
        <p:nvSpPr>
          <p:cNvPr id="8" name="Down Arrow 7"/>
          <p:cNvSpPr/>
          <p:nvPr/>
        </p:nvSpPr>
        <p:spPr>
          <a:xfrm>
            <a:off x="4343400" y="4508146"/>
            <a:ext cx="274320" cy="365760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19"/>
          <p:cNvGrpSpPr/>
          <p:nvPr/>
        </p:nvGrpSpPr>
        <p:grpSpPr>
          <a:xfrm>
            <a:off x="3461333" y="1752600"/>
            <a:ext cx="1948867" cy="621946"/>
            <a:chOff x="2133600" y="2273654"/>
            <a:chExt cx="1948867" cy="621946"/>
          </a:xfrm>
        </p:grpSpPr>
        <p:pic>
          <p:nvPicPr>
            <p:cNvPr id="27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133600" y="2557046"/>
              <a:ext cx="19488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</a:t>
              </a:r>
              <a:r>
                <a:rPr lang="sr-Latn-RS" sz="1600" dirty="0" smtClean="0"/>
                <a:t>called.vcf</a:t>
              </a:r>
              <a:endParaRPr lang="en-US" sz="1600" dirty="0"/>
            </a:p>
          </p:txBody>
        </p:sp>
      </p:grpSp>
      <p:sp>
        <p:nvSpPr>
          <p:cNvPr id="29" name="Down Arrow 28"/>
          <p:cNvSpPr/>
          <p:nvPr/>
        </p:nvSpPr>
        <p:spPr>
          <a:xfrm>
            <a:off x="4343400" y="2679346"/>
            <a:ext cx="228600" cy="301752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19"/>
          <p:cNvGrpSpPr/>
          <p:nvPr/>
        </p:nvGrpSpPr>
        <p:grpSpPr>
          <a:xfrm>
            <a:off x="3581400" y="5498746"/>
            <a:ext cx="2323906" cy="621946"/>
            <a:chOff x="2133600" y="2273654"/>
            <a:chExt cx="2323906" cy="621946"/>
          </a:xfrm>
        </p:grpSpPr>
        <p:pic>
          <p:nvPicPr>
            <p:cNvPr id="31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2133600" y="2557046"/>
              <a:ext cx="2323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SRR316957.annotated.vcf</a:t>
              </a:r>
              <a:endParaRPr lang="en-US" sz="1600" dirty="0"/>
            </a:p>
          </p:txBody>
        </p:sp>
      </p:grpSp>
      <p:grpSp>
        <p:nvGrpSpPr>
          <p:cNvPr id="33" name="Group 19"/>
          <p:cNvGrpSpPr/>
          <p:nvPr/>
        </p:nvGrpSpPr>
        <p:grpSpPr>
          <a:xfrm>
            <a:off x="2266716" y="4812946"/>
            <a:ext cx="2000484" cy="621946"/>
            <a:chOff x="2133600" y="2273654"/>
            <a:chExt cx="2000484" cy="621946"/>
          </a:xfrm>
        </p:grpSpPr>
        <p:pic>
          <p:nvPicPr>
            <p:cNvPr id="34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2133600" y="2557046"/>
              <a:ext cx="2000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snpEff_summary.html</a:t>
              </a:r>
              <a:endParaRPr lang="en-US" sz="1600" dirty="0"/>
            </a:p>
          </p:txBody>
        </p:sp>
      </p:grpSp>
      <p:grpSp>
        <p:nvGrpSpPr>
          <p:cNvPr id="36" name="Group 19"/>
          <p:cNvGrpSpPr/>
          <p:nvPr/>
        </p:nvGrpSpPr>
        <p:grpSpPr>
          <a:xfrm>
            <a:off x="5105400" y="4876800"/>
            <a:ext cx="1560492" cy="621946"/>
            <a:chOff x="2133600" y="2273654"/>
            <a:chExt cx="1560492" cy="621946"/>
          </a:xfrm>
        </p:grpSpPr>
        <p:pic>
          <p:nvPicPr>
            <p:cNvPr id="37" name="Picture 2" descr="https://cdn4.iconfinder.com/data/icons/48-bubbles/48/12.File-51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9" y="2273654"/>
              <a:ext cx="317146" cy="3171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2133600" y="2557046"/>
              <a:ext cx="15604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snpEff_genes.txt</a:t>
              </a:r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Rezultati</a:t>
            </a:r>
            <a:endParaRPr lang="en-US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14600"/>
            <a:ext cx="18002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905000"/>
            <a:ext cx="38290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4343400"/>
            <a:ext cx="39624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57200" y="2133600"/>
            <a:ext cx="298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Tipovi detektovanih varijacija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4114800"/>
            <a:ext cx="3661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Vrste efekata detektovanih varijacija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29295" y="1524000"/>
            <a:ext cx="401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Inteziteti efekata detektovanih varijacija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PRAKTIČNE PRIMENE I OTKRIĆA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Tema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Genealogija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dirty="0" smtClean="0"/>
              <a:t>Utvrđivanje porodičnog (ili geografskog) porekla</a:t>
            </a:r>
            <a:br>
              <a:rPr lang="sr-Latn-RS" dirty="0" smtClean="0"/>
            </a:br>
            <a:r>
              <a:rPr lang="sr-Latn-RS" dirty="0" smtClean="0"/>
              <a:t>korišćenjem usmenih predanja, </a:t>
            </a:r>
            <a:br>
              <a:rPr lang="sr-Latn-RS" dirty="0" smtClean="0"/>
            </a:br>
            <a:r>
              <a:rPr lang="sr-Latn-RS" dirty="0" smtClean="0"/>
              <a:t>istorijskih dokumenata, </a:t>
            </a:r>
            <a:r>
              <a:rPr lang="sr-Latn-RS" b="1" dirty="0" smtClean="0"/>
              <a:t>genetske analize</a:t>
            </a:r>
            <a:r>
              <a:rPr lang="sr-Latn-RS" dirty="0" smtClean="0"/>
              <a:t> i dr.</a:t>
            </a:r>
          </a:p>
          <a:p>
            <a:r>
              <a:rPr lang="sr-Latn-RS" dirty="0" smtClean="0"/>
              <a:t>Dve vrste genetske analize:</a:t>
            </a:r>
          </a:p>
          <a:p>
            <a:pPr lvl="1"/>
            <a:r>
              <a:rPr lang="sr-Latn-RS" dirty="0" smtClean="0"/>
              <a:t>utvrđivanje muških predaka</a:t>
            </a:r>
            <a:br>
              <a:rPr lang="sr-Latn-RS" dirty="0" smtClean="0"/>
            </a:br>
            <a:r>
              <a:rPr lang="sr-Latn-RS" dirty="0" smtClean="0"/>
              <a:t>ispitivanjem (dela) Y-hromozoma </a:t>
            </a:r>
            <a:br>
              <a:rPr lang="sr-Latn-RS" dirty="0" smtClean="0"/>
            </a:br>
            <a:r>
              <a:rPr lang="sr-Latn-RS" dirty="0" smtClean="0"/>
              <a:t>koji nije podložan rekombinaciji u mejozi </a:t>
            </a:r>
            <a:br>
              <a:rPr lang="sr-Latn-RS" dirty="0" smtClean="0"/>
            </a:br>
            <a:r>
              <a:rPr lang="sr-Latn-RS" dirty="0" smtClean="0"/>
              <a:t>(samo za muški rod)</a:t>
            </a:r>
          </a:p>
          <a:p>
            <a:pPr lvl="1"/>
            <a:r>
              <a:rPr lang="sr-Latn-RS" dirty="0" smtClean="0"/>
              <a:t>utvrđivanje ženskih predaka</a:t>
            </a:r>
            <a:br>
              <a:rPr lang="sr-Latn-RS" dirty="0" smtClean="0"/>
            </a:br>
            <a:r>
              <a:rPr lang="sr-Latn-RS" dirty="0" smtClean="0"/>
              <a:t>ispitivanjem mitohondrijalne-DNK</a:t>
            </a:r>
            <a:br>
              <a:rPr lang="sr-Latn-RS" dirty="0" smtClean="0"/>
            </a:br>
            <a:r>
              <a:rPr lang="sr-Latn-RS" dirty="0" smtClean="0"/>
              <a:t>koja nije podložna rekombinaciji u mejozi</a:t>
            </a:r>
            <a:br>
              <a:rPr lang="sr-Latn-RS" dirty="0" smtClean="0"/>
            </a:br>
            <a:r>
              <a:rPr lang="sr-Latn-RS" dirty="0" smtClean="0"/>
              <a:t>(za oba roda)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Genealogija - proces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400"/>
          </a:xfrm>
        </p:spPr>
        <p:txBody>
          <a:bodyPr>
            <a:normAutofit fontScale="92500" lnSpcReduction="10000"/>
          </a:bodyPr>
          <a:lstStyle/>
          <a:p>
            <a:r>
              <a:rPr lang="sr-Latn-RS" dirty="0" smtClean="0"/>
              <a:t>Primer procesa utvrđivanja geografskog porekla po muškoj liniji (samo za muški pol):  </a:t>
            </a:r>
          </a:p>
          <a:p>
            <a:pPr lvl="1"/>
            <a:r>
              <a:rPr lang="en-US" dirty="0" smtClean="0"/>
              <a:t>vrši</a:t>
            </a:r>
            <a:r>
              <a:rPr lang="sr-Latn-RS" dirty="0" smtClean="0"/>
              <a:t> se sekvenciranje Y-hromozoma</a:t>
            </a:r>
          </a:p>
          <a:p>
            <a:pPr lvl="1"/>
            <a:r>
              <a:rPr lang="sr-Latn-RS" dirty="0" smtClean="0"/>
              <a:t>utvrđuje se haplotip</a:t>
            </a:r>
            <a:r>
              <a:rPr lang="sr-Latn-RS" baseline="30000" dirty="0" smtClean="0"/>
              <a:t>* </a:t>
            </a:r>
            <a:r>
              <a:rPr lang="sr-Latn-RS" dirty="0" smtClean="0"/>
              <a:t> Y-hromozoma</a:t>
            </a:r>
          </a:p>
          <a:p>
            <a:pPr lvl="1"/>
            <a:r>
              <a:rPr lang="sr-Latn-RS" dirty="0" smtClean="0"/>
              <a:t>utvrđuje se haplogrupa</a:t>
            </a:r>
            <a:r>
              <a:rPr lang="sr-Latn-RS" baseline="30000" dirty="0" smtClean="0"/>
              <a:t>**</a:t>
            </a:r>
            <a:r>
              <a:rPr lang="sr-Latn-RS" dirty="0" smtClean="0"/>
              <a:t> </a:t>
            </a:r>
            <a:br>
              <a:rPr lang="sr-Latn-RS" dirty="0" smtClean="0"/>
            </a:br>
            <a:r>
              <a:rPr lang="sr-Latn-RS" dirty="0" smtClean="0"/>
              <a:t>kojoj pripada utvrđeni haplotip</a:t>
            </a:r>
          </a:p>
          <a:p>
            <a:pPr lvl="1"/>
            <a:r>
              <a:rPr lang="sr-Latn-RS" dirty="0" smtClean="0"/>
              <a:t>na osnovu dostupnih baza haplotipova populacija</a:t>
            </a:r>
            <a:br>
              <a:rPr lang="sr-Latn-RS" dirty="0" smtClean="0"/>
            </a:br>
            <a:r>
              <a:rPr lang="sr-Latn-RS" dirty="0" smtClean="0"/>
              <a:t>koje su naseljene na različitim područjima, </a:t>
            </a:r>
            <a:br>
              <a:rPr lang="sr-Latn-RS" dirty="0" smtClean="0"/>
            </a:br>
            <a:r>
              <a:rPr lang="sr-Latn-RS" dirty="0" smtClean="0"/>
              <a:t>za utvrđenu haplogrupu određuje se geogr. poreklo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5704582"/>
            <a:ext cx="68573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    </a:t>
            </a:r>
            <a: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Haplotip - dugački regioni genetičkog materijala koji se prenose generacijama </a:t>
            </a:r>
            <a:b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bez narušavanja sekvence</a:t>
            </a:r>
            <a:b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r-Latn-R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**</a:t>
            </a:r>
            <a: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Haplogrupa - skup haplotipova koji imaju zajedničko poreklo, </a:t>
            </a:r>
            <a:b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r-Latn-R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često vezano za određenu geografsku lokaciju</a:t>
            </a:r>
            <a:endParaRPr lang="en-US" sz="1600" baseline="3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Genealogija - otkrića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/>
              <a:t>“Y-hromozomni Adam” je živeo:</a:t>
            </a:r>
          </a:p>
          <a:p>
            <a:pPr lvl="1"/>
            <a:r>
              <a:rPr lang="sr-Latn-RS" dirty="0" smtClean="0"/>
              <a:t>pre 192k - 307k godina </a:t>
            </a:r>
          </a:p>
          <a:p>
            <a:pPr lvl="1"/>
            <a:r>
              <a:rPr lang="sr-Latn-RS" dirty="0" smtClean="0"/>
              <a:t>na području Afrike</a:t>
            </a:r>
          </a:p>
          <a:p>
            <a:r>
              <a:rPr lang="sr-Latn-RS" dirty="0" smtClean="0"/>
              <a:t>“Mitohondrijalna Eva” je živela: </a:t>
            </a:r>
          </a:p>
          <a:p>
            <a:pPr lvl="1"/>
            <a:r>
              <a:rPr lang="sr-Latn-RS" dirty="0" smtClean="0"/>
              <a:t>pre 99k - 200k godina</a:t>
            </a:r>
          </a:p>
          <a:p>
            <a:pPr lvl="1"/>
            <a:r>
              <a:rPr lang="sr-Latn-RS" dirty="0" smtClean="0"/>
              <a:t>na području Istočne Afrike</a:t>
            </a:r>
          </a:p>
          <a:p>
            <a:r>
              <a:rPr lang="sr-Latn-RS" dirty="0" smtClean="0"/>
              <a:t>Otkriće grobnice </a:t>
            </a:r>
            <a:br>
              <a:rPr lang="sr-Latn-RS" dirty="0" smtClean="0"/>
            </a:br>
            <a:r>
              <a:rPr lang="sr-Latn-RS" dirty="0" smtClean="0"/>
              <a:t>Cara Nikolaja II Romanova i porodice,</a:t>
            </a:r>
            <a:br>
              <a:rPr lang="sr-Latn-RS" dirty="0" smtClean="0"/>
            </a:br>
            <a:r>
              <a:rPr lang="sr-Latn-RS" dirty="0" smtClean="0"/>
              <a:t>na osnovu istorijskih podataka</a:t>
            </a:r>
            <a:br>
              <a:rPr lang="sr-Latn-RS" dirty="0" smtClean="0"/>
            </a:br>
            <a:r>
              <a:rPr lang="sr-Latn-RS" dirty="0" smtClean="0"/>
              <a:t>i genetske povezanosti otkrivenih ostataka</a:t>
            </a:r>
            <a:endParaRPr lang="en-US" dirty="0"/>
          </a:p>
        </p:txBody>
      </p:sp>
      <p:pic>
        <p:nvPicPr>
          <p:cNvPr id="2052" name="Picture 4" descr="https://www.igenea.com/images/famous/zar_n_roman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4495799"/>
            <a:ext cx="1143000" cy="1524001"/>
          </a:xfrm>
          <a:prstGeom prst="rect">
            <a:avLst/>
          </a:prstGeom>
          <a:noFill/>
        </p:spPr>
      </p:pic>
      <p:pic>
        <p:nvPicPr>
          <p:cNvPr id="2054" name="Picture 6" descr="http://www.abroadintheyard.com/wp-content/uploads/Y-chromosomal-Adam-suddenly-got-much-older-343x3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371599"/>
            <a:ext cx="1447800" cy="1447800"/>
          </a:xfrm>
          <a:prstGeom prst="rect">
            <a:avLst/>
          </a:prstGeom>
          <a:noFill/>
        </p:spPr>
      </p:pic>
      <p:pic>
        <p:nvPicPr>
          <p:cNvPr id="2056" name="Picture 8" descr="https://aheinakroon.files.wordpress.com/2013/01/mitochondrial-ev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9524" y="2895599"/>
            <a:ext cx="1097280" cy="146304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Prediktivno genetsko testiranje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Omogućava predikciju različitih oboljenja</a:t>
            </a:r>
            <a:br>
              <a:rPr lang="sr-Latn-RS" dirty="0" smtClean="0"/>
            </a:br>
            <a:r>
              <a:rPr lang="sr-Latn-RS" dirty="0" smtClean="0"/>
              <a:t>na osnovu mutacija u predefinisanim genima</a:t>
            </a:r>
          </a:p>
          <a:p>
            <a:r>
              <a:rPr lang="sr-Latn-RS" dirty="0" smtClean="0"/>
              <a:t>Geni-uzročnici oboljenja: </a:t>
            </a:r>
          </a:p>
          <a:p>
            <a:pPr lvl="1"/>
            <a:r>
              <a:rPr lang="sr-Latn-RS" dirty="0" smtClean="0"/>
              <a:t>BRCA1, BRCA2 (kancer dojke)</a:t>
            </a:r>
          </a:p>
          <a:p>
            <a:pPr lvl="1"/>
            <a:r>
              <a:rPr lang="sr-Latn-RS" dirty="0" smtClean="0"/>
              <a:t>PALB2 (kancer dojke, kancer pankreasa, ...)</a:t>
            </a:r>
          </a:p>
          <a:p>
            <a:pPr lvl="1"/>
            <a:r>
              <a:rPr lang="sr-Latn-RS" dirty="0" smtClean="0"/>
              <a:t>PTEN (kancer prostate, auzitam, ...)</a:t>
            </a:r>
          </a:p>
          <a:p>
            <a:pPr lvl="1"/>
            <a:r>
              <a:rPr lang="sr-Latn-RS" dirty="0" smtClean="0"/>
              <a:t>MYH (stomačni kancer, kancer debelog creva,...)</a:t>
            </a:r>
          </a:p>
          <a:p>
            <a:pPr lvl="1"/>
            <a:r>
              <a:rPr lang="sr-Latn-RS" dirty="0" smtClean="0"/>
              <a:t>P16 (melanom, kancer pankreasa, ... )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Prediktivno genetsko testiranje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“BRACAnalysis®” test</a:t>
            </a:r>
            <a:br>
              <a:rPr lang="sr-Latn-RS" dirty="0" smtClean="0"/>
            </a:br>
            <a:r>
              <a:rPr lang="sr-Latn-RS" dirty="0" smtClean="0"/>
              <a:t>vrši detekciju mutacija u BRCA genima, </a:t>
            </a:r>
            <a:br>
              <a:rPr lang="sr-Latn-RS" dirty="0" smtClean="0"/>
            </a:br>
            <a:r>
              <a:rPr lang="sr-Latn-RS" dirty="0" smtClean="0"/>
              <a:t>i predikciju kancera dojke</a:t>
            </a:r>
            <a:br>
              <a:rPr lang="sr-Latn-RS" dirty="0" smtClean="0"/>
            </a:br>
            <a:r>
              <a:rPr lang="sr-Latn-RS" dirty="0" smtClean="0"/>
              <a:t>(u slučaju prisustva mutacija, </a:t>
            </a:r>
            <a:br>
              <a:rPr lang="sr-Latn-RS" dirty="0" smtClean="0"/>
            </a:br>
            <a:r>
              <a:rPr lang="sr-Latn-RS" dirty="0" smtClean="0"/>
              <a:t>verovatnoća kancera iznosi i do 87%)</a:t>
            </a:r>
          </a:p>
          <a:p>
            <a:r>
              <a:rPr lang="sr-Latn-RS" dirty="0" smtClean="0"/>
              <a:t>Angelina Jolie </a:t>
            </a:r>
            <a:br>
              <a:rPr lang="sr-Latn-RS" dirty="0" smtClean="0"/>
            </a:br>
            <a:r>
              <a:rPr lang="sr-Latn-RS" dirty="0" smtClean="0"/>
              <a:t>je zbog pozitivnog testa izvršila </a:t>
            </a:r>
            <a:br>
              <a:rPr lang="sr-Latn-RS" dirty="0" smtClean="0"/>
            </a:br>
            <a:r>
              <a:rPr lang="sr-Latn-RS" dirty="0" smtClean="0"/>
              <a:t>preventivnu masektomiju obe dojke</a:t>
            </a:r>
          </a:p>
        </p:txBody>
      </p:sp>
      <p:pic>
        <p:nvPicPr>
          <p:cNvPr id="72708" name="Picture 4" descr="https://pbs.twimg.com/profile_images/663064720983769089/zDhXMPv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2672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Proces genomske analize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2074336"/>
          <a:ext cx="7162800" cy="897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143000" y="3581400"/>
          <a:ext cx="5791200" cy="773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Picture 9" descr="dna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9808346">
            <a:off x="274601" y="2098197"/>
            <a:ext cx="533400" cy="3912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02739" y="2219980"/>
            <a:ext cx="1014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Očitavanja </a:t>
            </a:r>
          </a:p>
          <a:p>
            <a:pPr algn="ctr"/>
            <a:r>
              <a:rPr lang="sr-Latn-RS" sz="1400" b="1" dirty="0" smtClean="0">
                <a:solidFill>
                  <a:schemeClr val="tx2">
                    <a:lumMod val="75000"/>
                  </a:schemeClr>
                </a:solidFill>
              </a:rPr>
              <a:t>uzorka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605" y="2372380"/>
            <a:ext cx="701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/>
              <a:t>DNK</a:t>
            </a:r>
          </a:p>
          <a:p>
            <a:pPr algn="ctr"/>
            <a:r>
              <a:rPr lang="sr-Latn-RS" sz="1400" b="1" dirty="0" smtClean="0"/>
              <a:t>Uzorak</a:t>
            </a:r>
            <a:endParaRPr lang="en-US" sz="1400" b="1" dirty="0"/>
          </a:p>
        </p:txBody>
      </p:sp>
      <p:sp>
        <p:nvSpPr>
          <p:cNvPr id="16" name="Freeform 15"/>
          <p:cNvSpPr/>
          <p:nvPr/>
        </p:nvSpPr>
        <p:spPr>
          <a:xfrm>
            <a:off x="868680" y="2520950"/>
            <a:ext cx="457200" cy="0"/>
          </a:xfrm>
          <a:custGeom>
            <a:avLst/>
            <a:gdLst>
              <a:gd name="connsiteX0" fmla="*/ 552450 w 552450"/>
              <a:gd name="connsiteY0" fmla="*/ 0 h 0"/>
              <a:gd name="connsiteX1" fmla="*/ 0 w 552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2450">
                <a:moveTo>
                  <a:pt x="552450" y="0"/>
                </a:moveTo>
                <a:lnTo>
                  <a:pt x="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14188" y="1828800"/>
            <a:ext cx="1879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tx2">
                    <a:lumMod val="75000"/>
                  </a:schemeClr>
                </a:solidFill>
              </a:rPr>
              <a:t>PRIMARNA ANALIZA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0" y="3288268"/>
            <a:ext cx="2123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rgbClr val="C00000"/>
                </a:solidFill>
              </a:rPr>
              <a:t>SEKUNDARNA ANALIZA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84200" y="2857500"/>
            <a:ext cx="7874000" cy="1117600"/>
          </a:xfrm>
          <a:custGeom>
            <a:avLst/>
            <a:gdLst>
              <a:gd name="connsiteX0" fmla="*/ 7581900 w 7581900"/>
              <a:gd name="connsiteY0" fmla="*/ 0 h 1117600"/>
              <a:gd name="connsiteX1" fmla="*/ 7581900 w 7581900"/>
              <a:gd name="connsiteY1" fmla="*/ 317500 h 1117600"/>
              <a:gd name="connsiteX2" fmla="*/ 12700 w 7581900"/>
              <a:gd name="connsiteY2" fmla="*/ 317500 h 1117600"/>
              <a:gd name="connsiteX3" fmla="*/ 0 w 7581900"/>
              <a:gd name="connsiteY3" fmla="*/ 1104900 h 1117600"/>
              <a:gd name="connsiteX4" fmla="*/ 736600 w 7581900"/>
              <a:gd name="connsiteY4" fmla="*/ 1117600 h 1117600"/>
              <a:gd name="connsiteX5" fmla="*/ 723900 w 7581900"/>
              <a:gd name="connsiteY5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1900" h="1117600">
                <a:moveTo>
                  <a:pt x="7581900" y="0"/>
                </a:moveTo>
                <a:lnTo>
                  <a:pt x="7581900" y="317500"/>
                </a:lnTo>
                <a:lnTo>
                  <a:pt x="12700" y="317500"/>
                </a:lnTo>
                <a:lnTo>
                  <a:pt x="0" y="1104900"/>
                </a:lnTo>
                <a:lnTo>
                  <a:pt x="736600" y="1117600"/>
                </a:lnTo>
                <a:lnTo>
                  <a:pt x="723900" y="1117600"/>
                </a:lnTo>
              </a:path>
            </a:pathLst>
          </a:custGeom>
          <a:ln cap="rnd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Content Placeholder 3"/>
          <p:cNvGraphicFramePr>
            <a:graphicFrameLocks/>
          </p:cNvGraphicFramePr>
          <p:nvPr/>
        </p:nvGraphicFramePr>
        <p:xfrm>
          <a:off x="1066800" y="5017852"/>
          <a:ext cx="2057400" cy="773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24" name="Content Placeholder 3"/>
          <p:cNvGraphicFramePr>
            <a:graphicFrameLocks/>
          </p:cNvGraphicFramePr>
          <p:nvPr/>
        </p:nvGraphicFramePr>
        <p:xfrm>
          <a:off x="4572000" y="5017852"/>
          <a:ext cx="2057400" cy="773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66800" y="4724400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accent6">
                    <a:lumMod val="50000"/>
                  </a:schemeClr>
                </a:solidFill>
              </a:rPr>
              <a:t>TERCIJARNA ANALIZA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4724400"/>
            <a:ext cx="1960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600" dirty="0" smtClean="0">
                <a:solidFill>
                  <a:schemeClr val="accent3">
                    <a:lumMod val="50000"/>
                  </a:schemeClr>
                </a:solidFill>
              </a:rPr>
              <a:t>KVARTERNA ANALIZA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95853" y="3667780"/>
            <a:ext cx="100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rgbClr val="C00000"/>
                </a:solidFill>
              </a:rPr>
              <a:t>Varijacije u</a:t>
            </a:r>
          </a:p>
          <a:p>
            <a:pPr algn="ctr"/>
            <a:r>
              <a:rPr lang="sr-Latn-RS" sz="1400" b="1" dirty="0" smtClean="0">
                <a:solidFill>
                  <a:srgbClr val="C00000"/>
                </a:solidFill>
              </a:rPr>
              <a:t>uzorku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571500" y="4267200"/>
            <a:ext cx="6896100" cy="1117600"/>
          </a:xfrm>
          <a:custGeom>
            <a:avLst/>
            <a:gdLst>
              <a:gd name="connsiteX0" fmla="*/ 7581900 w 7581900"/>
              <a:gd name="connsiteY0" fmla="*/ 0 h 1117600"/>
              <a:gd name="connsiteX1" fmla="*/ 7581900 w 7581900"/>
              <a:gd name="connsiteY1" fmla="*/ 317500 h 1117600"/>
              <a:gd name="connsiteX2" fmla="*/ 12700 w 7581900"/>
              <a:gd name="connsiteY2" fmla="*/ 317500 h 1117600"/>
              <a:gd name="connsiteX3" fmla="*/ 0 w 7581900"/>
              <a:gd name="connsiteY3" fmla="*/ 1104900 h 1117600"/>
              <a:gd name="connsiteX4" fmla="*/ 736600 w 7581900"/>
              <a:gd name="connsiteY4" fmla="*/ 1117600 h 1117600"/>
              <a:gd name="connsiteX5" fmla="*/ 723900 w 7581900"/>
              <a:gd name="connsiteY5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81900" h="1117600">
                <a:moveTo>
                  <a:pt x="7581900" y="0"/>
                </a:moveTo>
                <a:lnTo>
                  <a:pt x="7581900" y="317500"/>
                </a:lnTo>
                <a:lnTo>
                  <a:pt x="12700" y="317500"/>
                </a:lnTo>
                <a:lnTo>
                  <a:pt x="0" y="1104900"/>
                </a:lnTo>
                <a:lnTo>
                  <a:pt x="736600" y="1117600"/>
                </a:lnTo>
                <a:lnTo>
                  <a:pt x="723900" y="1117600"/>
                </a:lnTo>
              </a:path>
            </a:pathLst>
          </a:custGeom>
          <a:ln cap="rnd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lbb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086600" y="5029200"/>
            <a:ext cx="762000" cy="78105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505200" y="5101492"/>
            <a:ext cx="808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accent6">
                    <a:lumMod val="50000"/>
                  </a:schemeClr>
                </a:solidFill>
              </a:rPr>
              <a:t>“Sirovo”</a:t>
            </a:r>
          </a:p>
          <a:p>
            <a:pPr algn="ctr"/>
            <a:r>
              <a:rPr lang="sr-Latn-RS" sz="1400" b="1" dirty="0" smtClean="0">
                <a:solidFill>
                  <a:schemeClr val="accent6">
                    <a:lumMod val="50000"/>
                  </a:schemeClr>
                </a:solidFill>
              </a:rPr>
              <a:t> znanje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57612" y="5101492"/>
            <a:ext cx="895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1400" b="1" dirty="0" smtClean="0">
                <a:solidFill>
                  <a:schemeClr val="accent3">
                    <a:lumMod val="50000"/>
                  </a:schemeClr>
                </a:solidFill>
              </a:rPr>
              <a:t>Povezano</a:t>
            </a:r>
          </a:p>
          <a:p>
            <a:pPr algn="ctr"/>
            <a:r>
              <a:rPr lang="sr-Latn-RS" sz="1400" b="1" dirty="0" smtClean="0">
                <a:solidFill>
                  <a:schemeClr val="accent3">
                    <a:lumMod val="50000"/>
                  </a:schemeClr>
                </a:solidFill>
              </a:rPr>
              <a:t>znanje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3215640" y="5391150"/>
            <a:ext cx="365760" cy="6350"/>
          </a:xfrm>
          <a:custGeom>
            <a:avLst/>
            <a:gdLst>
              <a:gd name="connsiteX0" fmla="*/ 0 w 241300"/>
              <a:gd name="connsiteY0" fmla="*/ 0 h 6350"/>
              <a:gd name="connsiteX1" fmla="*/ 241300 w 241300"/>
              <a:gd name="connsiteY1" fmla="*/ 635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300" h="6350">
                <a:moveTo>
                  <a:pt x="0" y="0"/>
                </a:moveTo>
                <a:lnTo>
                  <a:pt x="241300" y="635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297680" y="5384800"/>
            <a:ext cx="457200" cy="0"/>
          </a:xfrm>
          <a:custGeom>
            <a:avLst/>
            <a:gdLst>
              <a:gd name="connsiteX0" fmla="*/ 0 w 641350"/>
              <a:gd name="connsiteY0" fmla="*/ 0 h 0"/>
              <a:gd name="connsiteX1" fmla="*/ 641350 w 641350"/>
              <a:gd name="connsiteY1" fmla="*/ 0 h 0"/>
              <a:gd name="connsiteX2" fmla="*/ 641350 w 64135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350">
                <a:moveTo>
                  <a:pt x="0" y="0"/>
                </a:moveTo>
                <a:lnTo>
                  <a:pt x="641350" y="0"/>
                </a:lnTo>
                <a:lnTo>
                  <a:pt x="64135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6680200" y="5391150"/>
            <a:ext cx="330200" cy="0"/>
          </a:xfrm>
          <a:custGeom>
            <a:avLst/>
            <a:gdLst>
              <a:gd name="connsiteX0" fmla="*/ 0 w 330200"/>
              <a:gd name="connsiteY0" fmla="*/ 0 h 0"/>
              <a:gd name="connsiteX1" fmla="*/ 330200 w 330200"/>
              <a:gd name="connsiteY1" fmla="*/ 0 h 0"/>
              <a:gd name="connsiteX2" fmla="*/ 330200 w 3302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  <a:lnTo>
                  <a:pt x="33020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818120" y="2504342"/>
            <a:ext cx="182880" cy="12700"/>
          </a:xfrm>
          <a:custGeom>
            <a:avLst/>
            <a:gdLst>
              <a:gd name="connsiteX0" fmla="*/ 0 w 120650"/>
              <a:gd name="connsiteY0" fmla="*/ 0 h 12700"/>
              <a:gd name="connsiteX1" fmla="*/ 19050 w 120650"/>
              <a:gd name="connsiteY1" fmla="*/ 6350 h 12700"/>
              <a:gd name="connsiteX2" fmla="*/ 101600 w 120650"/>
              <a:gd name="connsiteY2" fmla="*/ 0 h 12700"/>
              <a:gd name="connsiteX3" fmla="*/ 120650 w 120650"/>
              <a:gd name="connsiteY3" fmla="*/ 1270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12700">
                <a:moveTo>
                  <a:pt x="0" y="0"/>
                </a:moveTo>
                <a:cubicBezTo>
                  <a:pt x="6350" y="2117"/>
                  <a:pt x="12357" y="6350"/>
                  <a:pt x="19050" y="6350"/>
                </a:cubicBezTo>
                <a:cubicBezTo>
                  <a:pt x="46648" y="6350"/>
                  <a:pt x="74002" y="0"/>
                  <a:pt x="101600" y="0"/>
                </a:cubicBezTo>
                <a:lnTo>
                  <a:pt x="120650" y="1270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693408" y="3952142"/>
            <a:ext cx="365760" cy="0"/>
          </a:xfrm>
          <a:custGeom>
            <a:avLst/>
            <a:gdLst>
              <a:gd name="connsiteX0" fmla="*/ 0 w 317500"/>
              <a:gd name="connsiteY0" fmla="*/ 0 h 0"/>
              <a:gd name="connsiteX1" fmla="*/ 317500 w 317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500">
                <a:moveTo>
                  <a:pt x="0" y="0"/>
                </a:moveTo>
                <a:lnTo>
                  <a:pt x="317500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Q&amp;A</a:t>
            </a:r>
            <a:endParaRPr lang="en-US" dirty="0"/>
          </a:p>
        </p:txBody>
      </p:sp>
      <p:pic>
        <p:nvPicPr>
          <p:cNvPr id="73730" name="Picture 2" descr="http://www.islamic-events.be/wp-content/uploads/2014/06/ramadan-calendrier-cacophonie-274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962400"/>
            <a:ext cx="2609850" cy="2857500"/>
          </a:xfrm>
          <a:prstGeom prst="rect">
            <a:avLst/>
          </a:prstGeom>
          <a:noFill/>
        </p:spPr>
      </p:pic>
      <p:pic>
        <p:nvPicPr>
          <p:cNvPr id="5" name="Picture 4" descr="https://pbs.twimg.com/profile_images/663064720983769089/zDhXMPv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3429000"/>
            <a:ext cx="762000" cy="762000"/>
          </a:xfrm>
          <a:prstGeom prst="rect">
            <a:avLst/>
          </a:prstGeom>
          <a:noFill/>
        </p:spPr>
      </p:pic>
      <p:pic>
        <p:nvPicPr>
          <p:cNvPr id="7" name="Picture 8" descr="https://aheinakroon.files.wordpress.com/2013/01/mitochondrial-ev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505200"/>
            <a:ext cx="533400" cy="711200"/>
          </a:xfrm>
          <a:prstGeom prst="rect">
            <a:avLst/>
          </a:prstGeom>
          <a:noFill/>
        </p:spPr>
      </p:pic>
      <p:pic>
        <p:nvPicPr>
          <p:cNvPr id="73734" name="Picture 6" descr="https://www.broadinstitute.org/gatk/resources/img_shared/logo-gatk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2895600"/>
            <a:ext cx="1171575" cy="381001"/>
          </a:xfrm>
          <a:prstGeom prst="rect">
            <a:avLst/>
          </a:prstGeom>
          <a:noFill/>
        </p:spPr>
      </p:pic>
      <p:pic>
        <p:nvPicPr>
          <p:cNvPr id="73736" name="Picture 8" descr="http://data.bits.vib.be/hidden/jhslbjcgnchjdgksqngcvgqdlsjcnv/ngsdna2013/ex7/SnpEff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3124200"/>
            <a:ext cx="1295400" cy="312404"/>
          </a:xfrm>
          <a:prstGeom prst="rect">
            <a:avLst/>
          </a:prstGeom>
          <a:noFill/>
        </p:spPr>
      </p:pic>
      <p:pic>
        <p:nvPicPr>
          <p:cNvPr id="11" name="Picture 2" descr="http://cgenetool.com/wp-content/uploads/2014/07/ABI-3730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111948"/>
            <a:ext cx="1295400" cy="939621"/>
          </a:xfrm>
          <a:prstGeom prst="rect">
            <a:avLst/>
          </a:prstGeom>
          <a:noFill/>
        </p:spPr>
      </p:pic>
      <p:pic>
        <p:nvPicPr>
          <p:cNvPr id="12" name="Picture 4" descr="http://www.ige3.unige.ch/wp-content/themes/parallelus-salutation/assets/images/illustrations/hiseq-2000_1_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4178748"/>
            <a:ext cx="1275080" cy="1079052"/>
          </a:xfrm>
          <a:prstGeom prst="rect">
            <a:avLst/>
          </a:prstGeom>
          <a:noFill/>
        </p:spPr>
      </p:pic>
      <p:pic>
        <p:nvPicPr>
          <p:cNvPr id="13" name="Picture 2" descr="http://www.genehk.com/images/news/Website%20update_PacBio_pic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3953" y="3504550"/>
            <a:ext cx="1078847" cy="762650"/>
          </a:xfrm>
          <a:prstGeom prst="rect">
            <a:avLst/>
          </a:prstGeom>
          <a:noFill/>
        </p:spPr>
      </p:pic>
      <p:pic>
        <p:nvPicPr>
          <p:cNvPr id="6" name="Picture 4" descr="https://www.igenea.com/images/famous/zar_n_romanov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66800" y="3962400"/>
            <a:ext cx="742950" cy="990600"/>
          </a:xfrm>
          <a:prstGeom prst="rect">
            <a:avLst/>
          </a:prstGeom>
          <a:noFill/>
        </p:spPr>
      </p:pic>
      <p:pic>
        <p:nvPicPr>
          <p:cNvPr id="73737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438400" y="1524000"/>
            <a:ext cx="4338637" cy="68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Ciljevi genomske analize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Otkrivanje genoma</a:t>
            </a:r>
            <a:r>
              <a:rPr lang="sr-Latn-RS" baseline="20000" dirty="0" smtClean="0"/>
              <a:t>*</a:t>
            </a:r>
            <a:r>
              <a:rPr lang="sr-Latn-RS" dirty="0" smtClean="0"/>
              <a:t> </a:t>
            </a:r>
            <a:br>
              <a:rPr lang="sr-Latn-RS" dirty="0" smtClean="0"/>
            </a:br>
            <a:r>
              <a:rPr lang="sr-Latn-RS" dirty="0" smtClean="0"/>
              <a:t>iz posmatranog (nepoznatog) uzorka</a:t>
            </a:r>
          </a:p>
          <a:p>
            <a:r>
              <a:rPr lang="sr-Latn-RS" dirty="0" smtClean="0"/>
              <a:t>Razumevanje funkcije i strukture genoma</a:t>
            </a:r>
          </a:p>
          <a:p>
            <a:r>
              <a:rPr lang="sr-Latn-RS" dirty="0" smtClean="0"/>
              <a:t>Otkrivanje i identifikacija varijacija u genomu</a:t>
            </a:r>
          </a:p>
          <a:p>
            <a:r>
              <a:rPr lang="sr-Latn-RS" dirty="0" smtClean="0"/>
              <a:t>Analiza podataka i otkrivanje znanja</a:t>
            </a:r>
            <a:br>
              <a:rPr lang="sr-Latn-RS" dirty="0" smtClean="0"/>
            </a:br>
            <a:r>
              <a:rPr lang="sr-Latn-RS" dirty="0" smtClean="0"/>
              <a:t>primenljivih u medicinskoj dijagnostici, </a:t>
            </a:r>
            <a:br>
              <a:rPr lang="sr-Latn-RS" dirty="0" smtClean="0"/>
            </a:br>
            <a:r>
              <a:rPr lang="sr-Latn-RS" dirty="0" smtClean="0"/>
              <a:t>biotehnologiji, forenzici, virologiji, ...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336268"/>
            <a:ext cx="642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aseline="2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sr-Latn-R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Genom je skup svih DNK molekula unutar ćelije nekog organizma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/>
              <a:t>D</a:t>
            </a:r>
            <a:r>
              <a:rPr lang="sr-Latn-RS" sz="2400" dirty="0" smtClean="0"/>
              <a:t>omaći zadatak</a:t>
            </a:r>
            <a:r>
              <a:rPr lang="en-US" sz="2400" dirty="0" smtClean="0"/>
              <a:t>, 1. zahtev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Do a short survey of sequencers </a:t>
            </a:r>
            <a:br>
              <a:rPr lang="en-US" i="1" dirty="0" smtClean="0"/>
            </a:br>
            <a:r>
              <a:rPr lang="en-US" i="1" dirty="0" smtClean="0"/>
              <a:t>available on the market, </a:t>
            </a:r>
            <a:br>
              <a:rPr lang="en-US" i="1" dirty="0" smtClean="0"/>
            </a:br>
            <a:r>
              <a:rPr lang="en-US" i="1" dirty="0" smtClean="0"/>
              <a:t>presented in the form of a PPT presentation.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7447</TotalTime>
  <Words>1335</Words>
  <Application>Microsoft Office PowerPoint</Application>
  <PresentationFormat>On-screen Show (4:3)</PresentationFormat>
  <Paragraphs>508</Paragraphs>
  <Slides>60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- Genomska informatika - 2. domaći zadatak</vt:lpstr>
      <vt:lpstr>genomska analiza</vt:lpstr>
      <vt:lpstr>Proces genomske analize</vt:lpstr>
      <vt:lpstr>Proces genomske analize</vt:lpstr>
      <vt:lpstr>Proces genomske analize</vt:lpstr>
      <vt:lpstr>Proces genomske analize</vt:lpstr>
      <vt:lpstr>Ciljevi genomske analize</vt:lpstr>
      <vt:lpstr>problem</vt:lpstr>
      <vt:lpstr>Opis problema (engl.)</vt:lpstr>
      <vt:lpstr>Pojam sekvenciranja u genomici</vt:lpstr>
      <vt:lpstr>Vrste sekvenciranja u genomici</vt:lpstr>
      <vt:lpstr>Pojam sekvencera</vt:lpstr>
      <vt:lpstr>Sekvenceri prve generacije</vt:lpstr>
      <vt:lpstr>Sekvenceri prve generacije</vt:lpstr>
      <vt:lpstr>Sekvenceri druge generacije</vt:lpstr>
      <vt:lpstr>Sekvenceri druge generacije</vt:lpstr>
      <vt:lpstr>Sekvenceri druge generacije</vt:lpstr>
      <vt:lpstr>Sekvenceri druge generacije</vt:lpstr>
      <vt:lpstr>Sekvenceri treće generacije*</vt:lpstr>
      <vt:lpstr>Sekvenceri treće generacije</vt:lpstr>
      <vt:lpstr>Poređenje sekvencera</vt:lpstr>
      <vt:lpstr>Trend napretka tehnologije sekvencera</vt:lpstr>
      <vt:lpstr>Zaključak</vt:lpstr>
      <vt:lpstr>Otkrivanje varijacija  u genomu</vt:lpstr>
      <vt:lpstr>Terminologija</vt:lpstr>
      <vt:lpstr>Terminologija</vt:lpstr>
      <vt:lpstr>Terminologija</vt:lpstr>
      <vt:lpstr>Terminologija</vt:lpstr>
      <vt:lpstr>Formati fajlova</vt:lpstr>
      <vt:lpstr>Formati fajlova</vt:lpstr>
      <vt:lpstr>Proces otkrivanja varijacija u genomu*</vt:lpstr>
      <vt:lpstr>Proces otkrivanja varijacija u genomu</vt:lpstr>
      <vt:lpstr>PROBLEM</vt:lpstr>
      <vt:lpstr>Opis problema (engl.)</vt:lpstr>
      <vt:lpstr>Postupak preprocesiranja</vt:lpstr>
      <vt:lpstr>Ulazni fajlovi</vt:lpstr>
      <vt:lpstr>Konverzija u nemapirana očitavanja i dodavanje informacije o grupi</vt:lpstr>
      <vt:lpstr>Indeksiranje referentnog genoma</vt:lpstr>
      <vt:lpstr>Poravnanje očitavanja  sa referentnim genomom</vt:lpstr>
      <vt:lpstr>Sortiranje poravnatih očitavanja</vt:lpstr>
      <vt:lpstr>Spajanje  poravnatih i nemapiranih očitavanja</vt:lpstr>
      <vt:lpstr>Validacija poravnatih očitavanja</vt:lpstr>
      <vt:lpstr>Označavanje duplikata</vt:lpstr>
      <vt:lpstr>Ponovno poravnanje “indel” varijacija </vt:lpstr>
      <vt:lpstr>Ponovno poravnanje “indel” varijacija </vt:lpstr>
      <vt:lpstr>Rekalibracija kvaliteta očitavanja</vt:lpstr>
      <vt:lpstr>Rekalibracija kvaliteta očitavanja</vt:lpstr>
      <vt:lpstr>problem</vt:lpstr>
      <vt:lpstr>Opis problema (engl.)</vt:lpstr>
      <vt:lpstr>Ulazni fajlovi</vt:lpstr>
      <vt:lpstr>Otkrivanje varijacija</vt:lpstr>
      <vt:lpstr>Anotiranje varijacija</vt:lpstr>
      <vt:lpstr>Rezultati</vt:lpstr>
      <vt:lpstr>PRAKTIČNE PRIMENE I OTKRIĆA</vt:lpstr>
      <vt:lpstr>Genealogija</vt:lpstr>
      <vt:lpstr>Genealogija - proces</vt:lpstr>
      <vt:lpstr>Genealogija - otkrića</vt:lpstr>
      <vt:lpstr>Prediktivno genetsko testiranje</vt:lpstr>
      <vt:lpstr>Prediktivno genetsko testiranje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Milos</dc:creator>
  <cp:lastModifiedBy>Milos</cp:lastModifiedBy>
  <cp:revision>478</cp:revision>
  <dcterms:created xsi:type="dcterms:W3CDTF">2016-05-25T21:35:31Z</dcterms:created>
  <dcterms:modified xsi:type="dcterms:W3CDTF">2016-06-01T20:16:24Z</dcterms:modified>
</cp:coreProperties>
</file>