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8" r:id="rId3"/>
    <p:sldId id="299" r:id="rId4"/>
    <p:sldId id="275" r:id="rId5"/>
    <p:sldId id="281" r:id="rId6"/>
    <p:sldId id="280" r:id="rId7"/>
    <p:sldId id="279" r:id="rId8"/>
    <p:sldId id="278" r:id="rId9"/>
    <p:sldId id="277" r:id="rId10"/>
    <p:sldId id="276" r:id="rId11"/>
    <p:sldId id="258" r:id="rId12"/>
    <p:sldId id="259" r:id="rId13"/>
    <p:sldId id="303" r:id="rId14"/>
    <p:sldId id="301" r:id="rId15"/>
    <p:sldId id="302" r:id="rId16"/>
    <p:sldId id="260" r:id="rId17"/>
    <p:sldId id="261" r:id="rId18"/>
    <p:sldId id="262" r:id="rId19"/>
    <p:sldId id="263" r:id="rId20"/>
    <p:sldId id="264" r:id="rId21"/>
    <p:sldId id="283" r:id="rId22"/>
    <p:sldId id="266" r:id="rId23"/>
    <p:sldId id="269" r:id="rId24"/>
    <p:sldId id="267" r:id="rId25"/>
    <p:sldId id="268" r:id="rId26"/>
    <p:sldId id="270" r:id="rId27"/>
    <p:sldId id="271" r:id="rId28"/>
    <p:sldId id="272" r:id="rId29"/>
    <p:sldId id="273" r:id="rId30"/>
    <p:sldId id="282" r:id="rId31"/>
    <p:sldId id="284" r:id="rId32"/>
    <p:sldId id="285" r:id="rId33"/>
    <p:sldId id="300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5" r:id="rId42"/>
    <p:sldId id="296" r:id="rId43"/>
    <p:sldId id="293" r:id="rId44"/>
    <p:sldId id="294" r:id="rId45"/>
    <p:sldId id="29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7E5B-5AEC-4779-8BEA-7DEA7AD4AFBA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2D8D2-AFA3-4F56-B4D3-9332CB426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6BF941-3E37-4164-9408-B9675B542301}" type="slidenum">
              <a:rPr lang="en-US"/>
              <a:pPr/>
              <a:t>34</a:t>
            </a:fld>
            <a:endParaRPr lang="en-US"/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DCBBA4-C8C8-4229-ACC3-1B6AD596C394}" type="slidenum">
              <a:rPr lang="en-US"/>
              <a:pPr/>
              <a:t>35</a:t>
            </a:fld>
            <a:endParaRPr lang="en-US"/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DF6822-992D-441A-8404-9623BFD92A75}" type="slidenum">
              <a:rPr lang="en-US"/>
              <a:pPr/>
              <a:t>38</a:t>
            </a:fld>
            <a:endParaRPr lang="en-US"/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5CFC10-3C2F-4431-9BE4-9BE96CD67B6A}" type="slidenum">
              <a:rPr lang="en-US"/>
              <a:pPr/>
              <a:t>39</a:t>
            </a:fld>
            <a:endParaRPr lang="en-US"/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AD3229-8D7D-4A55-81B9-B5CC21379D71}" type="slidenum">
              <a:rPr lang="en-US"/>
              <a:pPr/>
              <a:t>40</a:t>
            </a:fld>
            <a:endParaRPr lang="en-US"/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2400" cy="1139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11115-EAC4-4D85-8CF3-259A4F6D981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E57DC-C2A2-46BA-B280-5F1B4795B018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6DF19-F5AF-4F0B-B927-2D7F9A558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ordinate_vector" TargetMode="External"/><Relationship Id="rId3" Type="http://schemas.openxmlformats.org/officeDocument/2006/relationships/hyperlink" Target="http://en.wikipedia.org/wiki/Statistical_unit" TargetMode="External"/><Relationship Id="rId7" Type="http://schemas.openxmlformats.org/officeDocument/2006/relationships/hyperlink" Target="http://en.wikipedia.org/wiki/Inner_product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://en.wikipedia.org/wiki/D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ranspose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en.wikipedia.org/wiki/Random_variable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en.wikipedia.org/wiki/Linear_function" TargetMode="External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Simple_linear_regression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Horizontal Segmentation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MindGenomics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 fontScale="62500" lnSpcReduction="2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Veljko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Milutinovic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Jakob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Salom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Zoran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Markovic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Zoran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Ognjanovic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Nenad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Korolija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Jasna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Matic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and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Howard </a:t>
            </a:r>
            <a:r>
              <a:rPr lang="en-US" sz="2800" dirty="0" err="1" smtClean="0">
                <a:solidFill>
                  <a:schemeClr val="tx1"/>
                </a:solidFill>
              </a:rPr>
              <a:t>Moskowitz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B09D7A36-1EE2-4158-A591-E399CAAC894C}" type="slidenum">
              <a:rPr lang="en-US" smtClean="0"/>
              <a:pPr/>
              <a:t>1</a:t>
            </a:fld>
            <a:r>
              <a:rPr lang="en-US" dirty="0" smtClean="0"/>
              <a:t>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MindGenomics</a:t>
            </a:r>
            <a:r>
              <a:rPr lang="en-US" sz="4000" dirty="0" smtClean="0"/>
              <a:t> in a </a:t>
            </a:r>
            <a:r>
              <a:rPr lang="en-US" sz="4000" dirty="0" err="1" smtClean="0"/>
              <a:t>NutShell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51054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8. Building the Experience Base </a:t>
            </a:r>
          </a:p>
          <a:p>
            <a:r>
              <a:rPr lang="en-US" sz="2000" dirty="0" smtClean="0"/>
              <a:t>7. Profit Analysis</a:t>
            </a:r>
          </a:p>
          <a:p>
            <a:r>
              <a:rPr lang="en-US" sz="2000" dirty="0" smtClean="0"/>
              <a:t>6. Targeted Action</a:t>
            </a:r>
          </a:p>
          <a:p>
            <a:r>
              <a:rPr lang="en-US" sz="2000" dirty="0" smtClean="0"/>
              <a:t>5. Customer Typing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315361"/>
            <a:ext cx="51054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Generation of a Marketing Slogan</a:t>
            </a:r>
          </a:p>
          <a:p>
            <a:r>
              <a:rPr lang="en-US" sz="2000" dirty="0" smtClean="0"/>
              <a:t>3. Analysis</a:t>
            </a:r>
          </a:p>
          <a:p>
            <a:r>
              <a:rPr lang="en-US" sz="2000" dirty="0" smtClean="0"/>
              <a:t>2. Market Polling</a:t>
            </a:r>
          </a:p>
          <a:p>
            <a:r>
              <a:rPr lang="en-US" sz="2000" dirty="0" smtClean="0"/>
              <a:t>1. Building the </a:t>
            </a:r>
            <a:r>
              <a:rPr lang="en-US" sz="2000" dirty="0" err="1" smtClean="0"/>
              <a:t>MicroScience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124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Run-time effort: </a:t>
            </a:r>
            <a:br>
              <a:rPr lang="en-US" sz="2000" dirty="0" smtClean="0"/>
            </a:br>
            <a:r>
              <a:rPr lang="en-US" sz="2000" dirty="0" smtClean="0"/>
              <a:t>e.g., Treating people at arrival to the restaurant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Compile-time effort: </a:t>
            </a:r>
            <a:br>
              <a:rPr lang="en-US" sz="2000" dirty="0" smtClean="0"/>
            </a:br>
            <a:r>
              <a:rPr lang="en-US" sz="2000" dirty="0" smtClean="0"/>
              <a:t>e.g., e.g., Bringing people to a restaurant</a:t>
            </a:r>
            <a:endParaRPr lang="en-US" sz="2000" dirty="0"/>
          </a:p>
        </p:txBody>
      </p:sp>
      <p:pic>
        <p:nvPicPr>
          <p:cNvPr id="1026" name="Picture 2" descr="D:\1nenad\man-table-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396" y="1676400"/>
            <a:ext cx="3454204" cy="2332037"/>
          </a:xfrm>
          <a:prstGeom prst="rect">
            <a:avLst/>
          </a:prstGeom>
          <a:noFill/>
        </p:spPr>
      </p:pic>
      <p:pic>
        <p:nvPicPr>
          <p:cNvPr id="1027" name="Picture 3" descr="D:\1nenad\alberto-casillas-a-restaurant-is-seen-yelling-at-riot-police-and-preventing-then-from-entering-his-restaurant-to-arrest-a-protes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396" y="4191000"/>
            <a:ext cx="3383882" cy="2286000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 flipV="1">
            <a:off x="2514600" y="3962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Building the </a:t>
            </a:r>
            <a:r>
              <a:rPr lang="en-US" dirty="0" err="1" smtClean="0"/>
              <a:t>MicroScience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4540" y="3962400"/>
            <a:ext cx="1846659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dirty="0" smtClean="0"/>
              <a:t>Jazz</a:t>
            </a:r>
          </a:p>
          <a:p>
            <a:pPr algn="r"/>
            <a:r>
              <a:rPr lang="en-US" dirty="0" smtClean="0"/>
              <a:t>Rock</a:t>
            </a:r>
          </a:p>
          <a:p>
            <a:pPr algn="r"/>
            <a:r>
              <a:rPr lang="en-US" dirty="0" smtClean="0"/>
              <a:t>Rap</a:t>
            </a:r>
          </a:p>
          <a:p>
            <a:pPr algn="r"/>
            <a:r>
              <a:rPr lang="en-US" dirty="0" smtClean="0"/>
              <a:t>Funk</a:t>
            </a:r>
          </a:p>
          <a:p>
            <a:pPr algn="r"/>
            <a:r>
              <a:rPr lang="en-US" dirty="0" smtClean="0"/>
              <a:t>Country</a:t>
            </a:r>
          </a:p>
          <a:p>
            <a:pPr algn="r"/>
            <a:r>
              <a:rPr lang="en-US" dirty="0" smtClean="0"/>
              <a:t>Metal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07030" y="3243942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68290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362204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23464" y="3243946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95602" y="3243942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156862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503730" y="2286000"/>
            <a:ext cx="0" cy="957944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8" name="TextBox 17"/>
          <p:cNvSpPr txBox="1"/>
          <p:nvPr/>
        </p:nvSpPr>
        <p:spPr>
          <a:xfrm>
            <a:off x="2537936" y="2438400"/>
            <a:ext cx="738664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r"/>
            <a:r>
              <a:rPr lang="en-US" dirty="0" smtClean="0"/>
              <a:t>Music</a:t>
            </a:r>
          </a:p>
          <a:p>
            <a:pPr algn="r"/>
            <a:endParaRPr lang="en-US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796142" y="3243942"/>
            <a:ext cx="1371600" cy="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3339798" y="3962400"/>
            <a:ext cx="1846659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dirty="0" smtClean="0"/>
              <a:t>Veggie</a:t>
            </a:r>
          </a:p>
          <a:p>
            <a:pPr algn="r"/>
            <a:r>
              <a:rPr lang="en-US" dirty="0" smtClean="0"/>
              <a:t>Turkey</a:t>
            </a:r>
          </a:p>
          <a:p>
            <a:pPr algn="r"/>
            <a:r>
              <a:rPr lang="en-US" dirty="0" smtClean="0"/>
              <a:t>Chicken</a:t>
            </a:r>
          </a:p>
          <a:p>
            <a:pPr algn="r"/>
            <a:r>
              <a:rPr lang="en-US" dirty="0" smtClean="0"/>
              <a:t>Seafood</a:t>
            </a:r>
          </a:p>
          <a:p>
            <a:pPr algn="r"/>
            <a:r>
              <a:rPr lang="en-US" dirty="0" smtClean="0"/>
              <a:t>Eggs</a:t>
            </a:r>
          </a:p>
          <a:p>
            <a:pPr algn="r"/>
            <a:r>
              <a:rPr lang="en-US" dirty="0" smtClean="0"/>
              <a:t>Fruits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592288" y="3243942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53548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47462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08722" y="3243946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80860" y="3243942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42120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288988" y="2286000"/>
            <a:ext cx="0" cy="957944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>
            <a:off x="4366736" y="2438400"/>
            <a:ext cx="738664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r"/>
            <a:r>
              <a:rPr lang="en-US" dirty="0" smtClean="0"/>
              <a:t>Food</a:t>
            </a:r>
          </a:p>
          <a:p>
            <a:pPr algn="r"/>
            <a:endParaRPr lang="en-US" dirty="0" smtClean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581400" y="3243942"/>
            <a:ext cx="1371600" cy="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32" name="TextBox 31"/>
          <p:cNvSpPr txBox="1"/>
          <p:nvPr/>
        </p:nvSpPr>
        <p:spPr>
          <a:xfrm>
            <a:off x="5059740" y="3962400"/>
            <a:ext cx="1846659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dirty="0" smtClean="0"/>
              <a:t>White</a:t>
            </a:r>
          </a:p>
          <a:p>
            <a:pPr algn="r"/>
            <a:r>
              <a:rPr lang="en-US" dirty="0" smtClean="0"/>
              <a:t>Red</a:t>
            </a:r>
          </a:p>
          <a:p>
            <a:pPr algn="r"/>
            <a:r>
              <a:rPr lang="en-US" dirty="0" smtClean="0"/>
              <a:t>Rosé</a:t>
            </a:r>
          </a:p>
          <a:p>
            <a:pPr algn="r"/>
            <a:r>
              <a:rPr lang="en-US" dirty="0" smtClean="0"/>
              <a:t>Sparkling</a:t>
            </a:r>
          </a:p>
          <a:p>
            <a:pPr algn="r"/>
            <a:r>
              <a:rPr lang="en-US" dirty="0" smtClean="0"/>
              <a:t>Dessert</a:t>
            </a:r>
          </a:p>
          <a:p>
            <a:pPr algn="r"/>
            <a:r>
              <a:rPr lang="en-US" dirty="0" smtClean="0"/>
              <a:t>Fortified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312230" y="3243942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573490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867404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128664" y="3243946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00802" y="3243942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662062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008930" y="2286000"/>
            <a:ext cx="0" cy="957944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0" name="TextBox 39"/>
          <p:cNvSpPr txBox="1"/>
          <p:nvPr/>
        </p:nvSpPr>
        <p:spPr>
          <a:xfrm>
            <a:off x="6043136" y="2438400"/>
            <a:ext cx="738664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r"/>
            <a:r>
              <a:rPr lang="en-US" dirty="0" smtClean="0"/>
              <a:t>Wines</a:t>
            </a:r>
          </a:p>
          <a:p>
            <a:pPr algn="r"/>
            <a:endParaRPr lang="en-US" dirty="0" smtClean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301342" y="3243942"/>
            <a:ext cx="1371600" cy="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42" name="TextBox 41"/>
          <p:cNvSpPr txBox="1"/>
          <p:nvPr/>
        </p:nvSpPr>
        <p:spPr>
          <a:xfrm>
            <a:off x="6844998" y="3962400"/>
            <a:ext cx="1846659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dirty="0" smtClean="0"/>
              <a:t>Sweet</a:t>
            </a:r>
          </a:p>
          <a:p>
            <a:pPr algn="r"/>
            <a:r>
              <a:rPr lang="en-US" dirty="0" smtClean="0"/>
              <a:t>I am in Love</a:t>
            </a:r>
          </a:p>
          <a:p>
            <a:pPr algn="r"/>
            <a:r>
              <a:rPr lang="en-US" dirty="0" smtClean="0"/>
              <a:t>Most Beautiful</a:t>
            </a:r>
          </a:p>
          <a:p>
            <a:pPr algn="r"/>
            <a:r>
              <a:rPr lang="en-US" dirty="0" smtClean="0"/>
              <a:t>Happy</a:t>
            </a:r>
          </a:p>
          <a:p>
            <a:pPr algn="r"/>
            <a:r>
              <a:rPr lang="en-US" dirty="0" smtClean="0"/>
              <a:t>Thoughtful</a:t>
            </a:r>
          </a:p>
          <a:p>
            <a:pPr algn="r"/>
            <a:r>
              <a:rPr lang="en-US" dirty="0" smtClean="0"/>
              <a:t>I know It All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7097488" y="3243942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358748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652662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913922" y="3243946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186060" y="3243942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447320" y="3243944"/>
            <a:ext cx="0" cy="68580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794188" y="2286000"/>
            <a:ext cx="0" cy="957944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50" name="TextBox 49"/>
          <p:cNvSpPr txBox="1"/>
          <p:nvPr/>
        </p:nvSpPr>
        <p:spPr>
          <a:xfrm>
            <a:off x="7848600" y="2438400"/>
            <a:ext cx="738664" cy="76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r"/>
            <a:r>
              <a:rPr lang="en-US" dirty="0" smtClean="0"/>
              <a:t>Smiles</a:t>
            </a:r>
          </a:p>
          <a:p>
            <a:pPr algn="r"/>
            <a:endParaRPr lang="en-US" dirty="0" smtClean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086600" y="3243942"/>
            <a:ext cx="1371600" cy="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09837" y="2286000"/>
            <a:ext cx="5281615" cy="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63" name="TextBox 62"/>
          <p:cNvSpPr txBox="1"/>
          <p:nvPr/>
        </p:nvSpPr>
        <p:spPr>
          <a:xfrm>
            <a:off x="1524000" y="2590800"/>
            <a:ext cx="9144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Silos (6)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81000" y="3440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Elements (6)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7848600" y="2286000"/>
            <a:ext cx="1143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3/24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90600" y="5715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Combining one Silo and two Elements: 216. Optimal: 40 questions to answer!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MoskovitzJacobs</a:t>
            </a:r>
            <a:r>
              <a:rPr lang="en-US" dirty="0" smtClean="0"/>
              <a:t> software helps in the process!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Market 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a</a:t>
            </a:r>
            <a:r>
              <a:rPr lang="en-US" sz="4000" dirty="0" smtClean="0"/>
              <a:t>. Internet: $2 -&gt; $5 (max = 300)</a:t>
            </a:r>
          </a:p>
          <a:p>
            <a:pPr>
              <a:buNone/>
            </a:pPr>
            <a:r>
              <a:rPr lang="en-US" sz="4000" dirty="0"/>
              <a:t>b</a:t>
            </a:r>
            <a:r>
              <a:rPr lang="en-US" sz="4000" dirty="0" smtClean="0"/>
              <a:t>. </a:t>
            </a:r>
            <a:r>
              <a:rPr lang="en-US" sz="4000" dirty="0" err="1" smtClean="0"/>
              <a:t>NeuroEconomy</a:t>
            </a:r>
            <a:r>
              <a:rPr lang="en-US" sz="4000" dirty="0" smtClean="0"/>
              <a:t>: </a:t>
            </a:r>
            <a:r>
              <a:rPr lang="en-US" sz="4000" dirty="0" err="1" smtClean="0"/>
              <a:t>Prelec</a:t>
            </a:r>
            <a:r>
              <a:rPr lang="en-US" sz="4000" dirty="0" smtClean="0"/>
              <a:t> Helmet (MIT)</a:t>
            </a:r>
          </a:p>
          <a:p>
            <a:pPr>
              <a:buNone/>
            </a:pPr>
            <a:r>
              <a:rPr lang="en-US" sz="4000" dirty="0"/>
              <a:t>c</a:t>
            </a:r>
            <a:r>
              <a:rPr lang="en-US" sz="4000" dirty="0" smtClean="0"/>
              <a:t>. Text/Media-Mining: </a:t>
            </a:r>
            <a:br>
              <a:rPr lang="en-US" sz="4000" dirty="0" smtClean="0"/>
            </a:br>
            <a:r>
              <a:rPr lang="en-US" sz="4000" dirty="0" smtClean="0"/>
              <a:t> Future Research (ACM iASC-2013)</a:t>
            </a:r>
          </a:p>
          <a:p>
            <a:pPr>
              <a:buNone/>
            </a:pPr>
            <a:r>
              <a:rPr lang="en-US" sz="4000" dirty="0" smtClean="0"/>
              <a:t>d. Computer/Network-Acceleration: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Future Research (ACM ISCA-2013)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4/24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High-Tech Polling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1nenad\ale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6002"/>
            <a:ext cx="9144000" cy="533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Brain Marked </a:t>
            </a:r>
            <a:br>
              <a:rPr lang="en-US" dirty="0" smtClean="0"/>
            </a:br>
            <a:r>
              <a:rPr lang="en-US" dirty="0" smtClean="0"/>
              <a:t>with Economically Relevant Areas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41" t="25637" r="20568" b="21272"/>
          <a:stretch/>
        </p:blipFill>
        <p:spPr bwMode="auto">
          <a:xfrm>
            <a:off x="1224136" y="1519242"/>
            <a:ext cx="6660232" cy="50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91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Mining from Social Networks</a:t>
            </a:r>
            <a:endParaRPr lang="x-none" dirty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4113" y="1447800"/>
            <a:ext cx="5521325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Kartelj 2012</a:t>
            </a:r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Analysis: Linear Regression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104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3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7200" y="4953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68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98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48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82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622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526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438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5/24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Analysis: Linear Regression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104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3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7200" y="4953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68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524000" y="1524000"/>
            <a:ext cx="5715000" cy="472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43000" y="1524000"/>
            <a:ext cx="6858000" cy="480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5908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098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8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482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22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526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5/24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Analysis: Linear Regression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5638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14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10400" y="4724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53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7200" y="4953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68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0600" y="3048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29000" y="44196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9800" y="3048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524000" y="1524000"/>
            <a:ext cx="5715000" cy="472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43000" y="1524000"/>
            <a:ext cx="6858000" cy="480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5908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098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48200" y="5791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622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526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5/24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Slogans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90600" y="2286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9" name="Oval 18"/>
          <p:cNvSpPr/>
          <p:nvPr/>
        </p:nvSpPr>
        <p:spPr>
          <a:xfrm>
            <a:off x="3581400" y="36576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0" name="Oval 19"/>
          <p:cNvSpPr/>
          <p:nvPr/>
        </p:nvSpPr>
        <p:spPr>
          <a:xfrm>
            <a:off x="6019800" y="2286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3" name="TextBox 22"/>
          <p:cNvSpPr txBox="1"/>
          <p:nvPr/>
        </p:nvSpPr>
        <p:spPr>
          <a:xfrm>
            <a:off x="15240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Slogan #1</a:t>
            </a:r>
            <a:endParaRPr 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266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Slogan #2</a:t>
            </a:r>
            <a:endParaRPr lang="en-US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4191000" y="3974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Slogan #3</a:t>
            </a:r>
            <a:endParaRPr lang="en-US" u="sn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6/24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HorizontalSegmentation</a:t>
            </a:r>
            <a:r>
              <a:rPr lang="en-US" sz="3000" dirty="0" smtClean="0"/>
              <a:t> =</a:t>
            </a:r>
            <a:br>
              <a:rPr lang="en-US" sz="3000" dirty="0" smtClean="0"/>
            </a:br>
            <a:r>
              <a:rPr lang="en-US" sz="3000" dirty="0" smtClean="0"/>
              <a:t>A method to increase </a:t>
            </a:r>
            <a:r>
              <a:rPr lang="en-US" sz="3000" dirty="0" err="1" smtClean="0"/>
              <a:t>ScientificEffectiveness</a:t>
            </a:r>
            <a:r>
              <a:rPr lang="en-US" sz="3000" dirty="0" smtClean="0"/>
              <a:t>, etc.</a:t>
            </a:r>
          </a:p>
          <a:p>
            <a:r>
              <a:rPr lang="en-US" sz="3000" dirty="0" err="1" smtClean="0"/>
              <a:t>MindGenomics</a:t>
            </a:r>
            <a:r>
              <a:rPr lang="en-US" sz="3000" dirty="0" smtClean="0"/>
              <a:t> =</a:t>
            </a:r>
            <a:br>
              <a:rPr lang="en-US" sz="3000" dirty="0" smtClean="0"/>
            </a:br>
            <a:r>
              <a:rPr lang="en-US" sz="3000" dirty="0" smtClean="0"/>
              <a:t>A method to implement </a:t>
            </a:r>
            <a:r>
              <a:rPr lang="en-US" sz="3000" dirty="0" err="1" smtClean="0"/>
              <a:t>HorizontalSegmentation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Applications =</a:t>
            </a:r>
            <a:br>
              <a:rPr lang="en-US" sz="3000" dirty="0" smtClean="0"/>
            </a:br>
            <a:r>
              <a:rPr lang="en-US" sz="3000" dirty="0" err="1" smtClean="0"/>
              <a:t>EducationalEffects</a:t>
            </a:r>
            <a:r>
              <a:rPr lang="en-US" sz="3000" dirty="0" smtClean="0"/>
              <a:t> + </a:t>
            </a:r>
            <a:r>
              <a:rPr lang="en-US" sz="3000" dirty="0" err="1" smtClean="0"/>
              <a:t>ScientificOutput</a:t>
            </a:r>
            <a:r>
              <a:rPr lang="en-US" sz="3000" dirty="0" smtClean="0"/>
              <a:t>, etc.</a:t>
            </a:r>
          </a:p>
          <a:p>
            <a:r>
              <a:rPr lang="en-US" sz="3000" dirty="0" smtClean="0"/>
              <a:t>Unique =</a:t>
            </a:r>
            <a:br>
              <a:rPr lang="en-US" sz="3000" dirty="0" smtClean="0"/>
            </a:br>
            <a:r>
              <a:rPr lang="en-US" sz="3000" dirty="0" smtClean="0"/>
              <a:t>A 2-stage approach synergizing general and individual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Slogans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90600" y="2286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81400" y="36576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9800" y="2286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0" y="27432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Slogan #1</a:t>
            </a:r>
          </a:p>
          <a:p>
            <a:endParaRPr lang="en-US" dirty="0" smtClean="0"/>
          </a:p>
          <a:p>
            <a:r>
              <a:rPr lang="en-US" dirty="0" smtClean="0"/>
              <a:t>Blackened Louisiana</a:t>
            </a:r>
          </a:p>
          <a:p>
            <a:r>
              <a:rPr lang="en-US" dirty="0" smtClean="0"/>
              <a:t>Shrimps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26670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Slogan #2</a:t>
            </a:r>
          </a:p>
          <a:p>
            <a:endParaRPr lang="en-US" dirty="0" smtClean="0"/>
          </a:p>
          <a:p>
            <a:r>
              <a:rPr lang="en-US" dirty="0" smtClean="0"/>
              <a:t>AFLA</a:t>
            </a:r>
          </a:p>
          <a:p>
            <a:r>
              <a:rPr lang="en-US" dirty="0" err="1" smtClean="0"/>
              <a:t>LongLife</a:t>
            </a:r>
            <a:endParaRPr lang="en-US" dirty="0" smtClean="0"/>
          </a:p>
          <a:p>
            <a:r>
              <a:rPr lang="en-US" dirty="0" smtClean="0"/>
              <a:t>Vaccine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1000" y="3974068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Slogan #3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Special </a:t>
            </a:r>
          </a:p>
          <a:p>
            <a:r>
              <a:rPr lang="en-US" dirty="0" smtClean="0"/>
              <a:t>Music </a:t>
            </a:r>
          </a:p>
          <a:p>
            <a:r>
              <a:rPr lang="en-US" dirty="0" smtClean="0"/>
              <a:t>Wish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6/24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Slogans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90600" y="2286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81400" y="36576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9800" y="2286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0" y="27432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Slogan #1</a:t>
            </a:r>
          </a:p>
          <a:p>
            <a:endParaRPr lang="en-US" dirty="0" smtClean="0"/>
          </a:p>
          <a:p>
            <a:r>
              <a:rPr lang="en-US" dirty="0" smtClean="0"/>
              <a:t>Blackened Louisiana</a:t>
            </a:r>
          </a:p>
          <a:p>
            <a:r>
              <a:rPr lang="en-US" dirty="0" smtClean="0"/>
              <a:t>Shrimps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26670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Slogan #2</a:t>
            </a:r>
          </a:p>
          <a:p>
            <a:endParaRPr lang="en-US" dirty="0" smtClean="0"/>
          </a:p>
          <a:p>
            <a:r>
              <a:rPr lang="en-US" dirty="0" smtClean="0"/>
              <a:t>AFLA</a:t>
            </a:r>
          </a:p>
          <a:p>
            <a:r>
              <a:rPr lang="en-US" dirty="0" err="1" smtClean="0"/>
              <a:t>LongLife</a:t>
            </a:r>
            <a:endParaRPr lang="en-US" dirty="0" smtClean="0"/>
          </a:p>
          <a:p>
            <a:r>
              <a:rPr lang="en-US" dirty="0" smtClean="0"/>
              <a:t>Vaccine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1000" y="3974068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Slogan #3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Special </a:t>
            </a:r>
          </a:p>
          <a:p>
            <a:r>
              <a:rPr lang="en-US" dirty="0" smtClean="0"/>
              <a:t>Music </a:t>
            </a:r>
          </a:p>
          <a:p>
            <a:r>
              <a:rPr lang="en-US" dirty="0" smtClean="0"/>
              <a:t>Wish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172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slogans will bring people to the restaurant!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6/24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Customer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Classifying each </a:t>
            </a:r>
            <a:r>
              <a:rPr lang="en-US" dirty="0" smtClean="0">
                <a:solidFill>
                  <a:srgbClr val="FF0000"/>
                </a:solidFill>
              </a:rPr>
              <a:t>just-arrived</a:t>
            </a:r>
            <a:r>
              <a:rPr lang="en-US" dirty="0" smtClean="0"/>
              <a:t> customer to a cluster!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2667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3247" y="40386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9800" y="2667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1981200"/>
            <a:ext cx="2286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1981200"/>
            <a:ext cx="76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48200" y="2209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1372" y="279762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Major Tradeoff: Likelihood Maximization versus Cluster Count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7/24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Customer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Classifying each customer to a cluster!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2667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3247" y="40386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9800" y="2667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276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38%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20%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5200" y="1981200"/>
            <a:ext cx="2286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1981200"/>
            <a:ext cx="76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86000" y="2209800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2209800"/>
            <a:ext cx="1524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457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42%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95800" y="2209800"/>
            <a:ext cx="1524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7/24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Major Tradeoff: Likelihood Maximization versus Cluster Count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Customer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Classifying each customer to a cluster!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2667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3247" y="40386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9800" y="2667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38%</a:t>
            </a:r>
          </a:p>
          <a:p>
            <a:pPr algn="ctr"/>
            <a:r>
              <a:rPr lang="en-US" dirty="0" smtClean="0"/>
              <a:t>24%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20%</a:t>
            </a:r>
          </a:p>
          <a:p>
            <a:pPr algn="ctr"/>
            <a:r>
              <a:rPr lang="en-US" dirty="0" smtClean="0"/>
              <a:t>12%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5200" y="1981200"/>
            <a:ext cx="2286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1981200"/>
            <a:ext cx="76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86000" y="2209800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2209800"/>
            <a:ext cx="1524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05200" y="2590800"/>
            <a:ext cx="2286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590800"/>
            <a:ext cx="76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86000" y="2819400"/>
            <a:ext cx="1524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10200" y="28194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9000" y="457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42%</a:t>
            </a:r>
          </a:p>
          <a:p>
            <a:pPr algn="ctr"/>
            <a:r>
              <a:rPr lang="en-US" dirty="0" smtClean="0"/>
              <a:t>              64%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495800" y="2209800"/>
            <a:ext cx="1524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48200" y="2819400"/>
            <a:ext cx="2286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7/24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Major Tradeoff: Likelihood Maximization versus Cluster Count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Customer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Classifying each customer to a cluster!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0" y="2667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3247" y="40386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9800" y="2667000"/>
            <a:ext cx="2267953" cy="2209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276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38%</a:t>
            </a:r>
          </a:p>
          <a:p>
            <a:pPr algn="ctr"/>
            <a:r>
              <a:rPr lang="en-US" dirty="0" smtClean="0"/>
              <a:t>24%</a:t>
            </a:r>
          </a:p>
          <a:p>
            <a:pPr algn="ctr"/>
            <a:r>
              <a:rPr lang="en-US" dirty="0" smtClean="0"/>
              <a:t>6%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20%</a:t>
            </a:r>
          </a:p>
          <a:p>
            <a:pPr algn="ctr"/>
            <a:r>
              <a:rPr lang="en-US" dirty="0" smtClean="0"/>
              <a:t>12%</a:t>
            </a:r>
          </a:p>
          <a:p>
            <a:pPr algn="ctr"/>
            <a:r>
              <a:rPr lang="en-US" dirty="0" smtClean="0"/>
              <a:t>6%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4572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42%</a:t>
            </a:r>
          </a:p>
          <a:p>
            <a:pPr algn="ctr"/>
            <a:r>
              <a:rPr lang="en-US" dirty="0" smtClean="0"/>
              <a:t>              64%</a:t>
            </a:r>
          </a:p>
          <a:p>
            <a:pPr algn="ctr"/>
            <a:r>
              <a:rPr lang="en-US" dirty="0" smtClean="0"/>
              <a:t>                                88%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5200" y="1981200"/>
            <a:ext cx="2286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1981200"/>
            <a:ext cx="76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86000" y="2209800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95800" y="2209800"/>
            <a:ext cx="1524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2209800"/>
            <a:ext cx="1524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05200" y="2590800"/>
            <a:ext cx="2286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2590800"/>
            <a:ext cx="76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86000" y="2819400"/>
            <a:ext cx="1524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48200" y="2819400"/>
            <a:ext cx="2286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10200" y="28194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05200" y="3200400"/>
            <a:ext cx="2286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67200" y="3200400"/>
            <a:ext cx="76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286000" y="3429000"/>
            <a:ext cx="1524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24400" y="3429000"/>
            <a:ext cx="6858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410200" y="34290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7/24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" y="6324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Major Tradeoff: Likelihood Maximization versus Cluster Count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Targeted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 smtClean="0"/>
              <a:t>What is your music wish?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Music with the smell of garlic </a:t>
            </a:r>
            <a:r>
              <a:rPr lang="en-US" sz="3600" dirty="0" smtClean="0">
                <a:sym typeface="Wingdings" pitchFamily="2" charset="2"/>
              </a:rPr>
              <a:t> ?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2971800" y="2286000"/>
            <a:ext cx="3276600" cy="319258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7572" y="2275116"/>
            <a:ext cx="27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88%</a:t>
            </a:r>
            <a:endParaRPr lang="en-US" sz="2400" dirty="0"/>
          </a:p>
        </p:txBody>
      </p:sp>
      <p:pic>
        <p:nvPicPr>
          <p:cNvPr id="1026" name="Picture 2" descr="D:\1nenad\11-Dancing mon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258" y="2667000"/>
            <a:ext cx="1827277" cy="2514600"/>
          </a:xfrm>
          <a:prstGeom prst="rect">
            <a:avLst/>
          </a:prstGeom>
          <a:noFill/>
        </p:spPr>
      </p:pic>
      <p:pic>
        <p:nvPicPr>
          <p:cNvPr id="1028" name="Picture 4" descr="D:\1nenad\l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8458" y="5410202"/>
            <a:ext cx="1380226" cy="914400"/>
          </a:xfrm>
          <a:prstGeom prst="rect">
            <a:avLst/>
          </a:prstGeo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8/24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Profit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 smtClean="0"/>
              <a:t>					1.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				2.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3000" dirty="0" smtClean="0"/>
              <a:t>e.g., </a:t>
            </a:r>
            <a:r>
              <a:rPr lang="en-US" sz="3000" dirty="0" err="1" smtClean="0"/>
              <a:t>LittleBay@London</a:t>
            </a:r>
            <a:r>
              <a:rPr lang="en-US" sz="3000" dirty="0" smtClean="0"/>
              <a:t>	</a:t>
            </a:r>
            <a:r>
              <a:rPr lang="en-US" sz="4000" dirty="0" smtClean="0"/>
              <a:t>3.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				4.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6800" y="2438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887686" y="1810456"/>
            <a:ext cx="3309257" cy="627944"/>
          </a:xfrm>
          <a:custGeom>
            <a:avLst/>
            <a:gdLst>
              <a:gd name="connsiteX0" fmla="*/ 0 w 3309257"/>
              <a:gd name="connsiteY0" fmla="*/ 627944 h 627944"/>
              <a:gd name="connsiteX1" fmla="*/ 108857 w 3309257"/>
              <a:gd name="connsiteY1" fmla="*/ 529972 h 627944"/>
              <a:gd name="connsiteX2" fmla="*/ 163285 w 3309257"/>
              <a:gd name="connsiteY2" fmla="*/ 486429 h 627944"/>
              <a:gd name="connsiteX3" fmla="*/ 206828 w 3309257"/>
              <a:gd name="connsiteY3" fmla="*/ 475544 h 627944"/>
              <a:gd name="connsiteX4" fmla="*/ 239485 w 3309257"/>
              <a:gd name="connsiteY4" fmla="*/ 453772 h 627944"/>
              <a:gd name="connsiteX5" fmla="*/ 304800 w 3309257"/>
              <a:gd name="connsiteY5" fmla="*/ 421115 h 627944"/>
              <a:gd name="connsiteX6" fmla="*/ 337457 w 3309257"/>
              <a:gd name="connsiteY6" fmla="*/ 432001 h 627944"/>
              <a:gd name="connsiteX7" fmla="*/ 370114 w 3309257"/>
              <a:gd name="connsiteY7" fmla="*/ 497315 h 627944"/>
              <a:gd name="connsiteX8" fmla="*/ 598714 w 3309257"/>
              <a:gd name="connsiteY8" fmla="*/ 486429 h 627944"/>
              <a:gd name="connsiteX9" fmla="*/ 664028 w 3309257"/>
              <a:gd name="connsiteY9" fmla="*/ 464658 h 627944"/>
              <a:gd name="connsiteX10" fmla="*/ 740228 w 3309257"/>
              <a:gd name="connsiteY10" fmla="*/ 442887 h 627944"/>
              <a:gd name="connsiteX11" fmla="*/ 849085 w 3309257"/>
              <a:gd name="connsiteY11" fmla="*/ 497315 h 627944"/>
              <a:gd name="connsiteX12" fmla="*/ 881743 w 3309257"/>
              <a:gd name="connsiteY12" fmla="*/ 508201 h 627944"/>
              <a:gd name="connsiteX13" fmla="*/ 1001485 w 3309257"/>
              <a:gd name="connsiteY13" fmla="*/ 486429 h 627944"/>
              <a:gd name="connsiteX14" fmla="*/ 1034143 w 3309257"/>
              <a:gd name="connsiteY14" fmla="*/ 475544 h 627944"/>
              <a:gd name="connsiteX15" fmla="*/ 1099457 w 3309257"/>
              <a:gd name="connsiteY15" fmla="*/ 432001 h 627944"/>
              <a:gd name="connsiteX16" fmla="*/ 1132114 w 3309257"/>
              <a:gd name="connsiteY16" fmla="*/ 453772 h 627944"/>
              <a:gd name="connsiteX17" fmla="*/ 1262743 w 3309257"/>
              <a:gd name="connsiteY17" fmla="*/ 453772 h 627944"/>
              <a:gd name="connsiteX18" fmla="*/ 1360714 w 3309257"/>
              <a:gd name="connsiteY18" fmla="*/ 432001 h 627944"/>
              <a:gd name="connsiteX19" fmla="*/ 1404257 w 3309257"/>
              <a:gd name="connsiteY19" fmla="*/ 421115 h 627944"/>
              <a:gd name="connsiteX20" fmla="*/ 1524000 w 3309257"/>
              <a:gd name="connsiteY20" fmla="*/ 410229 h 627944"/>
              <a:gd name="connsiteX21" fmla="*/ 1589314 w 3309257"/>
              <a:gd name="connsiteY21" fmla="*/ 344915 h 627944"/>
              <a:gd name="connsiteX22" fmla="*/ 1687285 w 3309257"/>
              <a:gd name="connsiteY22" fmla="*/ 236058 h 627944"/>
              <a:gd name="connsiteX23" fmla="*/ 1719943 w 3309257"/>
              <a:gd name="connsiteY23" fmla="*/ 225172 h 627944"/>
              <a:gd name="connsiteX24" fmla="*/ 1796143 w 3309257"/>
              <a:gd name="connsiteY24" fmla="*/ 236058 h 627944"/>
              <a:gd name="connsiteX25" fmla="*/ 1839685 w 3309257"/>
              <a:gd name="connsiteY25" fmla="*/ 257829 h 627944"/>
              <a:gd name="connsiteX26" fmla="*/ 1905000 w 3309257"/>
              <a:gd name="connsiteY26" fmla="*/ 268715 h 627944"/>
              <a:gd name="connsiteX27" fmla="*/ 1959428 w 3309257"/>
              <a:gd name="connsiteY27" fmla="*/ 257829 h 627944"/>
              <a:gd name="connsiteX28" fmla="*/ 2013857 w 3309257"/>
              <a:gd name="connsiteY28" fmla="*/ 203401 h 627944"/>
              <a:gd name="connsiteX29" fmla="*/ 2046514 w 3309257"/>
              <a:gd name="connsiteY29" fmla="*/ 192515 h 627944"/>
              <a:gd name="connsiteX30" fmla="*/ 2188028 w 3309257"/>
              <a:gd name="connsiteY30" fmla="*/ 203401 h 627944"/>
              <a:gd name="connsiteX31" fmla="*/ 2253343 w 3309257"/>
              <a:gd name="connsiteY31" fmla="*/ 246944 h 627944"/>
              <a:gd name="connsiteX32" fmla="*/ 2286000 w 3309257"/>
              <a:gd name="connsiteY32" fmla="*/ 257829 h 627944"/>
              <a:gd name="connsiteX33" fmla="*/ 2340428 w 3309257"/>
              <a:gd name="connsiteY33" fmla="*/ 246944 h 627944"/>
              <a:gd name="connsiteX34" fmla="*/ 2362200 w 3309257"/>
              <a:gd name="connsiteY34" fmla="*/ 225172 h 627944"/>
              <a:gd name="connsiteX35" fmla="*/ 2405743 w 3309257"/>
              <a:gd name="connsiteY35" fmla="*/ 203401 h 627944"/>
              <a:gd name="connsiteX36" fmla="*/ 2514600 w 3309257"/>
              <a:gd name="connsiteY36" fmla="*/ 170744 h 627944"/>
              <a:gd name="connsiteX37" fmla="*/ 2547257 w 3309257"/>
              <a:gd name="connsiteY37" fmla="*/ 159858 h 627944"/>
              <a:gd name="connsiteX38" fmla="*/ 2612571 w 3309257"/>
              <a:gd name="connsiteY38" fmla="*/ 170744 h 627944"/>
              <a:gd name="connsiteX39" fmla="*/ 2645228 w 3309257"/>
              <a:gd name="connsiteY39" fmla="*/ 181629 h 627944"/>
              <a:gd name="connsiteX40" fmla="*/ 2721428 w 3309257"/>
              <a:gd name="connsiteY40" fmla="*/ 159858 h 627944"/>
              <a:gd name="connsiteX41" fmla="*/ 2764971 w 3309257"/>
              <a:gd name="connsiteY41" fmla="*/ 127201 h 627944"/>
              <a:gd name="connsiteX42" fmla="*/ 2819400 w 3309257"/>
              <a:gd name="connsiteY42" fmla="*/ 40115 h 627944"/>
              <a:gd name="connsiteX43" fmla="*/ 2862943 w 3309257"/>
              <a:gd name="connsiteY43" fmla="*/ 29229 h 627944"/>
              <a:gd name="connsiteX44" fmla="*/ 2895600 w 3309257"/>
              <a:gd name="connsiteY44" fmla="*/ 7458 h 627944"/>
              <a:gd name="connsiteX45" fmla="*/ 3091543 w 3309257"/>
              <a:gd name="connsiteY45" fmla="*/ 29229 h 627944"/>
              <a:gd name="connsiteX46" fmla="*/ 3309257 w 3309257"/>
              <a:gd name="connsiteY46" fmla="*/ 29229 h 62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309257" h="627944">
                <a:moveTo>
                  <a:pt x="0" y="627944"/>
                </a:moveTo>
                <a:cubicBezTo>
                  <a:pt x="36286" y="595287"/>
                  <a:pt x="71966" y="561944"/>
                  <a:pt x="108857" y="529972"/>
                </a:cubicBezTo>
                <a:cubicBezTo>
                  <a:pt x="126415" y="514755"/>
                  <a:pt x="142975" y="497712"/>
                  <a:pt x="163285" y="486429"/>
                </a:cubicBezTo>
                <a:cubicBezTo>
                  <a:pt x="176363" y="479163"/>
                  <a:pt x="192314" y="479172"/>
                  <a:pt x="206828" y="475544"/>
                </a:cubicBezTo>
                <a:cubicBezTo>
                  <a:pt x="217714" y="468287"/>
                  <a:pt x="227783" y="459623"/>
                  <a:pt x="239485" y="453772"/>
                </a:cubicBezTo>
                <a:cubicBezTo>
                  <a:pt x="329623" y="408704"/>
                  <a:pt x="211210" y="483510"/>
                  <a:pt x="304800" y="421115"/>
                </a:cubicBezTo>
                <a:cubicBezTo>
                  <a:pt x="315686" y="424744"/>
                  <a:pt x="328497" y="424833"/>
                  <a:pt x="337457" y="432001"/>
                </a:cubicBezTo>
                <a:cubicBezTo>
                  <a:pt x="356640" y="447348"/>
                  <a:pt x="362943" y="475803"/>
                  <a:pt x="370114" y="497315"/>
                </a:cubicBezTo>
                <a:cubicBezTo>
                  <a:pt x="446314" y="493686"/>
                  <a:pt x="522894" y="494853"/>
                  <a:pt x="598714" y="486429"/>
                </a:cubicBezTo>
                <a:cubicBezTo>
                  <a:pt x="621523" y="483895"/>
                  <a:pt x="642047" y="471252"/>
                  <a:pt x="664028" y="464658"/>
                </a:cubicBezTo>
                <a:cubicBezTo>
                  <a:pt x="800752" y="423641"/>
                  <a:pt x="630450" y="479478"/>
                  <a:pt x="740228" y="442887"/>
                </a:cubicBezTo>
                <a:cubicBezTo>
                  <a:pt x="802130" y="489314"/>
                  <a:pt x="766559" y="469807"/>
                  <a:pt x="849085" y="497315"/>
                </a:cubicBezTo>
                <a:lnTo>
                  <a:pt x="881743" y="508201"/>
                </a:lnTo>
                <a:cubicBezTo>
                  <a:pt x="921657" y="500944"/>
                  <a:pt x="961817" y="494929"/>
                  <a:pt x="1001485" y="486429"/>
                </a:cubicBezTo>
                <a:cubicBezTo>
                  <a:pt x="1012705" y="484025"/>
                  <a:pt x="1025183" y="482712"/>
                  <a:pt x="1034143" y="475544"/>
                </a:cubicBezTo>
                <a:cubicBezTo>
                  <a:pt x="1102488" y="420870"/>
                  <a:pt x="999452" y="457003"/>
                  <a:pt x="1099457" y="432001"/>
                </a:cubicBezTo>
                <a:cubicBezTo>
                  <a:pt x="1110343" y="439258"/>
                  <a:pt x="1120412" y="447921"/>
                  <a:pt x="1132114" y="453772"/>
                </a:cubicBezTo>
                <a:cubicBezTo>
                  <a:pt x="1178536" y="476983"/>
                  <a:pt x="1203212" y="460387"/>
                  <a:pt x="1262743" y="453772"/>
                </a:cubicBezTo>
                <a:cubicBezTo>
                  <a:pt x="1368960" y="427219"/>
                  <a:pt x="1236302" y="459649"/>
                  <a:pt x="1360714" y="432001"/>
                </a:cubicBezTo>
                <a:cubicBezTo>
                  <a:pt x="1375319" y="428755"/>
                  <a:pt x="1389427" y="423092"/>
                  <a:pt x="1404257" y="421115"/>
                </a:cubicBezTo>
                <a:cubicBezTo>
                  <a:pt x="1443984" y="415818"/>
                  <a:pt x="1484086" y="413858"/>
                  <a:pt x="1524000" y="410229"/>
                </a:cubicBezTo>
                <a:cubicBezTo>
                  <a:pt x="1545771" y="388458"/>
                  <a:pt x="1569603" y="368568"/>
                  <a:pt x="1589314" y="344915"/>
                </a:cubicBezTo>
                <a:cubicBezTo>
                  <a:pt x="1605240" y="325804"/>
                  <a:pt x="1661108" y="254756"/>
                  <a:pt x="1687285" y="236058"/>
                </a:cubicBezTo>
                <a:cubicBezTo>
                  <a:pt x="1696622" y="229388"/>
                  <a:pt x="1709057" y="228801"/>
                  <a:pt x="1719943" y="225172"/>
                </a:cubicBezTo>
                <a:cubicBezTo>
                  <a:pt x="1745343" y="228801"/>
                  <a:pt x="1771389" y="229307"/>
                  <a:pt x="1796143" y="236058"/>
                </a:cubicBezTo>
                <a:cubicBezTo>
                  <a:pt x="1811798" y="240328"/>
                  <a:pt x="1824142" y="253166"/>
                  <a:pt x="1839685" y="257829"/>
                </a:cubicBezTo>
                <a:cubicBezTo>
                  <a:pt x="1860826" y="264171"/>
                  <a:pt x="1883228" y="265086"/>
                  <a:pt x="1905000" y="268715"/>
                </a:cubicBezTo>
                <a:cubicBezTo>
                  <a:pt x="1923143" y="265086"/>
                  <a:pt x="1943563" y="267348"/>
                  <a:pt x="1959428" y="257829"/>
                </a:cubicBezTo>
                <a:cubicBezTo>
                  <a:pt x="1981429" y="244628"/>
                  <a:pt x="1989516" y="211515"/>
                  <a:pt x="2013857" y="203401"/>
                </a:cubicBezTo>
                <a:lnTo>
                  <a:pt x="2046514" y="192515"/>
                </a:lnTo>
                <a:cubicBezTo>
                  <a:pt x="2093685" y="196144"/>
                  <a:pt x="2142275" y="191361"/>
                  <a:pt x="2188028" y="203401"/>
                </a:cubicBezTo>
                <a:cubicBezTo>
                  <a:pt x="2213333" y="210060"/>
                  <a:pt x="2228519" y="238670"/>
                  <a:pt x="2253343" y="246944"/>
                </a:cubicBezTo>
                <a:lnTo>
                  <a:pt x="2286000" y="257829"/>
                </a:lnTo>
                <a:cubicBezTo>
                  <a:pt x="2304143" y="254201"/>
                  <a:pt x="2323422" y="254232"/>
                  <a:pt x="2340428" y="246944"/>
                </a:cubicBezTo>
                <a:cubicBezTo>
                  <a:pt x="2349862" y="242901"/>
                  <a:pt x="2353660" y="230865"/>
                  <a:pt x="2362200" y="225172"/>
                </a:cubicBezTo>
                <a:cubicBezTo>
                  <a:pt x="2375702" y="216171"/>
                  <a:pt x="2390676" y="209428"/>
                  <a:pt x="2405743" y="203401"/>
                </a:cubicBezTo>
                <a:cubicBezTo>
                  <a:pt x="2470433" y="177525"/>
                  <a:pt x="2458453" y="186786"/>
                  <a:pt x="2514600" y="170744"/>
                </a:cubicBezTo>
                <a:cubicBezTo>
                  <a:pt x="2525633" y="167592"/>
                  <a:pt x="2536371" y="163487"/>
                  <a:pt x="2547257" y="159858"/>
                </a:cubicBezTo>
                <a:cubicBezTo>
                  <a:pt x="2569028" y="163487"/>
                  <a:pt x="2591025" y="165956"/>
                  <a:pt x="2612571" y="170744"/>
                </a:cubicBezTo>
                <a:cubicBezTo>
                  <a:pt x="2623772" y="173233"/>
                  <a:pt x="2633811" y="182771"/>
                  <a:pt x="2645228" y="181629"/>
                </a:cubicBezTo>
                <a:cubicBezTo>
                  <a:pt x="2671513" y="179000"/>
                  <a:pt x="2696028" y="167115"/>
                  <a:pt x="2721428" y="159858"/>
                </a:cubicBezTo>
                <a:cubicBezTo>
                  <a:pt x="2735942" y="148972"/>
                  <a:pt x="2752142" y="140030"/>
                  <a:pt x="2764971" y="127201"/>
                </a:cubicBezTo>
                <a:cubicBezTo>
                  <a:pt x="2777733" y="114440"/>
                  <a:pt x="2813564" y="45117"/>
                  <a:pt x="2819400" y="40115"/>
                </a:cubicBezTo>
                <a:cubicBezTo>
                  <a:pt x="2830759" y="30378"/>
                  <a:pt x="2848429" y="32858"/>
                  <a:pt x="2862943" y="29229"/>
                </a:cubicBezTo>
                <a:cubicBezTo>
                  <a:pt x="2873829" y="21972"/>
                  <a:pt x="2882550" y="8390"/>
                  <a:pt x="2895600" y="7458"/>
                </a:cubicBezTo>
                <a:cubicBezTo>
                  <a:pt x="3000015" y="0"/>
                  <a:pt x="3001838" y="25907"/>
                  <a:pt x="3091543" y="29229"/>
                </a:cubicBezTo>
                <a:cubicBezTo>
                  <a:pt x="3164065" y="31915"/>
                  <a:pt x="3236686" y="29229"/>
                  <a:pt x="3309257" y="2922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76800" y="38100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6800" y="50292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76800" y="6248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887686" y="3450771"/>
            <a:ext cx="3222171" cy="348343"/>
          </a:xfrm>
          <a:custGeom>
            <a:avLst/>
            <a:gdLst>
              <a:gd name="connsiteX0" fmla="*/ 0 w 3222171"/>
              <a:gd name="connsiteY0" fmla="*/ 348343 h 348343"/>
              <a:gd name="connsiteX1" fmla="*/ 97971 w 3222171"/>
              <a:gd name="connsiteY1" fmla="*/ 239486 h 348343"/>
              <a:gd name="connsiteX2" fmla="*/ 163285 w 3222171"/>
              <a:gd name="connsiteY2" fmla="*/ 217715 h 348343"/>
              <a:gd name="connsiteX3" fmla="*/ 228600 w 3222171"/>
              <a:gd name="connsiteY3" fmla="*/ 250372 h 348343"/>
              <a:gd name="connsiteX4" fmla="*/ 326571 w 3222171"/>
              <a:gd name="connsiteY4" fmla="*/ 272143 h 348343"/>
              <a:gd name="connsiteX5" fmla="*/ 576943 w 3222171"/>
              <a:gd name="connsiteY5" fmla="*/ 261258 h 348343"/>
              <a:gd name="connsiteX6" fmla="*/ 696685 w 3222171"/>
              <a:gd name="connsiteY6" fmla="*/ 206829 h 348343"/>
              <a:gd name="connsiteX7" fmla="*/ 794657 w 3222171"/>
              <a:gd name="connsiteY7" fmla="*/ 195943 h 348343"/>
              <a:gd name="connsiteX8" fmla="*/ 838200 w 3222171"/>
              <a:gd name="connsiteY8" fmla="*/ 185058 h 348343"/>
              <a:gd name="connsiteX9" fmla="*/ 903514 w 3222171"/>
              <a:gd name="connsiteY9" fmla="*/ 163286 h 348343"/>
              <a:gd name="connsiteX10" fmla="*/ 979714 w 3222171"/>
              <a:gd name="connsiteY10" fmla="*/ 217715 h 348343"/>
              <a:gd name="connsiteX11" fmla="*/ 1023257 w 3222171"/>
              <a:gd name="connsiteY11" fmla="*/ 228600 h 348343"/>
              <a:gd name="connsiteX12" fmla="*/ 1055914 w 3222171"/>
              <a:gd name="connsiteY12" fmla="*/ 195943 h 348343"/>
              <a:gd name="connsiteX13" fmla="*/ 1230085 w 3222171"/>
              <a:gd name="connsiteY13" fmla="*/ 163286 h 348343"/>
              <a:gd name="connsiteX14" fmla="*/ 1567543 w 3222171"/>
              <a:gd name="connsiteY14" fmla="*/ 152400 h 348343"/>
              <a:gd name="connsiteX15" fmla="*/ 1709057 w 3222171"/>
              <a:gd name="connsiteY15" fmla="*/ 163286 h 348343"/>
              <a:gd name="connsiteX16" fmla="*/ 1785257 w 3222171"/>
              <a:gd name="connsiteY16" fmla="*/ 119743 h 348343"/>
              <a:gd name="connsiteX17" fmla="*/ 1850571 w 3222171"/>
              <a:gd name="connsiteY17" fmla="*/ 87086 h 348343"/>
              <a:gd name="connsiteX18" fmla="*/ 1915885 w 3222171"/>
              <a:gd name="connsiteY18" fmla="*/ 130629 h 348343"/>
              <a:gd name="connsiteX19" fmla="*/ 2046514 w 3222171"/>
              <a:gd name="connsiteY19" fmla="*/ 108858 h 348343"/>
              <a:gd name="connsiteX20" fmla="*/ 2166257 w 3222171"/>
              <a:gd name="connsiteY20" fmla="*/ 119743 h 348343"/>
              <a:gd name="connsiteX21" fmla="*/ 2188028 w 3222171"/>
              <a:gd name="connsiteY21" fmla="*/ 141515 h 348343"/>
              <a:gd name="connsiteX22" fmla="*/ 2318657 w 3222171"/>
              <a:gd name="connsiteY22" fmla="*/ 130629 h 348343"/>
              <a:gd name="connsiteX23" fmla="*/ 2634343 w 3222171"/>
              <a:gd name="connsiteY23" fmla="*/ 97972 h 348343"/>
              <a:gd name="connsiteX24" fmla="*/ 2732314 w 3222171"/>
              <a:gd name="connsiteY24" fmla="*/ 65315 h 348343"/>
              <a:gd name="connsiteX25" fmla="*/ 2971800 w 3222171"/>
              <a:gd name="connsiteY25" fmla="*/ 54429 h 348343"/>
              <a:gd name="connsiteX26" fmla="*/ 3135085 w 3222171"/>
              <a:gd name="connsiteY26" fmla="*/ 21772 h 348343"/>
              <a:gd name="connsiteX27" fmla="*/ 3222171 w 3222171"/>
              <a:gd name="connsiteY27" fmla="*/ 0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22171" h="348343">
                <a:moveTo>
                  <a:pt x="0" y="348343"/>
                </a:moveTo>
                <a:cubicBezTo>
                  <a:pt x="32657" y="312057"/>
                  <a:pt x="59851" y="269982"/>
                  <a:pt x="97971" y="239486"/>
                </a:cubicBezTo>
                <a:cubicBezTo>
                  <a:pt x="115891" y="225150"/>
                  <a:pt x="163285" y="217715"/>
                  <a:pt x="163285" y="217715"/>
                </a:cubicBezTo>
                <a:cubicBezTo>
                  <a:pt x="245362" y="245071"/>
                  <a:pt x="144201" y="208171"/>
                  <a:pt x="228600" y="250372"/>
                </a:cubicBezTo>
                <a:cubicBezTo>
                  <a:pt x="255399" y="263772"/>
                  <a:pt x="301483" y="267962"/>
                  <a:pt x="326571" y="272143"/>
                </a:cubicBezTo>
                <a:cubicBezTo>
                  <a:pt x="410028" y="268515"/>
                  <a:pt x="493882" y="270157"/>
                  <a:pt x="576943" y="261258"/>
                </a:cubicBezTo>
                <a:cubicBezTo>
                  <a:pt x="609768" y="257741"/>
                  <a:pt x="668956" y="214223"/>
                  <a:pt x="696685" y="206829"/>
                </a:cubicBezTo>
                <a:cubicBezTo>
                  <a:pt x="728434" y="198363"/>
                  <a:pt x="762000" y="199572"/>
                  <a:pt x="794657" y="195943"/>
                </a:cubicBezTo>
                <a:cubicBezTo>
                  <a:pt x="809171" y="192315"/>
                  <a:pt x="823870" y="189357"/>
                  <a:pt x="838200" y="185058"/>
                </a:cubicBezTo>
                <a:cubicBezTo>
                  <a:pt x="860181" y="178464"/>
                  <a:pt x="903514" y="163286"/>
                  <a:pt x="903514" y="163286"/>
                </a:cubicBezTo>
                <a:cubicBezTo>
                  <a:pt x="1010437" y="190017"/>
                  <a:pt x="882566" y="148324"/>
                  <a:pt x="979714" y="217715"/>
                </a:cubicBezTo>
                <a:cubicBezTo>
                  <a:pt x="991888" y="226411"/>
                  <a:pt x="1008743" y="224972"/>
                  <a:pt x="1023257" y="228600"/>
                </a:cubicBezTo>
                <a:cubicBezTo>
                  <a:pt x="1034143" y="217714"/>
                  <a:pt x="1044087" y="205798"/>
                  <a:pt x="1055914" y="195943"/>
                </a:cubicBezTo>
                <a:cubicBezTo>
                  <a:pt x="1112066" y="149150"/>
                  <a:pt x="1132916" y="170761"/>
                  <a:pt x="1230085" y="163286"/>
                </a:cubicBezTo>
                <a:cubicBezTo>
                  <a:pt x="1370395" y="107163"/>
                  <a:pt x="1273584" y="137326"/>
                  <a:pt x="1567543" y="152400"/>
                </a:cubicBezTo>
                <a:cubicBezTo>
                  <a:pt x="1614792" y="154823"/>
                  <a:pt x="1661886" y="159657"/>
                  <a:pt x="1709057" y="163286"/>
                </a:cubicBezTo>
                <a:cubicBezTo>
                  <a:pt x="1788620" y="110245"/>
                  <a:pt x="1688579" y="174988"/>
                  <a:pt x="1785257" y="119743"/>
                </a:cubicBezTo>
                <a:cubicBezTo>
                  <a:pt x="1844342" y="85980"/>
                  <a:pt x="1790697" y="107044"/>
                  <a:pt x="1850571" y="87086"/>
                </a:cubicBezTo>
                <a:cubicBezTo>
                  <a:pt x="1872342" y="101600"/>
                  <a:pt x="1889982" y="134330"/>
                  <a:pt x="1915885" y="130629"/>
                </a:cubicBezTo>
                <a:cubicBezTo>
                  <a:pt x="2010401" y="117126"/>
                  <a:pt x="1966925" y="124775"/>
                  <a:pt x="2046514" y="108858"/>
                </a:cubicBezTo>
                <a:cubicBezTo>
                  <a:pt x="2086428" y="112486"/>
                  <a:pt x="2127204" y="110731"/>
                  <a:pt x="2166257" y="119743"/>
                </a:cubicBezTo>
                <a:cubicBezTo>
                  <a:pt x="2176257" y="122051"/>
                  <a:pt x="2177791" y="140784"/>
                  <a:pt x="2188028" y="141515"/>
                </a:cubicBezTo>
                <a:cubicBezTo>
                  <a:pt x="2231611" y="144628"/>
                  <a:pt x="2275114" y="134258"/>
                  <a:pt x="2318657" y="130629"/>
                </a:cubicBezTo>
                <a:cubicBezTo>
                  <a:pt x="2435503" y="52733"/>
                  <a:pt x="2297595" y="136458"/>
                  <a:pt x="2634343" y="97972"/>
                </a:cubicBezTo>
                <a:cubicBezTo>
                  <a:pt x="2668544" y="94063"/>
                  <a:pt x="2697926" y="66878"/>
                  <a:pt x="2732314" y="65315"/>
                </a:cubicBezTo>
                <a:lnTo>
                  <a:pt x="2971800" y="54429"/>
                </a:lnTo>
                <a:cubicBezTo>
                  <a:pt x="3046335" y="29583"/>
                  <a:pt x="2993137" y="45430"/>
                  <a:pt x="3135085" y="21772"/>
                </a:cubicBezTo>
                <a:cubicBezTo>
                  <a:pt x="3208403" y="9552"/>
                  <a:pt x="3180659" y="20757"/>
                  <a:pt x="3222171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76800" y="5649686"/>
            <a:ext cx="3424999" cy="587828"/>
          </a:xfrm>
          <a:custGeom>
            <a:avLst/>
            <a:gdLst>
              <a:gd name="connsiteX0" fmla="*/ 0 w 3424999"/>
              <a:gd name="connsiteY0" fmla="*/ 587828 h 587828"/>
              <a:gd name="connsiteX1" fmla="*/ 97971 w 3424999"/>
              <a:gd name="connsiteY1" fmla="*/ 511628 h 587828"/>
              <a:gd name="connsiteX2" fmla="*/ 130629 w 3424999"/>
              <a:gd name="connsiteY2" fmla="*/ 500743 h 587828"/>
              <a:gd name="connsiteX3" fmla="*/ 174171 w 3424999"/>
              <a:gd name="connsiteY3" fmla="*/ 511628 h 587828"/>
              <a:gd name="connsiteX4" fmla="*/ 283029 w 3424999"/>
              <a:gd name="connsiteY4" fmla="*/ 500743 h 587828"/>
              <a:gd name="connsiteX5" fmla="*/ 381000 w 3424999"/>
              <a:gd name="connsiteY5" fmla="*/ 435428 h 587828"/>
              <a:gd name="connsiteX6" fmla="*/ 413657 w 3424999"/>
              <a:gd name="connsiteY6" fmla="*/ 413657 h 587828"/>
              <a:gd name="connsiteX7" fmla="*/ 500743 w 3424999"/>
              <a:gd name="connsiteY7" fmla="*/ 402771 h 587828"/>
              <a:gd name="connsiteX8" fmla="*/ 555171 w 3424999"/>
              <a:gd name="connsiteY8" fmla="*/ 381000 h 587828"/>
              <a:gd name="connsiteX9" fmla="*/ 587829 w 3424999"/>
              <a:gd name="connsiteY9" fmla="*/ 359228 h 587828"/>
              <a:gd name="connsiteX10" fmla="*/ 707571 w 3424999"/>
              <a:gd name="connsiteY10" fmla="*/ 370114 h 587828"/>
              <a:gd name="connsiteX11" fmla="*/ 957943 w 3424999"/>
              <a:gd name="connsiteY11" fmla="*/ 348343 h 587828"/>
              <a:gd name="connsiteX12" fmla="*/ 1055914 w 3424999"/>
              <a:gd name="connsiteY12" fmla="*/ 315685 h 587828"/>
              <a:gd name="connsiteX13" fmla="*/ 1121229 w 3424999"/>
              <a:gd name="connsiteY13" fmla="*/ 239485 h 587828"/>
              <a:gd name="connsiteX14" fmla="*/ 1132114 w 3424999"/>
              <a:gd name="connsiteY14" fmla="*/ 206828 h 587828"/>
              <a:gd name="connsiteX15" fmla="*/ 1208314 w 3424999"/>
              <a:gd name="connsiteY15" fmla="*/ 152400 h 587828"/>
              <a:gd name="connsiteX16" fmla="*/ 1230086 w 3424999"/>
              <a:gd name="connsiteY16" fmla="*/ 119743 h 587828"/>
              <a:gd name="connsiteX17" fmla="*/ 1262743 w 3424999"/>
              <a:gd name="connsiteY17" fmla="*/ 108857 h 587828"/>
              <a:gd name="connsiteX18" fmla="*/ 1338943 w 3424999"/>
              <a:gd name="connsiteY18" fmla="*/ 97971 h 587828"/>
              <a:gd name="connsiteX19" fmla="*/ 1404257 w 3424999"/>
              <a:gd name="connsiteY19" fmla="*/ 65314 h 587828"/>
              <a:gd name="connsiteX20" fmla="*/ 1469571 w 3424999"/>
              <a:gd name="connsiteY20" fmla="*/ 76200 h 587828"/>
              <a:gd name="connsiteX21" fmla="*/ 1556657 w 3424999"/>
              <a:gd name="connsiteY21" fmla="*/ 97971 h 587828"/>
              <a:gd name="connsiteX22" fmla="*/ 1578429 w 3424999"/>
              <a:gd name="connsiteY22" fmla="*/ 119743 h 587828"/>
              <a:gd name="connsiteX23" fmla="*/ 1643743 w 3424999"/>
              <a:gd name="connsiteY23" fmla="*/ 152400 h 587828"/>
              <a:gd name="connsiteX24" fmla="*/ 1676400 w 3424999"/>
              <a:gd name="connsiteY24" fmla="*/ 174171 h 587828"/>
              <a:gd name="connsiteX25" fmla="*/ 1741714 w 3424999"/>
              <a:gd name="connsiteY25" fmla="*/ 163285 h 587828"/>
              <a:gd name="connsiteX26" fmla="*/ 1785257 w 3424999"/>
              <a:gd name="connsiteY26" fmla="*/ 141514 h 587828"/>
              <a:gd name="connsiteX27" fmla="*/ 1861457 w 3424999"/>
              <a:gd name="connsiteY27" fmla="*/ 108857 h 587828"/>
              <a:gd name="connsiteX28" fmla="*/ 1948543 w 3424999"/>
              <a:gd name="connsiteY28" fmla="*/ 76200 h 587828"/>
              <a:gd name="connsiteX29" fmla="*/ 2002971 w 3424999"/>
              <a:gd name="connsiteY29" fmla="*/ 87085 h 587828"/>
              <a:gd name="connsiteX30" fmla="*/ 2035629 w 3424999"/>
              <a:gd name="connsiteY30" fmla="*/ 108857 h 587828"/>
              <a:gd name="connsiteX31" fmla="*/ 2177143 w 3424999"/>
              <a:gd name="connsiteY31" fmla="*/ 97971 h 587828"/>
              <a:gd name="connsiteX32" fmla="*/ 2231571 w 3424999"/>
              <a:gd name="connsiteY32" fmla="*/ 76200 h 587828"/>
              <a:gd name="connsiteX33" fmla="*/ 2253343 w 3424999"/>
              <a:gd name="connsiteY33" fmla="*/ 54428 h 587828"/>
              <a:gd name="connsiteX34" fmla="*/ 2296886 w 3424999"/>
              <a:gd name="connsiteY34" fmla="*/ 32657 h 587828"/>
              <a:gd name="connsiteX35" fmla="*/ 2351314 w 3424999"/>
              <a:gd name="connsiteY35" fmla="*/ 0 h 587828"/>
              <a:gd name="connsiteX36" fmla="*/ 2383971 w 3424999"/>
              <a:gd name="connsiteY36" fmla="*/ 10885 h 587828"/>
              <a:gd name="connsiteX37" fmla="*/ 2405743 w 3424999"/>
              <a:gd name="connsiteY37" fmla="*/ 32657 h 587828"/>
              <a:gd name="connsiteX38" fmla="*/ 2601686 w 3424999"/>
              <a:gd name="connsiteY38" fmla="*/ 10885 h 587828"/>
              <a:gd name="connsiteX39" fmla="*/ 2667000 w 3424999"/>
              <a:gd name="connsiteY39" fmla="*/ 21771 h 587828"/>
              <a:gd name="connsiteX40" fmla="*/ 2699657 w 3424999"/>
              <a:gd name="connsiteY40" fmla="*/ 32657 h 587828"/>
              <a:gd name="connsiteX41" fmla="*/ 2982686 w 3424999"/>
              <a:gd name="connsiteY41" fmla="*/ 43543 h 587828"/>
              <a:gd name="connsiteX42" fmla="*/ 3026229 w 3424999"/>
              <a:gd name="connsiteY42" fmla="*/ 54428 h 587828"/>
              <a:gd name="connsiteX43" fmla="*/ 3080657 w 3424999"/>
              <a:gd name="connsiteY43" fmla="*/ 108857 h 587828"/>
              <a:gd name="connsiteX44" fmla="*/ 3102429 w 3424999"/>
              <a:gd name="connsiteY44" fmla="*/ 130628 h 587828"/>
              <a:gd name="connsiteX45" fmla="*/ 3189514 w 3424999"/>
              <a:gd name="connsiteY45" fmla="*/ 87085 h 587828"/>
              <a:gd name="connsiteX46" fmla="*/ 3385457 w 3424999"/>
              <a:gd name="connsiteY46" fmla="*/ 97971 h 587828"/>
              <a:gd name="connsiteX47" fmla="*/ 3418114 w 3424999"/>
              <a:gd name="connsiteY47" fmla="*/ 130628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24999" h="587828">
                <a:moveTo>
                  <a:pt x="0" y="587828"/>
                </a:moveTo>
                <a:cubicBezTo>
                  <a:pt x="32657" y="562428"/>
                  <a:pt x="63547" y="534577"/>
                  <a:pt x="97971" y="511628"/>
                </a:cubicBezTo>
                <a:cubicBezTo>
                  <a:pt x="107519" y="505263"/>
                  <a:pt x="119154" y="500743"/>
                  <a:pt x="130629" y="500743"/>
                </a:cubicBezTo>
                <a:cubicBezTo>
                  <a:pt x="145590" y="500743"/>
                  <a:pt x="159657" y="508000"/>
                  <a:pt x="174171" y="511628"/>
                </a:cubicBezTo>
                <a:cubicBezTo>
                  <a:pt x="210457" y="508000"/>
                  <a:pt x="248222" y="511620"/>
                  <a:pt x="283029" y="500743"/>
                </a:cubicBezTo>
                <a:cubicBezTo>
                  <a:pt x="283034" y="500742"/>
                  <a:pt x="364670" y="446315"/>
                  <a:pt x="381000" y="435428"/>
                </a:cubicBezTo>
                <a:cubicBezTo>
                  <a:pt x="391886" y="428171"/>
                  <a:pt x="400675" y="415280"/>
                  <a:pt x="413657" y="413657"/>
                </a:cubicBezTo>
                <a:lnTo>
                  <a:pt x="500743" y="402771"/>
                </a:lnTo>
                <a:cubicBezTo>
                  <a:pt x="518886" y="395514"/>
                  <a:pt x="537694" y="389739"/>
                  <a:pt x="555171" y="381000"/>
                </a:cubicBezTo>
                <a:cubicBezTo>
                  <a:pt x="566873" y="375149"/>
                  <a:pt x="574779" y="360160"/>
                  <a:pt x="587829" y="359228"/>
                </a:cubicBezTo>
                <a:cubicBezTo>
                  <a:pt x="627806" y="356372"/>
                  <a:pt x="667657" y="366485"/>
                  <a:pt x="707571" y="370114"/>
                </a:cubicBezTo>
                <a:cubicBezTo>
                  <a:pt x="791028" y="362857"/>
                  <a:pt x="875175" y="361276"/>
                  <a:pt x="957943" y="348343"/>
                </a:cubicBezTo>
                <a:cubicBezTo>
                  <a:pt x="991954" y="343029"/>
                  <a:pt x="1055914" y="315685"/>
                  <a:pt x="1055914" y="315685"/>
                </a:cubicBezTo>
                <a:cubicBezTo>
                  <a:pt x="1080409" y="242202"/>
                  <a:pt x="1045161" y="328231"/>
                  <a:pt x="1121229" y="239485"/>
                </a:cubicBezTo>
                <a:cubicBezTo>
                  <a:pt x="1128696" y="230773"/>
                  <a:pt x="1124768" y="215643"/>
                  <a:pt x="1132114" y="206828"/>
                </a:cubicBezTo>
                <a:cubicBezTo>
                  <a:pt x="1140553" y="196701"/>
                  <a:pt x="1193422" y="162328"/>
                  <a:pt x="1208314" y="152400"/>
                </a:cubicBezTo>
                <a:cubicBezTo>
                  <a:pt x="1215571" y="141514"/>
                  <a:pt x="1219870" y="127916"/>
                  <a:pt x="1230086" y="119743"/>
                </a:cubicBezTo>
                <a:cubicBezTo>
                  <a:pt x="1239046" y="112575"/>
                  <a:pt x="1251491" y="111107"/>
                  <a:pt x="1262743" y="108857"/>
                </a:cubicBezTo>
                <a:cubicBezTo>
                  <a:pt x="1287903" y="103825"/>
                  <a:pt x="1313543" y="101600"/>
                  <a:pt x="1338943" y="97971"/>
                </a:cubicBezTo>
                <a:cubicBezTo>
                  <a:pt x="1355453" y="86964"/>
                  <a:pt x="1381724" y="65314"/>
                  <a:pt x="1404257" y="65314"/>
                </a:cubicBezTo>
                <a:cubicBezTo>
                  <a:pt x="1426329" y="65314"/>
                  <a:pt x="1447855" y="72252"/>
                  <a:pt x="1469571" y="76200"/>
                </a:cubicBezTo>
                <a:cubicBezTo>
                  <a:pt x="1527376" y="86710"/>
                  <a:pt x="1511332" y="82862"/>
                  <a:pt x="1556657" y="97971"/>
                </a:cubicBezTo>
                <a:cubicBezTo>
                  <a:pt x="1563914" y="105228"/>
                  <a:pt x="1569726" y="114303"/>
                  <a:pt x="1578429" y="119743"/>
                </a:cubicBezTo>
                <a:cubicBezTo>
                  <a:pt x="1599070" y="132644"/>
                  <a:pt x="1622465" y="140579"/>
                  <a:pt x="1643743" y="152400"/>
                </a:cubicBezTo>
                <a:cubicBezTo>
                  <a:pt x="1655180" y="158754"/>
                  <a:pt x="1665514" y="166914"/>
                  <a:pt x="1676400" y="174171"/>
                </a:cubicBezTo>
                <a:cubicBezTo>
                  <a:pt x="1698171" y="170542"/>
                  <a:pt x="1720573" y="169627"/>
                  <a:pt x="1741714" y="163285"/>
                </a:cubicBezTo>
                <a:cubicBezTo>
                  <a:pt x="1757257" y="158622"/>
                  <a:pt x="1770484" y="148229"/>
                  <a:pt x="1785257" y="141514"/>
                </a:cubicBezTo>
                <a:cubicBezTo>
                  <a:pt x="1810414" y="130079"/>
                  <a:pt x="1835486" y="118301"/>
                  <a:pt x="1861457" y="108857"/>
                </a:cubicBezTo>
                <a:cubicBezTo>
                  <a:pt x="1970150" y="69332"/>
                  <a:pt x="1838029" y="131456"/>
                  <a:pt x="1948543" y="76200"/>
                </a:cubicBezTo>
                <a:cubicBezTo>
                  <a:pt x="1966686" y="79828"/>
                  <a:pt x="1985647" y="80589"/>
                  <a:pt x="2002971" y="87085"/>
                </a:cubicBezTo>
                <a:cubicBezTo>
                  <a:pt x="2015221" y="91679"/>
                  <a:pt x="2022571" y="108041"/>
                  <a:pt x="2035629" y="108857"/>
                </a:cubicBezTo>
                <a:cubicBezTo>
                  <a:pt x="2082848" y="111808"/>
                  <a:pt x="2129972" y="101600"/>
                  <a:pt x="2177143" y="97971"/>
                </a:cubicBezTo>
                <a:cubicBezTo>
                  <a:pt x="2195286" y="90714"/>
                  <a:pt x="2214605" y="85895"/>
                  <a:pt x="2231571" y="76200"/>
                </a:cubicBezTo>
                <a:cubicBezTo>
                  <a:pt x="2240482" y="71108"/>
                  <a:pt x="2244803" y="60121"/>
                  <a:pt x="2253343" y="54428"/>
                </a:cubicBezTo>
                <a:cubicBezTo>
                  <a:pt x="2266845" y="45427"/>
                  <a:pt x="2282372" y="39914"/>
                  <a:pt x="2296886" y="32657"/>
                </a:cubicBezTo>
                <a:cubicBezTo>
                  <a:pt x="2314132" y="15410"/>
                  <a:pt x="2323050" y="0"/>
                  <a:pt x="2351314" y="0"/>
                </a:cubicBezTo>
                <a:cubicBezTo>
                  <a:pt x="2362788" y="0"/>
                  <a:pt x="2373085" y="7257"/>
                  <a:pt x="2383971" y="10885"/>
                </a:cubicBezTo>
                <a:cubicBezTo>
                  <a:pt x="2391228" y="18142"/>
                  <a:pt x="2395506" y="31926"/>
                  <a:pt x="2405743" y="32657"/>
                </a:cubicBezTo>
                <a:cubicBezTo>
                  <a:pt x="2459160" y="36473"/>
                  <a:pt x="2543386" y="20602"/>
                  <a:pt x="2601686" y="10885"/>
                </a:cubicBezTo>
                <a:cubicBezTo>
                  <a:pt x="2623457" y="14514"/>
                  <a:pt x="2645454" y="16983"/>
                  <a:pt x="2667000" y="21771"/>
                </a:cubicBezTo>
                <a:cubicBezTo>
                  <a:pt x="2678201" y="24260"/>
                  <a:pt x="2688210" y="31868"/>
                  <a:pt x="2699657" y="32657"/>
                </a:cubicBezTo>
                <a:cubicBezTo>
                  <a:pt x="2793846" y="39153"/>
                  <a:pt x="2888343" y="39914"/>
                  <a:pt x="2982686" y="43543"/>
                </a:cubicBezTo>
                <a:cubicBezTo>
                  <a:pt x="2997200" y="47171"/>
                  <a:pt x="3012478" y="48535"/>
                  <a:pt x="3026229" y="54428"/>
                </a:cubicBezTo>
                <a:cubicBezTo>
                  <a:pt x="3065985" y="71466"/>
                  <a:pt x="3055415" y="77305"/>
                  <a:pt x="3080657" y="108857"/>
                </a:cubicBezTo>
                <a:cubicBezTo>
                  <a:pt x="3087068" y="116871"/>
                  <a:pt x="3095172" y="123371"/>
                  <a:pt x="3102429" y="130628"/>
                </a:cubicBezTo>
                <a:cubicBezTo>
                  <a:pt x="3177480" y="105612"/>
                  <a:pt x="3151516" y="125085"/>
                  <a:pt x="3189514" y="87085"/>
                </a:cubicBezTo>
                <a:cubicBezTo>
                  <a:pt x="3254828" y="90714"/>
                  <a:pt x="3320337" y="91769"/>
                  <a:pt x="3385457" y="97971"/>
                </a:cubicBezTo>
                <a:cubicBezTo>
                  <a:pt x="3424999" y="101737"/>
                  <a:pt x="3418114" y="103337"/>
                  <a:pt x="3418114" y="13062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76800" y="4665240"/>
            <a:ext cx="3352800" cy="353074"/>
          </a:xfrm>
          <a:custGeom>
            <a:avLst/>
            <a:gdLst>
              <a:gd name="connsiteX0" fmla="*/ 0 w 3352800"/>
              <a:gd name="connsiteY0" fmla="*/ 353074 h 353074"/>
              <a:gd name="connsiteX1" fmla="*/ 97971 w 3352800"/>
              <a:gd name="connsiteY1" fmla="*/ 265989 h 353074"/>
              <a:gd name="connsiteX2" fmla="*/ 152400 w 3352800"/>
              <a:gd name="connsiteY2" fmla="*/ 276874 h 353074"/>
              <a:gd name="connsiteX3" fmla="*/ 315686 w 3352800"/>
              <a:gd name="connsiteY3" fmla="*/ 265989 h 353074"/>
              <a:gd name="connsiteX4" fmla="*/ 489857 w 3352800"/>
              <a:gd name="connsiteY4" fmla="*/ 233331 h 353074"/>
              <a:gd name="connsiteX5" fmla="*/ 631371 w 3352800"/>
              <a:gd name="connsiteY5" fmla="*/ 233331 h 353074"/>
              <a:gd name="connsiteX6" fmla="*/ 664029 w 3352800"/>
              <a:gd name="connsiteY6" fmla="*/ 222446 h 353074"/>
              <a:gd name="connsiteX7" fmla="*/ 794657 w 3352800"/>
              <a:gd name="connsiteY7" fmla="*/ 211560 h 353074"/>
              <a:gd name="connsiteX8" fmla="*/ 1066800 w 3352800"/>
              <a:gd name="connsiteY8" fmla="*/ 211560 h 353074"/>
              <a:gd name="connsiteX9" fmla="*/ 1132114 w 3352800"/>
              <a:gd name="connsiteY9" fmla="*/ 244217 h 353074"/>
              <a:gd name="connsiteX10" fmla="*/ 1164771 w 3352800"/>
              <a:gd name="connsiteY10" fmla="*/ 255103 h 353074"/>
              <a:gd name="connsiteX11" fmla="*/ 1230086 w 3352800"/>
              <a:gd name="connsiteY11" fmla="*/ 244217 h 353074"/>
              <a:gd name="connsiteX12" fmla="*/ 1317171 w 3352800"/>
              <a:gd name="connsiteY12" fmla="*/ 211560 h 353074"/>
              <a:gd name="connsiteX13" fmla="*/ 1426029 w 3352800"/>
              <a:gd name="connsiteY13" fmla="*/ 168017 h 353074"/>
              <a:gd name="connsiteX14" fmla="*/ 1556657 w 3352800"/>
              <a:gd name="connsiteY14" fmla="*/ 157131 h 353074"/>
              <a:gd name="connsiteX15" fmla="*/ 1600200 w 3352800"/>
              <a:gd name="connsiteY15" fmla="*/ 146246 h 353074"/>
              <a:gd name="connsiteX16" fmla="*/ 1621971 w 3352800"/>
              <a:gd name="connsiteY16" fmla="*/ 124474 h 353074"/>
              <a:gd name="connsiteX17" fmla="*/ 1698171 w 3352800"/>
              <a:gd name="connsiteY17" fmla="*/ 91817 h 353074"/>
              <a:gd name="connsiteX18" fmla="*/ 1719943 w 3352800"/>
              <a:gd name="connsiteY18" fmla="*/ 113589 h 353074"/>
              <a:gd name="connsiteX19" fmla="*/ 1752600 w 3352800"/>
              <a:gd name="connsiteY19" fmla="*/ 124474 h 353074"/>
              <a:gd name="connsiteX20" fmla="*/ 1937657 w 3352800"/>
              <a:gd name="connsiteY20" fmla="*/ 113589 h 353074"/>
              <a:gd name="connsiteX21" fmla="*/ 1992086 w 3352800"/>
              <a:gd name="connsiteY21" fmla="*/ 102703 h 353074"/>
              <a:gd name="connsiteX22" fmla="*/ 2013857 w 3352800"/>
              <a:gd name="connsiteY22" fmla="*/ 80931 h 353074"/>
              <a:gd name="connsiteX23" fmla="*/ 2079171 w 3352800"/>
              <a:gd name="connsiteY23" fmla="*/ 102703 h 353074"/>
              <a:gd name="connsiteX24" fmla="*/ 2111829 w 3352800"/>
              <a:gd name="connsiteY24" fmla="*/ 91817 h 353074"/>
              <a:gd name="connsiteX25" fmla="*/ 2155371 w 3352800"/>
              <a:gd name="connsiteY25" fmla="*/ 70046 h 353074"/>
              <a:gd name="connsiteX26" fmla="*/ 2198914 w 3352800"/>
              <a:gd name="connsiteY26" fmla="*/ 59160 h 353074"/>
              <a:gd name="connsiteX27" fmla="*/ 2275114 w 3352800"/>
              <a:gd name="connsiteY27" fmla="*/ 70046 h 353074"/>
              <a:gd name="connsiteX28" fmla="*/ 2438400 w 3352800"/>
              <a:gd name="connsiteY28" fmla="*/ 80931 h 353074"/>
              <a:gd name="connsiteX29" fmla="*/ 2503714 w 3352800"/>
              <a:gd name="connsiteY29" fmla="*/ 102703 h 353074"/>
              <a:gd name="connsiteX30" fmla="*/ 2569029 w 3352800"/>
              <a:gd name="connsiteY30" fmla="*/ 80931 h 353074"/>
              <a:gd name="connsiteX31" fmla="*/ 2645229 w 3352800"/>
              <a:gd name="connsiteY31" fmla="*/ 59160 h 353074"/>
              <a:gd name="connsiteX32" fmla="*/ 2819400 w 3352800"/>
              <a:gd name="connsiteY32" fmla="*/ 48274 h 353074"/>
              <a:gd name="connsiteX33" fmla="*/ 2993571 w 3352800"/>
              <a:gd name="connsiteY33" fmla="*/ 26503 h 353074"/>
              <a:gd name="connsiteX34" fmla="*/ 3026229 w 3352800"/>
              <a:gd name="connsiteY34" fmla="*/ 15617 h 353074"/>
              <a:gd name="connsiteX35" fmla="*/ 3352800 w 3352800"/>
              <a:gd name="connsiteY35" fmla="*/ 4731 h 35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52800" h="353074">
                <a:moveTo>
                  <a:pt x="0" y="353074"/>
                </a:moveTo>
                <a:cubicBezTo>
                  <a:pt x="32657" y="324046"/>
                  <a:pt x="58890" y="285529"/>
                  <a:pt x="97971" y="265989"/>
                </a:cubicBezTo>
                <a:cubicBezTo>
                  <a:pt x="114520" y="257715"/>
                  <a:pt x="133898" y="276874"/>
                  <a:pt x="152400" y="276874"/>
                </a:cubicBezTo>
                <a:cubicBezTo>
                  <a:pt x="206949" y="276874"/>
                  <a:pt x="261257" y="269617"/>
                  <a:pt x="315686" y="265989"/>
                </a:cubicBezTo>
                <a:cubicBezTo>
                  <a:pt x="461071" y="241757"/>
                  <a:pt x="403489" y="254924"/>
                  <a:pt x="489857" y="233331"/>
                </a:cubicBezTo>
                <a:cubicBezTo>
                  <a:pt x="558427" y="250474"/>
                  <a:pt x="533574" y="249630"/>
                  <a:pt x="631371" y="233331"/>
                </a:cubicBezTo>
                <a:cubicBezTo>
                  <a:pt x="642690" y="231445"/>
                  <a:pt x="652655" y="223963"/>
                  <a:pt x="664029" y="222446"/>
                </a:cubicBezTo>
                <a:cubicBezTo>
                  <a:pt x="707339" y="216671"/>
                  <a:pt x="751114" y="215189"/>
                  <a:pt x="794657" y="211560"/>
                </a:cubicBezTo>
                <a:cubicBezTo>
                  <a:pt x="912591" y="187973"/>
                  <a:pt x="861026" y="193666"/>
                  <a:pt x="1066800" y="211560"/>
                </a:cubicBezTo>
                <a:cubicBezTo>
                  <a:pt x="1099920" y="214440"/>
                  <a:pt x="1103533" y="229926"/>
                  <a:pt x="1132114" y="244217"/>
                </a:cubicBezTo>
                <a:cubicBezTo>
                  <a:pt x="1142377" y="249349"/>
                  <a:pt x="1153885" y="251474"/>
                  <a:pt x="1164771" y="255103"/>
                </a:cubicBezTo>
                <a:cubicBezTo>
                  <a:pt x="1186543" y="251474"/>
                  <a:pt x="1208540" y="249005"/>
                  <a:pt x="1230086" y="244217"/>
                </a:cubicBezTo>
                <a:cubicBezTo>
                  <a:pt x="1248037" y="240228"/>
                  <a:pt x="1308700" y="215325"/>
                  <a:pt x="1317171" y="211560"/>
                </a:cubicBezTo>
                <a:cubicBezTo>
                  <a:pt x="1351586" y="196265"/>
                  <a:pt x="1387258" y="171248"/>
                  <a:pt x="1426029" y="168017"/>
                </a:cubicBezTo>
                <a:lnTo>
                  <a:pt x="1556657" y="157131"/>
                </a:lnTo>
                <a:cubicBezTo>
                  <a:pt x="1571171" y="153503"/>
                  <a:pt x="1586819" y="152937"/>
                  <a:pt x="1600200" y="146246"/>
                </a:cubicBezTo>
                <a:cubicBezTo>
                  <a:pt x="1609380" y="141656"/>
                  <a:pt x="1613432" y="130167"/>
                  <a:pt x="1621971" y="124474"/>
                </a:cubicBezTo>
                <a:cubicBezTo>
                  <a:pt x="1648871" y="106541"/>
                  <a:pt x="1669145" y="101493"/>
                  <a:pt x="1698171" y="91817"/>
                </a:cubicBezTo>
                <a:cubicBezTo>
                  <a:pt x="1705428" y="99074"/>
                  <a:pt x="1711142" y="108309"/>
                  <a:pt x="1719943" y="113589"/>
                </a:cubicBezTo>
                <a:cubicBezTo>
                  <a:pt x="1729782" y="119492"/>
                  <a:pt x="1741126" y="124474"/>
                  <a:pt x="1752600" y="124474"/>
                </a:cubicBezTo>
                <a:cubicBezTo>
                  <a:pt x="1814392" y="124474"/>
                  <a:pt x="1875971" y="117217"/>
                  <a:pt x="1937657" y="113589"/>
                </a:cubicBezTo>
                <a:cubicBezTo>
                  <a:pt x="1955800" y="109960"/>
                  <a:pt x="1975080" y="109992"/>
                  <a:pt x="1992086" y="102703"/>
                </a:cubicBezTo>
                <a:cubicBezTo>
                  <a:pt x="2001519" y="98660"/>
                  <a:pt x="2003594" y="80931"/>
                  <a:pt x="2013857" y="80931"/>
                </a:cubicBezTo>
                <a:cubicBezTo>
                  <a:pt x="2036806" y="80931"/>
                  <a:pt x="2079171" y="102703"/>
                  <a:pt x="2079171" y="102703"/>
                </a:cubicBezTo>
                <a:cubicBezTo>
                  <a:pt x="2090057" y="99074"/>
                  <a:pt x="2101282" y="96337"/>
                  <a:pt x="2111829" y="91817"/>
                </a:cubicBezTo>
                <a:cubicBezTo>
                  <a:pt x="2126744" y="85425"/>
                  <a:pt x="2140177" y="75744"/>
                  <a:pt x="2155371" y="70046"/>
                </a:cubicBezTo>
                <a:cubicBezTo>
                  <a:pt x="2169379" y="64793"/>
                  <a:pt x="2184400" y="62789"/>
                  <a:pt x="2198914" y="59160"/>
                </a:cubicBezTo>
                <a:cubicBezTo>
                  <a:pt x="2224314" y="62789"/>
                  <a:pt x="2249561" y="67723"/>
                  <a:pt x="2275114" y="70046"/>
                </a:cubicBezTo>
                <a:cubicBezTo>
                  <a:pt x="2329439" y="74985"/>
                  <a:pt x="2384399" y="73217"/>
                  <a:pt x="2438400" y="80931"/>
                </a:cubicBezTo>
                <a:cubicBezTo>
                  <a:pt x="2461118" y="84176"/>
                  <a:pt x="2503714" y="102703"/>
                  <a:pt x="2503714" y="102703"/>
                </a:cubicBezTo>
                <a:lnTo>
                  <a:pt x="2569029" y="80931"/>
                </a:lnTo>
                <a:cubicBezTo>
                  <a:pt x="2588918" y="74301"/>
                  <a:pt x="2625708" y="61112"/>
                  <a:pt x="2645229" y="59160"/>
                </a:cubicBezTo>
                <a:cubicBezTo>
                  <a:pt x="2703111" y="53372"/>
                  <a:pt x="2761343" y="51903"/>
                  <a:pt x="2819400" y="48274"/>
                </a:cubicBezTo>
                <a:cubicBezTo>
                  <a:pt x="2905502" y="19575"/>
                  <a:pt x="2805315" y="50036"/>
                  <a:pt x="2993571" y="26503"/>
                </a:cubicBezTo>
                <a:cubicBezTo>
                  <a:pt x="3004957" y="25080"/>
                  <a:pt x="3014843" y="17040"/>
                  <a:pt x="3026229" y="15617"/>
                </a:cubicBezTo>
                <a:cubicBezTo>
                  <a:pt x="3151164" y="0"/>
                  <a:pt x="3222240" y="4731"/>
                  <a:pt x="3352800" y="4731"/>
                </a:cubicBezTo>
              </a:path>
            </a:pathLst>
          </a:cu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flipV="1">
            <a:off x="3352800" y="3048000"/>
            <a:ext cx="4953000" cy="1828800"/>
          </a:xfrm>
          <a:prstGeom prst="arc">
            <a:avLst>
              <a:gd name="adj1" fmla="val 16200000"/>
              <a:gd name="adj2" fmla="val 2143069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775459" y="4862447"/>
            <a:ext cx="1070170" cy="189302"/>
          </a:xfrm>
          <a:custGeom>
            <a:avLst/>
            <a:gdLst>
              <a:gd name="connsiteX0" fmla="*/ 90455 w 1070170"/>
              <a:gd name="connsiteY0" fmla="*/ 166753 h 189302"/>
              <a:gd name="connsiteX1" fmla="*/ 286398 w 1070170"/>
              <a:gd name="connsiteY1" fmla="*/ 123210 h 189302"/>
              <a:gd name="connsiteX2" fmla="*/ 362598 w 1070170"/>
              <a:gd name="connsiteY2" fmla="*/ 79667 h 189302"/>
              <a:gd name="connsiteX3" fmla="*/ 514998 w 1070170"/>
              <a:gd name="connsiteY3" fmla="*/ 57896 h 189302"/>
              <a:gd name="connsiteX4" fmla="*/ 580312 w 1070170"/>
              <a:gd name="connsiteY4" fmla="*/ 57896 h 189302"/>
              <a:gd name="connsiteX5" fmla="*/ 667398 w 1070170"/>
              <a:gd name="connsiteY5" fmla="*/ 47010 h 189302"/>
              <a:gd name="connsiteX6" fmla="*/ 983084 w 1070170"/>
              <a:gd name="connsiteY6" fmla="*/ 36124 h 189302"/>
              <a:gd name="connsiteX7" fmla="*/ 1048398 w 1070170"/>
              <a:gd name="connsiteY7" fmla="*/ 3467 h 189302"/>
              <a:gd name="connsiteX8" fmla="*/ 1070170 w 1070170"/>
              <a:gd name="connsiteY8" fmla="*/ 25239 h 18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170" h="189302">
                <a:moveTo>
                  <a:pt x="90455" y="166753"/>
                </a:moveTo>
                <a:cubicBezTo>
                  <a:pt x="381162" y="69852"/>
                  <a:pt x="0" y="189302"/>
                  <a:pt x="286398" y="123210"/>
                </a:cubicBezTo>
                <a:cubicBezTo>
                  <a:pt x="321847" y="115030"/>
                  <a:pt x="332399" y="94766"/>
                  <a:pt x="362598" y="79667"/>
                </a:cubicBezTo>
                <a:cubicBezTo>
                  <a:pt x="404478" y="58727"/>
                  <a:pt x="484420" y="60676"/>
                  <a:pt x="514998" y="57896"/>
                </a:cubicBezTo>
                <a:cubicBezTo>
                  <a:pt x="602083" y="28867"/>
                  <a:pt x="493227" y="57896"/>
                  <a:pt x="580312" y="57896"/>
                </a:cubicBezTo>
                <a:cubicBezTo>
                  <a:pt x="609567" y="57896"/>
                  <a:pt x="638186" y="48589"/>
                  <a:pt x="667398" y="47010"/>
                </a:cubicBezTo>
                <a:cubicBezTo>
                  <a:pt x="772536" y="41327"/>
                  <a:pt x="877855" y="39753"/>
                  <a:pt x="983084" y="36124"/>
                </a:cubicBezTo>
                <a:cubicBezTo>
                  <a:pt x="993665" y="29070"/>
                  <a:pt x="1031065" y="0"/>
                  <a:pt x="1048398" y="3467"/>
                </a:cubicBezTo>
                <a:cubicBezTo>
                  <a:pt x="1058462" y="5480"/>
                  <a:pt x="1070170" y="25239"/>
                  <a:pt x="1070170" y="2523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9/24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886200" cy="3886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Finding</a:t>
            </a:r>
          </a:p>
          <a:p>
            <a:pPr>
              <a:buNone/>
            </a:pPr>
            <a:r>
              <a:rPr lang="en-US" dirty="0" smtClean="0"/>
              <a:t>missing</a:t>
            </a:r>
          </a:p>
          <a:p>
            <a:pPr>
              <a:buNone/>
            </a:pPr>
            <a:r>
              <a:rPr lang="en-US" dirty="0" smtClean="0"/>
              <a:t>puzzle</a:t>
            </a:r>
          </a:p>
          <a:p>
            <a:pPr>
              <a:buNone/>
            </a:pPr>
            <a:r>
              <a:rPr lang="en-US" dirty="0" smtClean="0"/>
              <a:t>elements: </a:t>
            </a:r>
          </a:p>
          <a:p>
            <a:pPr>
              <a:buNone/>
            </a:pPr>
            <a:r>
              <a:rPr lang="en-US" dirty="0" smtClean="0"/>
              <a:t>For </a:t>
            </a:r>
          </a:p>
          <a:p>
            <a:pPr>
              <a:buNone/>
            </a:pPr>
            <a:r>
              <a:rPr lang="en-US" dirty="0" smtClean="0"/>
              <a:t>better</a:t>
            </a:r>
          </a:p>
          <a:p>
            <a:pPr>
              <a:buNone/>
            </a:pPr>
            <a:r>
              <a:rPr lang="en-US" dirty="0" smtClean="0"/>
              <a:t>future</a:t>
            </a:r>
          </a:p>
          <a:p>
            <a:pPr>
              <a:buNone/>
            </a:pPr>
            <a:r>
              <a:rPr lang="en-US" dirty="0" smtClean="0"/>
              <a:t>estimate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884714" y="2586272"/>
            <a:ext cx="2394857" cy="2345372"/>
          </a:xfrm>
          <a:custGeom>
            <a:avLst/>
            <a:gdLst>
              <a:gd name="connsiteX0" fmla="*/ 653143 w 2394857"/>
              <a:gd name="connsiteY0" fmla="*/ 200471 h 2345372"/>
              <a:gd name="connsiteX1" fmla="*/ 402772 w 2394857"/>
              <a:gd name="connsiteY1" fmla="*/ 352871 h 2345372"/>
              <a:gd name="connsiteX2" fmla="*/ 370115 w 2394857"/>
              <a:gd name="connsiteY2" fmla="*/ 374642 h 2345372"/>
              <a:gd name="connsiteX3" fmla="*/ 272143 w 2394857"/>
              <a:gd name="connsiteY3" fmla="*/ 461728 h 2345372"/>
              <a:gd name="connsiteX4" fmla="*/ 185057 w 2394857"/>
              <a:gd name="connsiteY4" fmla="*/ 527042 h 2345372"/>
              <a:gd name="connsiteX5" fmla="*/ 152400 w 2394857"/>
              <a:gd name="connsiteY5" fmla="*/ 603242 h 2345372"/>
              <a:gd name="connsiteX6" fmla="*/ 163286 w 2394857"/>
              <a:gd name="connsiteY6" fmla="*/ 635899 h 2345372"/>
              <a:gd name="connsiteX7" fmla="*/ 261257 w 2394857"/>
              <a:gd name="connsiteY7" fmla="*/ 690328 h 2345372"/>
              <a:gd name="connsiteX8" fmla="*/ 250372 w 2394857"/>
              <a:gd name="connsiteY8" fmla="*/ 995128 h 2345372"/>
              <a:gd name="connsiteX9" fmla="*/ 261257 w 2394857"/>
              <a:gd name="connsiteY9" fmla="*/ 1060442 h 2345372"/>
              <a:gd name="connsiteX10" fmla="*/ 283029 w 2394857"/>
              <a:gd name="connsiteY10" fmla="*/ 1082214 h 2345372"/>
              <a:gd name="connsiteX11" fmla="*/ 228600 w 2394857"/>
              <a:gd name="connsiteY11" fmla="*/ 1125757 h 2345372"/>
              <a:gd name="connsiteX12" fmla="*/ 174172 w 2394857"/>
              <a:gd name="connsiteY12" fmla="*/ 1201957 h 2345372"/>
              <a:gd name="connsiteX13" fmla="*/ 97972 w 2394857"/>
              <a:gd name="connsiteY13" fmla="*/ 1289042 h 2345372"/>
              <a:gd name="connsiteX14" fmla="*/ 87086 w 2394857"/>
              <a:gd name="connsiteY14" fmla="*/ 1354357 h 2345372"/>
              <a:gd name="connsiteX15" fmla="*/ 108857 w 2394857"/>
              <a:gd name="connsiteY15" fmla="*/ 1452328 h 2345372"/>
              <a:gd name="connsiteX16" fmla="*/ 65315 w 2394857"/>
              <a:gd name="connsiteY16" fmla="*/ 1539414 h 2345372"/>
              <a:gd name="connsiteX17" fmla="*/ 43543 w 2394857"/>
              <a:gd name="connsiteY17" fmla="*/ 1582957 h 2345372"/>
              <a:gd name="connsiteX18" fmla="*/ 0 w 2394857"/>
              <a:gd name="connsiteY18" fmla="*/ 1659157 h 2345372"/>
              <a:gd name="connsiteX19" fmla="*/ 10886 w 2394857"/>
              <a:gd name="connsiteY19" fmla="*/ 1844214 h 2345372"/>
              <a:gd name="connsiteX20" fmla="*/ 32657 w 2394857"/>
              <a:gd name="connsiteY20" fmla="*/ 1942185 h 2345372"/>
              <a:gd name="connsiteX21" fmla="*/ 54429 w 2394857"/>
              <a:gd name="connsiteY21" fmla="*/ 1996614 h 2345372"/>
              <a:gd name="connsiteX22" fmla="*/ 76200 w 2394857"/>
              <a:gd name="connsiteY22" fmla="*/ 2061928 h 2345372"/>
              <a:gd name="connsiteX23" fmla="*/ 87086 w 2394857"/>
              <a:gd name="connsiteY23" fmla="*/ 2105471 h 2345372"/>
              <a:gd name="connsiteX24" fmla="*/ 152400 w 2394857"/>
              <a:gd name="connsiteY24" fmla="*/ 2192557 h 2345372"/>
              <a:gd name="connsiteX25" fmla="*/ 217715 w 2394857"/>
              <a:gd name="connsiteY25" fmla="*/ 2290528 h 2345372"/>
              <a:gd name="connsiteX26" fmla="*/ 283029 w 2394857"/>
              <a:gd name="connsiteY26" fmla="*/ 2344957 h 2345372"/>
              <a:gd name="connsiteX27" fmla="*/ 522515 w 2394857"/>
              <a:gd name="connsiteY27" fmla="*/ 2334071 h 2345372"/>
              <a:gd name="connsiteX28" fmla="*/ 587829 w 2394857"/>
              <a:gd name="connsiteY28" fmla="*/ 2301414 h 2345372"/>
              <a:gd name="connsiteX29" fmla="*/ 642257 w 2394857"/>
              <a:gd name="connsiteY29" fmla="*/ 2279642 h 2345372"/>
              <a:gd name="connsiteX30" fmla="*/ 870857 w 2394857"/>
              <a:gd name="connsiteY30" fmla="*/ 2214328 h 2345372"/>
              <a:gd name="connsiteX31" fmla="*/ 903515 w 2394857"/>
              <a:gd name="connsiteY31" fmla="*/ 2192557 h 2345372"/>
              <a:gd name="connsiteX32" fmla="*/ 914400 w 2394857"/>
              <a:gd name="connsiteY32" fmla="*/ 2159899 h 2345372"/>
              <a:gd name="connsiteX33" fmla="*/ 979715 w 2394857"/>
              <a:gd name="connsiteY33" fmla="*/ 2138128 h 2345372"/>
              <a:gd name="connsiteX34" fmla="*/ 1023257 w 2394857"/>
              <a:gd name="connsiteY34" fmla="*/ 2127242 h 2345372"/>
              <a:gd name="connsiteX35" fmla="*/ 1132115 w 2394857"/>
              <a:gd name="connsiteY35" fmla="*/ 2105471 h 2345372"/>
              <a:gd name="connsiteX36" fmla="*/ 1360715 w 2394857"/>
              <a:gd name="connsiteY36" fmla="*/ 2116357 h 2345372"/>
              <a:gd name="connsiteX37" fmla="*/ 1480457 w 2394857"/>
              <a:gd name="connsiteY37" fmla="*/ 2116357 h 2345372"/>
              <a:gd name="connsiteX38" fmla="*/ 1545772 w 2394857"/>
              <a:gd name="connsiteY38" fmla="*/ 2072814 h 2345372"/>
              <a:gd name="connsiteX39" fmla="*/ 1632857 w 2394857"/>
              <a:gd name="connsiteY39" fmla="*/ 2029271 h 2345372"/>
              <a:gd name="connsiteX40" fmla="*/ 1676400 w 2394857"/>
              <a:gd name="connsiteY40" fmla="*/ 1996614 h 2345372"/>
              <a:gd name="connsiteX41" fmla="*/ 1698172 w 2394857"/>
              <a:gd name="connsiteY41" fmla="*/ 1963957 h 2345372"/>
              <a:gd name="connsiteX42" fmla="*/ 1741715 w 2394857"/>
              <a:gd name="connsiteY42" fmla="*/ 1920414 h 2345372"/>
              <a:gd name="connsiteX43" fmla="*/ 1774372 w 2394857"/>
              <a:gd name="connsiteY43" fmla="*/ 1865985 h 2345372"/>
              <a:gd name="connsiteX44" fmla="*/ 1807029 w 2394857"/>
              <a:gd name="connsiteY44" fmla="*/ 1833328 h 2345372"/>
              <a:gd name="connsiteX45" fmla="*/ 1828800 w 2394857"/>
              <a:gd name="connsiteY45" fmla="*/ 1800671 h 2345372"/>
              <a:gd name="connsiteX46" fmla="*/ 1839686 w 2394857"/>
              <a:gd name="connsiteY46" fmla="*/ 1735357 h 2345372"/>
              <a:gd name="connsiteX47" fmla="*/ 1861457 w 2394857"/>
              <a:gd name="connsiteY47" fmla="*/ 1691814 h 2345372"/>
              <a:gd name="connsiteX48" fmla="*/ 1905000 w 2394857"/>
              <a:gd name="connsiteY48" fmla="*/ 1626499 h 2345372"/>
              <a:gd name="connsiteX49" fmla="*/ 1959429 w 2394857"/>
              <a:gd name="connsiteY49" fmla="*/ 1550299 h 2345372"/>
              <a:gd name="connsiteX50" fmla="*/ 2024743 w 2394857"/>
              <a:gd name="connsiteY50" fmla="*/ 1430557 h 2345372"/>
              <a:gd name="connsiteX51" fmla="*/ 2122715 w 2394857"/>
              <a:gd name="connsiteY51" fmla="*/ 1071328 h 2345372"/>
              <a:gd name="connsiteX52" fmla="*/ 2166257 w 2394857"/>
              <a:gd name="connsiteY52" fmla="*/ 1038671 h 2345372"/>
              <a:gd name="connsiteX53" fmla="*/ 2286000 w 2394857"/>
              <a:gd name="connsiteY53" fmla="*/ 962471 h 2345372"/>
              <a:gd name="connsiteX54" fmla="*/ 2340429 w 2394857"/>
              <a:gd name="connsiteY54" fmla="*/ 908042 h 2345372"/>
              <a:gd name="connsiteX55" fmla="*/ 2373086 w 2394857"/>
              <a:gd name="connsiteY55" fmla="*/ 875385 h 2345372"/>
              <a:gd name="connsiteX56" fmla="*/ 2394857 w 2394857"/>
              <a:gd name="connsiteY56" fmla="*/ 831842 h 2345372"/>
              <a:gd name="connsiteX57" fmla="*/ 2351315 w 2394857"/>
              <a:gd name="connsiteY57" fmla="*/ 733871 h 2345372"/>
              <a:gd name="connsiteX58" fmla="*/ 2318657 w 2394857"/>
              <a:gd name="connsiteY58" fmla="*/ 712099 h 2345372"/>
              <a:gd name="connsiteX59" fmla="*/ 2296886 w 2394857"/>
              <a:gd name="connsiteY59" fmla="*/ 679442 h 2345372"/>
              <a:gd name="connsiteX60" fmla="*/ 2231572 w 2394857"/>
              <a:gd name="connsiteY60" fmla="*/ 614128 h 2345372"/>
              <a:gd name="connsiteX61" fmla="*/ 2177143 w 2394857"/>
              <a:gd name="connsiteY61" fmla="*/ 494385 h 2345372"/>
              <a:gd name="connsiteX62" fmla="*/ 2166257 w 2394857"/>
              <a:gd name="connsiteY62" fmla="*/ 385528 h 2345372"/>
              <a:gd name="connsiteX63" fmla="*/ 2079172 w 2394857"/>
              <a:gd name="connsiteY63" fmla="*/ 320214 h 2345372"/>
              <a:gd name="connsiteX64" fmla="*/ 1926772 w 2394857"/>
              <a:gd name="connsiteY64" fmla="*/ 254899 h 2345372"/>
              <a:gd name="connsiteX65" fmla="*/ 1883229 w 2394857"/>
              <a:gd name="connsiteY65" fmla="*/ 233128 h 2345372"/>
              <a:gd name="connsiteX66" fmla="*/ 1850572 w 2394857"/>
              <a:gd name="connsiteY66" fmla="*/ 222242 h 2345372"/>
              <a:gd name="connsiteX67" fmla="*/ 1796143 w 2394857"/>
              <a:gd name="connsiteY67" fmla="*/ 167814 h 2345372"/>
              <a:gd name="connsiteX68" fmla="*/ 1763486 w 2394857"/>
              <a:gd name="connsiteY68" fmla="*/ 146042 h 2345372"/>
              <a:gd name="connsiteX69" fmla="*/ 1698172 w 2394857"/>
              <a:gd name="connsiteY69" fmla="*/ 102499 h 2345372"/>
              <a:gd name="connsiteX70" fmla="*/ 1600200 w 2394857"/>
              <a:gd name="connsiteY70" fmla="*/ 48071 h 2345372"/>
              <a:gd name="connsiteX71" fmla="*/ 1534886 w 2394857"/>
              <a:gd name="connsiteY71" fmla="*/ 4528 h 2345372"/>
              <a:gd name="connsiteX72" fmla="*/ 1186543 w 2394857"/>
              <a:gd name="connsiteY72" fmla="*/ 26299 h 2345372"/>
              <a:gd name="connsiteX73" fmla="*/ 1164772 w 2394857"/>
              <a:gd name="connsiteY73" fmla="*/ 48071 h 2345372"/>
              <a:gd name="connsiteX74" fmla="*/ 1132115 w 2394857"/>
              <a:gd name="connsiteY74" fmla="*/ 58957 h 2345372"/>
              <a:gd name="connsiteX75" fmla="*/ 1055915 w 2394857"/>
              <a:gd name="connsiteY75" fmla="*/ 91614 h 2345372"/>
              <a:gd name="connsiteX76" fmla="*/ 1034143 w 2394857"/>
              <a:gd name="connsiteY76" fmla="*/ 113385 h 2345372"/>
              <a:gd name="connsiteX77" fmla="*/ 674915 w 2394857"/>
              <a:gd name="connsiteY77" fmla="*/ 135157 h 2345372"/>
              <a:gd name="connsiteX78" fmla="*/ 653143 w 2394857"/>
              <a:gd name="connsiteY78" fmla="*/ 156928 h 2345372"/>
              <a:gd name="connsiteX79" fmla="*/ 653143 w 2394857"/>
              <a:gd name="connsiteY79" fmla="*/ 200471 h 234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394857" h="2345372">
                <a:moveTo>
                  <a:pt x="653143" y="200471"/>
                </a:moveTo>
                <a:cubicBezTo>
                  <a:pt x="611415" y="233128"/>
                  <a:pt x="485981" y="301666"/>
                  <a:pt x="402772" y="352871"/>
                </a:cubicBezTo>
                <a:cubicBezTo>
                  <a:pt x="391630" y="359728"/>
                  <a:pt x="379893" y="365950"/>
                  <a:pt x="370115" y="374642"/>
                </a:cubicBezTo>
                <a:cubicBezTo>
                  <a:pt x="337458" y="403671"/>
                  <a:pt x="305872" y="433951"/>
                  <a:pt x="272143" y="461728"/>
                </a:cubicBezTo>
                <a:cubicBezTo>
                  <a:pt x="244133" y="484795"/>
                  <a:pt x="185057" y="527042"/>
                  <a:pt x="185057" y="527042"/>
                </a:cubicBezTo>
                <a:cubicBezTo>
                  <a:pt x="180807" y="535542"/>
                  <a:pt x="152400" y="587226"/>
                  <a:pt x="152400" y="603242"/>
                </a:cubicBezTo>
                <a:cubicBezTo>
                  <a:pt x="152400" y="614717"/>
                  <a:pt x="155172" y="627785"/>
                  <a:pt x="163286" y="635899"/>
                </a:cubicBezTo>
                <a:cubicBezTo>
                  <a:pt x="200717" y="673330"/>
                  <a:pt x="220191" y="676639"/>
                  <a:pt x="261257" y="690328"/>
                </a:cubicBezTo>
                <a:cubicBezTo>
                  <a:pt x="257629" y="791928"/>
                  <a:pt x="250372" y="893463"/>
                  <a:pt x="250372" y="995128"/>
                </a:cubicBezTo>
                <a:cubicBezTo>
                  <a:pt x="250372" y="1017200"/>
                  <a:pt x="253507" y="1039776"/>
                  <a:pt x="261257" y="1060442"/>
                </a:cubicBezTo>
                <a:cubicBezTo>
                  <a:pt x="264861" y="1070052"/>
                  <a:pt x="275772" y="1074957"/>
                  <a:pt x="283029" y="1082214"/>
                </a:cubicBezTo>
                <a:cubicBezTo>
                  <a:pt x="216351" y="1182228"/>
                  <a:pt x="307471" y="1060031"/>
                  <a:pt x="228600" y="1125757"/>
                </a:cubicBezTo>
                <a:cubicBezTo>
                  <a:pt x="204697" y="1145676"/>
                  <a:pt x="194032" y="1178786"/>
                  <a:pt x="174172" y="1201957"/>
                </a:cubicBezTo>
                <a:cubicBezTo>
                  <a:pt x="61420" y="1333502"/>
                  <a:pt x="192778" y="1162633"/>
                  <a:pt x="97972" y="1289042"/>
                </a:cubicBezTo>
                <a:cubicBezTo>
                  <a:pt x="94343" y="1310814"/>
                  <a:pt x="87086" y="1332285"/>
                  <a:pt x="87086" y="1354357"/>
                </a:cubicBezTo>
                <a:cubicBezTo>
                  <a:pt x="87086" y="1392670"/>
                  <a:pt x="97633" y="1418653"/>
                  <a:pt x="108857" y="1452328"/>
                </a:cubicBezTo>
                <a:cubicBezTo>
                  <a:pt x="88846" y="1552392"/>
                  <a:pt x="116137" y="1468264"/>
                  <a:pt x="65315" y="1539414"/>
                </a:cubicBezTo>
                <a:cubicBezTo>
                  <a:pt x="55883" y="1552619"/>
                  <a:pt x="51314" y="1568711"/>
                  <a:pt x="43543" y="1582957"/>
                </a:cubicBezTo>
                <a:cubicBezTo>
                  <a:pt x="29534" y="1608639"/>
                  <a:pt x="14514" y="1633757"/>
                  <a:pt x="0" y="1659157"/>
                </a:cubicBezTo>
                <a:cubicBezTo>
                  <a:pt x="3629" y="1720843"/>
                  <a:pt x="5291" y="1782675"/>
                  <a:pt x="10886" y="1844214"/>
                </a:cubicBezTo>
                <a:cubicBezTo>
                  <a:pt x="11964" y="1856070"/>
                  <a:pt x="27589" y="1926979"/>
                  <a:pt x="32657" y="1942185"/>
                </a:cubicBezTo>
                <a:cubicBezTo>
                  <a:pt x="38836" y="1960723"/>
                  <a:pt x="47751" y="1978250"/>
                  <a:pt x="54429" y="1996614"/>
                </a:cubicBezTo>
                <a:cubicBezTo>
                  <a:pt x="62272" y="2018181"/>
                  <a:pt x="70634" y="2039664"/>
                  <a:pt x="76200" y="2061928"/>
                </a:cubicBezTo>
                <a:cubicBezTo>
                  <a:pt x="79829" y="2076442"/>
                  <a:pt x="80395" y="2092089"/>
                  <a:pt x="87086" y="2105471"/>
                </a:cubicBezTo>
                <a:cubicBezTo>
                  <a:pt x="158531" y="2248360"/>
                  <a:pt x="103416" y="2125204"/>
                  <a:pt x="152400" y="2192557"/>
                </a:cubicBezTo>
                <a:cubicBezTo>
                  <a:pt x="175485" y="2224299"/>
                  <a:pt x="185058" y="2268757"/>
                  <a:pt x="217715" y="2290528"/>
                </a:cubicBezTo>
                <a:cubicBezTo>
                  <a:pt x="263181" y="2320838"/>
                  <a:pt x="241121" y="2303048"/>
                  <a:pt x="283029" y="2344957"/>
                </a:cubicBezTo>
                <a:cubicBezTo>
                  <a:pt x="362858" y="2341328"/>
                  <a:pt x="443407" y="2345372"/>
                  <a:pt x="522515" y="2334071"/>
                </a:cubicBezTo>
                <a:cubicBezTo>
                  <a:pt x="546611" y="2330629"/>
                  <a:pt x="565670" y="2311487"/>
                  <a:pt x="587829" y="2301414"/>
                </a:cubicBezTo>
                <a:cubicBezTo>
                  <a:pt x="605618" y="2293328"/>
                  <a:pt x="623541" y="2285257"/>
                  <a:pt x="642257" y="2279642"/>
                </a:cubicBezTo>
                <a:cubicBezTo>
                  <a:pt x="646287" y="2278433"/>
                  <a:pt x="826017" y="2234256"/>
                  <a:pt x="870857" y="2214328"/>
                </a:cubicBezTo>
                <a:cubicBezTo>
                  <a:pt x="882813" y="2209015"/>
                  <a:pt x="892629" y="2199814"/>
                  <a:pt x="903515" y="2192557"/>
                </a:cubicBezTo>
                <a:cubicBezTo>
                  <a:pt x="907143" y="2181671"/>
                  <a:pt x="905063" y="2166569"/>
                  <a:pt x="914400" y="2159899"/>
                </a:cubicBezTo>
                <a:cubicBezTo>
                  <a:pt x="933075" y="2146560"/>
                  <a:pt x="957451" y="2143694"/>
                  <a:pt x="979715" y="2138128"/>
                </a:cubicBezTo>
                <a:cubicBezTo>
                  <a:pt x="994229" y="2134499"/>
                  <a:pt x="1008587" y="2130176"/>
                  <a:pt x="1023257" y="2127242"/>
                </a:cubicBezTo>
                <a:cubicBezTo>
                  <a:pt x="1156716" y="2100551"/>
                  <a:pt x="1030972" y="2130757"/>
                  <a:pt x="1132115" y="2105471"/>
                </a:cubicBezTo>
                <a:cubicBezTo>
                  <a:pt x="1208315" y="2109100"/>
                  <a:pt x="1284672" y="2110274"/>
                  <a:pt x="1360715" y="2116357"/>
                </a:cubicBezTo>
                <a:cubicBezTo>
                  <a:pt x="1481351" y="2126008"/>
                  <a:pt x="1299919" y="2142146"/>
                  <a:pt x="1480457" y="2116357"/>
                </a:cubicBezTo>
                <a:cubicBezTo>
                  <a:pt x="1502229" y="2101843"/>
                  <a:pt x="1520949" y="2081089"/>
                  <a:pt x="1545772" y="2072814"/>
                </a:cubicBezTo>
                <a:cubicBezTo>
                  <a:pt x="1591530" y="2057561"/>
                  <a:pt x="1581443" y="2063547"/>
                  <a:pt x="1632857" y="2029271"/>
                </a:cubicBezTo>
                <a:cubicBezTo>
                  <a:pt x="1647953" y="2019207"/>
                  <a:pt x="1663571" y="2009443"/>
                  <a:pt x="1676400" y="1996614"/>
                </a:cubicBezTo>
                <a:cubicBezTo>
                  <a:pt x="1685651" y="1987363"/>
                  <a:pt x="1689658" y="1973890"/>
                  <a:pt x="1698172" y="1963957"/>
                </a:cubicBezTo>
                <a:cubicBezTo>
                  <a:pt x="1711530" y="1948372"/>
                  <a:pt x="1731154" y="1938015"/>
                  <a:pt x="1741715" y="1920414"/>
                </a:cubicBezTo>
                <a:cubicBezTo>
                  <a:pt x="1752601" y="1902271"/>
                  <a:pt x="1761677" y="1882912"/>
                  <a:pt x="1774372" y="1865985"/>
                </a:cubicBezTo>
                <a:cubicBezTo>
                  <a:pt x="1783609" y="1853669"/>
                  <a:pt x="1797174" y="1845155"/>
                  <a:pt x="1807029" y="1833328"/>
                </a:cubicBezTo>
                <a:cubicBezTo>
                  <a:pt x="1815404" y="1823277"/>
                  <a:pt x="1821543" y="1811557"/>
                  <a:pt x="1828800" y="1800671"/>
                </a:cubicBezTo>
                <a:cubicBezTo>
                  <a:pt x="1832429" y="1778900"/>
                  <a:pt x="1833344" y="1756498"/>
                  <a:pt x="1839686" y="1735357"/>
                </a:cubicBezTo>
                <a:cubicBezTo>
                  <a:pt x="1844349" y="1719814"/>
                  <a:pt x="1853108" y="1705729"/>
                  <a:pt x="1861457" y="1691814"/>
                </a:cubicBezTo>
                <a:cubicBezTo>
                  <a:pt x="1874919" y="1669377"/>
                  <a:pt x="1889995" y="1647935"/>
                  <a:pt x="1905000" y="1626499"/>
                </a:cubicBezTo>
                <a:cubicBezTo>
                  <a:pt x="1920239" y="1604729"/>
                  <a:pt x="1945815" y="1574804"/>
                  <a:pt x="1959429" y="1550299"/>
                </a:cubicBezTo>
                <a:cubicBezTo>
                  <a:pt x="2064725" y="1360767"/>
                  <a:pt x="1924648" y="1597381"/>
                  <a:pt x="2024743" y="1430557"/>
                </a:cubicBezTo>
                <a:cubicBezTo>
                  <a:pt x="2036890" y="1284796"/>
                  <a:pt x="1999047" y="1164080"/>
                  <a:pt x="2122715" y="1071328"/>
                </a:cubicBezTo>
                <a:cubicBezTo>
                  <a:pt x="2137229" y="1060442"/>
                  <a:pt x="2151161" y="1048735"/>
                  <a:pt x="2166257" y="1038671"/>
                </a:cubicBezTo>
                <a:cubicBezTo>
                  <a:pt x="2205622" y="1012428"/>
                  <a:pt x="2252546" y="995925"/>
                  <a:pt x="2286000" y="962471"/>
                </a:cubicBezTo>
                <a:lnTo>
                  <a:pt x="2340429" y="908042"/>
                </a:lnTo>
                <a:lnTo>
                  <a:pt x="2373086" y="875385"/>
                </a:lnTo>
                <a:cubicBezTo>
                  <a:pt x="2380343" y="860871"/>
                  <a:pt x="2394857" y="848069"/>
                  <a:pt x="2394857" y="831842"/>
                </a:cubicBezTo>
                <a:cubicBezTo>
                  <a:pt x="2394857" y="810285"/>
                  <a:pt x="2371046" y="753602"/>
                  <a:pt x="2351315" y="733871"/>
                </a:cubicBezTo>
                <a:cubicBezTo>
                  <a:pt x="2342064" y="724620"/>
                  <a:pt x="2329543" y="719356"/>
                  <a:pt x="2318657" y="712099"/>
                </a:cubicBezTo>
                <a:cubicBezTo>
                  <a:pt x="2311400" y="701213"/>
                  <a:pt x="2305578" y="689220"/>
                  <a:pt x="2296886" y="679442"/>
                </a:cubicBezTo>
                <a:cubicBezTo>
                  <a:pt x="2276431" y="656430"/>
                  <a:pt x="2231572" y="614128"/>
                  <a:pt x="2231572" y="614128"/>
                </a:cubicBezTo>
                <a:cubicBezTo>
                  <a:pt x="2203109" y="528742"/>
                  <a:pt x="2221607" y="568493"/>
                  <a:pt x="2177143" y="494385"/>
                </a:cubicBezTo>
                <a:cubicBezTo>
                  <a:pt x="2173514" y="458099"/>
                  <a:pt x="2179800" y="419386"/>
                  <a:pt x="2166257" y="385528"/>
                </a:cubicBezTo>
                <a:cubicBezTo>
                  <a:pt x="2147013" y="337417"/>
                  <a:pt x="2116807" y="332758"/>
                  <a:pt x="2079172" y="320214"/>
                </a:cubicBezTo>
                <a:cubicBezTo>
                  <a:pt x="1964373" y="243682"/>
                  <a:pt x="2067358" y="301761"/>
                  <a:pt x="1926772" y="254899"/>
                </a:cubicBezTo>
                <a:cubicBezTo>
                  <a:pt x="1911377" y="249767"/>
                  <a:pt x="1898144" y="239520"/>
                  <a:pt x="1883229" y="233128"/>
                </a:cubicBezTo>
                <a:cubicBezTo>
                  <a:pt x="1872682" y="228608"/>
                  <a:pt x="1861458" y="225871"/>
                  <a:pt x="1850572" y="222242"/>
                </a:cubicBezTo>
                <a:cubicBezTo>
                  <a:pt x="1832429" y="204099"/>
                  <a:pt x="1817491" y="182047"/>
                  <a:pt x="1796143" y="167814"/>
                </a:cubicBezTo>
                <a:cubicBezTo>
                  <a:pt x="1785257" y="160557"/>
                  <a:pt x="1773537" y="154418"/>
                  <a:pt x="1763486" y="146042"/>
                </a:cubicBezTo>
                <a:cubicBezTo>
                  <a:pt x="1709126" y="100741"/>
                  <a:pt x="1755563" y="121630"/>
                  <a:pt x="1698172" y="102499"/>
                </a:cubicBezTo>
                <a:cubicBezTo>
                  <a:pt x="1595673" y="0"/>
                  <a:pt x="1760044" y="154635"/>
                  <a:pt x="1600200" y="48071"/>
                </a:cubicBezTo>
                <a:lnTo>
                  <a:pt x="1534886" y="4528"/>
                </a:lnTo>
                <a:cubicBezTo>
                  <a:pt x="1418772" y="11785"/>
                  <a:pt x="1302087" y="12706"/>
                  <a:pt x="1186543" y="26299"/>
                </a:cubicBezTo>
                <a:cubicBezTo>
                  <a:pt x="1176350" y="27498"/>
                  <a:pt x="1173573" y="42790"/>
                  <a:pt x="1164772" y="48071"/>
                </a:cubicBezTo>
                <a:cubicBezTo>
                  <a:pt x="1154933" y="53975"/>
                  <a:pt x="1142378" y="53825"/>
                  <a:pt x="1132115" y="58957"/>
                </a:cubicBezTo>
                <a:cubicBezTo>
                  <a:pt x="1056940" y="96544"/>
                  <a:pt x="1146534" y="68958"/>
                  <a:pt x="1055915" y="91614"/>
                </a:cubicBezTo>
                <a:cubicBezTo>
                  <a:pt x="1048658" y="98871"/>
                  <a:pt x="1044361" y="112427"/>
                  <a:pt x="1034143" y="113385"/>
                </a:cubicBezTo>
                <a:cubicBezTo>
                  <a:pt x="610865" y="153067"/>
                  <a:pt x="819880" y="86834"/>
                  <a:pt x="674915" y="135157"/>
                </a:cubicBezTo>
                <a:cubicBezTo>
                  <a:pt x="667658" y="142414"/>
                  <a:pt x="658424" y="148127"/>
                  <a:pt x="653143" y="156928"/>
                </a:cubicBezTo>
                <a:cubicBezTo>
                  <a:pt x="615612" y="219478"/>
                  <a:pt x="694871" y="167814"/>
                  <a:pt x="653143" y="20047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4029" y="1551974"/>
            <a:ext cx="3445252" cy="4286115"/>
          </a:xfrm>
          <a:custGeom>
            <a:avLst/>
            <a:gdLst>
              <a:gd name="connsiteX0" fmla="*/ 2481942 w 3445252"/>
              <a:gd name="connsiteY0" fmla="*/ 3390140 h 4286115"/>
              <a:gd name="connsiteX1" fmla="*/ 2503714 w 3445252"/>
              <a:gd name="connsiteY1" fmla="*/ 3498997 h 4286115"/>
              <a:gd name="connsiteX2" fmla="*/ 2525485 w 3445252"/>
              <a:gd name="connsiteY2" fmla="*/ 3542540 h 4286115"/>
              <a:gd name="connsiteX3" fmla="*/ 2536371 w 3445252"/>
              <a:gd name="connsiteY3" fmla="*/ 3575197 h 4286115"/>
              <a:gd name="connsiteX4" fmla="*/ 2503714 w 3445252"/>
              <a:gd name="connsiteY4" fmla="*/ 3607855 h 4286115"/>
              <a:gd name="connsiteX5" fmla="*/ 2449285 w 3445252"/>
              <a:gd name="connsiteY5" fmla="*/ 3651397 h 4286115"/>
              <a:gd name="connsiteX6" fmla="*/ 2427514 w 3445252"/>
              <a:gd name="connsiteY6" fmla="*/ 3684055 h 4286115"/>
              <a:gd name="connsiteX7" fmla="*/ 2373085 w 3445252"/>
              <a:gd name="connsiteY7" fmla="*/ 3749369 h 4286115"/>
              <a:gd name="connsiteX8" fmla="*/ 2351314 w 3445252"/>
              <a:gd name="connsiteY8" fmla="*/ 3901769 h 4286115"/>
              <a:gd name="connsiteX9" fmla="*/ 2318657 w 3445252"/>
              <a:gd name="connsiteY9" fmla="*/ 3945312 h 4286115"/>
              <a:gd name="connsiteX10" fmla="*/ 2144485 w 3445252"/>
              <a:gd name="connsiteY10" fmla="*/ 4032397 h 4286115"/>
              <a:gd name="connsiteX11" fmla="*/ 2079171 w 3445252"/>
              <a:gd name="connsiteY11" fmla="*/ 4065055 h 4286115"/>
              <a:gd name="connsiteX12" fmla="*/ 1948542 w 3445252"/>
              <a:gd name="connsiteY12" fmla="*/ 4108597 h 4286115"/>
              <a:gd name="connsiteX13" fmla="*/ 1774371 w 3445252"/>
              <a:gd name="connsiteY13" fmla="*/ 4184797 h 4286115"/>
              <a:gd name="connsiteX14" fmla="*/ 1741714 w 3445252"/>
              <a:gd name="connsiteY14" fmla="*/ 4195683 h 4286115"/>
              <a:gd name="connsiteX15" fmla="*/ 1534885 w 3445252"/>
              <a:gd name="connsiteY15" fmla="*/ 4217455 h 4286115"/>
              <a:gd name="connsiteX16" fmla="*/ 1480457 w 3445252"/>
              <a:gd name="connsiteY16" fmla="*/ 4228340 h 4286115"/>
              <a:gd name="connsiteX17" fmla="*/ 1328057 w 3445252"/>
              <a:gd name="connsiteY17" fmla="*/ 4282769 h 4286115"/>
              <a:gd name="connsiteX18" fmla="*/ 1251857 w 3445252"/>
              <a:gd name="connsiteY18" fmla="*/ 4271883 h 4286115"/>
              <a:gd name="connsiteX19" fmla="*/ 1262742 w 3445252"/>
              <a:gd name="connsiteY19" fmla="*/ 4239226 h 4286115"/>
              <a:gd name="connsiteX20" fmla="*/ 1240971 w 3445252"/>
              <a:gd name="connsiteY20" fmla="*/ 4206569 h 4286115"/>
              <a:gd name="connsiteX21" fmla="*/ 1197428 w 3445252"/>
              <a:gd name="connsiteY21" fmla="*/ 4152140 h 4286115"/>
              <a:gd name="connsiteX22" fmla="*/ 1175657 w 3445252"/>
              <a:gd name="connsiteY22" fmla="*/ 4119483 h 4286115"/>
              <a:gd name="connsiteX23" fmla="*/ 1099457 w 3445252"/>
              <a:gd name="connsiteY23" fmla="*/ 4021512 h 4286115"/>
              <a:gd name="connsiteX24" fmla="*/ 990600 w 3445252"/>
              <a:gd name="connsiteY24" fmla="*/ 3890883 h 4286115"/>
              <a:gd name="connsiteX25" fmla="*/ 849085 w 3445252"/>
              <a:gd name="connsiteY25" fmla="*/ 3782026 h 4286115"/>
              <a:gd name="connsiteX26" fmla="*/ 685800 w 3445252"/>
              <a:gd name="connsiteY26" fmla="*/ 3738483 h 4286115"/>
              <a:gd name="connsiteX27" fmla="*/ 576942 w 3445252"/>
              <a:gd name="connsiteY27" fmla="*/ 3727597 h 4286115"/>
              <a:gd name="connsiteX28" fmla="*/ 511628 w 3445252"/>
              <a:gd name="connsiteY28" fmla="*/ 3738483 h 4286115"/>
              <a:gd name="connsiteX29" fmla="*/ 457200 w 3445252"/>
              <a:gd name="connsiteY29" fmla="*/ 3749369 h 4286115"/>
              <a:gd name="connsiteX30" fmla="*/ 359228 w 3445252"/>
              <a:gd name="connsiteY30" fmla="*/ 3629626 h 4286115"/>
              <a:gd name="connsiteX31" fmla="*/ 326571 w 3445252"/>
              <a:gd name="connsiteY31" fmla="*/ 3531655 h 4286115"/>
              <a:gd name="connsiteX32" fmla="*/ 283028 w 3445252"/>
              <a:gd name="connsiteY32" fmla="*/ 3422797 h 4286115"/>
              <a:gd name="connsiteX33" fmla="*/ 272142 w 3445252"/>
              <a:gd name="connsiteY33" fmla="*/ 3335712 h 4286115"/>
              <a:gd name="connsiteX34" fmla="*/ 293914 w 3445252"/>
              <a:gd name="connsiteY34" fmla="*/ 3292169 h 4286115"/>
              <a:gd name="connsiteX35" fmla="*/ 348342 w 3445252"/>
              <a:gd name="connsiteY35" fmla="*/ 3205083 h 4286115"/>
              <a:gd name="connsiteX36" fmla="*/ 391885 w 3445252"/>
              <a:gd name="connsiteY36" fmla="*/ 3161540 h 4286115"/>
              <a:gd name="connsiteX37" fmla="*/ 391885 w 3445252"/>
              <a:gd name="connsiteY37" fmla="*/ 2998255 h 4286115"/>
              <a:gd name="connsiteX38" fmla="*/ 370114 w 3445252"/>
              <a:gd name="connsiteY38" fmla="*/ 2954712 h 4286115"/>
              <a:gd name="connsiteX39" fmla="*/ 326571 w 3445252"/>
              <a:gd name="connsiteY39" fmla="*/ 2834969 h 4286115"/>
              <a:gd name="connsiteX40" fmla="*/ 217714 w 3445252"/>
              <a:gd name="connsiteY40" fmla="*/ 2649912 h 4286115"/>
              <a:gd name="connsiteX41" fmla="*/ 141514 w 3445252"/>
              <a:gd name="connsiteY41" fmla="*/ 2541055 h 4286115"/>
              <a:gd name="connsiteX42" fmla="*/ 21771 w 3445252"/>
              <a:gd name="connsiteY42" fmla="*/ 2377769 h 4286115"/>
              <a:gd name="connsiteX43" fmla="*/ 0 w 3445252"/>
              <a:gd name="connsiteY43" fmla="*/ 2334226 h 4286115"/>
              <a:gd name="connsiteX44" fmla="*/ 21771 w 3445252"/>
              <a:gd name="connsiteY44" fmla="*/ 2214483 h 4286115"/>
              <a:gd name="connsiteX45" fmla="*/ 32657 w 3445252"/>
              <a:gd name="connsiteY45" fmla="*/ 2181826 h 4286115"/>
              <a:gd name="connsiteX46" fmla="*/ 97971 w 3445252"/>
              <a:gd name="connsiteY46" fmla="*/ 2083855 h 4286115"/>
              <a:gd name="connsiteX47" fmla="*/ 141514 w 3445252"/>
              <a:gd name="connsiteY47" fmla="*/ 2018540 h 4286115"/>
              <a:gd name="connsiteX48" fmla="*/ 174171 w 3445252"/>
              <a:gd name="connsiteY48" fmla="*/ 1985883 h 4286115"/>
              <a:gd name="connsiteX49" fmla="*/ 293914 w 3445252"/>
              <a:gd name="connsiteY49" fmla="*/ 1887912 h 4286115"/>
              <a:gd name="connsiteX50" fmla="*/ 326571 w 3445252"/>
              <a:gd name="connsiteY50" fmla="*/ 1866140 h 4286115"/>
              <a:gd name="connsiteX51" fmla="*/ 370114 w 3445252"/>
              <a:gd name="connsiteY51" fmla="*/ 1844369 h 4286115"/>
              <a:gd name="connsiteX52" fmla="*/ 391885 w 3445252"/>
              <a:gd name="connsiteY52" fmla="*/ 1811712 h 4286115"/>
              <a:gd name="connsiteX53" fmla="*/ 391885 w 3445252"/>
              <a:gd name="connsiteY53" fmla="*/ 1637540 h 4286115"/>
              <a:gd name="connsiteX54" fmla="*/ 370114 w 3445252"/>
              <a:gd name="connsiteY54" fmla="*/ 1604883 h 4286115"/>
              <a:gd name="connsiteX55" fmla="*/ 348342 w 3445252"/>
              <a:gd name="connsiteY55" fmla="*/ 1550455 h 4286115"/>
              <a:gd name="connsiteX56" fmla="*/ 326571 w 3445252"/>
              <a:gd name="connsiteY56" fmla="*/ 1430712 h 4286115"/>
              <a:gd name="connsiteX57" fmla="*/ 337457 w 3445252"/>
              <a:gd name="connsiteY57" fmla="*/ 1158569 h 4286115"/>
              <a:gd name="connsiteX58" fmla="*/ 348342 w 3445252"/>
              <a:gd name="connsiteY58" fmla="*/ 973512 h 4286115"/>
              <a:gd name="connsiteX59" fmla="*/ 381000 w 3445252"/>
              <a:gd name="connsiteY59" fmla="*/ 940855 h 4286115"/>
              <a:gd name="connsiteX60" fmla="*/ 576942 w 3445252"/>
              <a:gd name="connsiteY60" fmla="*/ 810226 h 4286115"/>
              <a:gd name="connsiteX61" fmla="*/ 642257 w 3445252"/>
              <a:gd name="connsiteY61" fmla="*/ 777569 h 4286115"/>
              <a:gd name="connsiteX62" fmla="*/ 740228 w 3445252"/>
              <a:gd name="connsiteY62" fmla="*/ 690483 h 4286115"/>
              <a:gd name="connsiteX63" fmla="*/ 740228 w 3445252"/>
              <a:gd name="connsiteY63" fmla="*/ 581626 h 4286115"/>
              <a:gd name="connsiteX64" fmla="*/ 762000 w 3445252"/>
              <a:gd name="connsiteY64" fmla="*/ 516312 h 4286115"/>
              <a:gd name="connsiteX65" fmla="*/ 772885 w 3445252"/>
              <a:gd name="connsiteY65" fmla="*/ 450997 h 4286115"/>
              <a:gd name="connsiteX66" fmla="*/ 794657 w 3445252"/>
              <a:gd name="connsiteY66" fmla="*/ 320369 h 4286115"/>
              <a:gd name="connsiteX67" fmla="*/ 816428 w 3445252"/>
              <a:gd name="connsiteY67" fmla="*/ 298597 h 4286115"/>
              <a:gd name="connsiteX68" fmla="*/ 838200 w 3445252"/>
              <a:gd name="connsiteY68" fmla="*/ 265940 h 4286115"/>
              <a:gd name="connsiteX69" fmla="*/ 936171 w 3445252"/>
              <a:gd name="connsiteY69" fmla="*/ 178855 h 4286115"/>
              <a:gd name="connsiteX70" fmla="*/ 947057 w 3445252"/>
              <a:gd name="connsiteY70" fmla="*/ 146197 h 4286115"/>
              <a:gd name="connsiteX71" fmla="*/ 1034142 w 3445252"/>
              <a:gd name="connsiteY71" fmla="*/ 59112 h 4286115"/>
              <a:gd name="connsiteX72" fmla="*/ 1099457 w 3445252"/>
              <a:gd name="connsiteY72" fmla="*/ 37340 h 4286115"/>
              <a:gd name="connsiteX73" fmla="*/ 1251857 w 3445252"/>
              <a:gd name="connsiteY73" fmla="*/ 4683 h 4286115"/>
              <a:gd name="connsiteX74" fmla="*/ 1426028 w 3445252"/>
              <a:gd name="connsiteY74" fmla="*/ 15569 h 4286115"/>
              <a:gd name="connsiteX75" fmla="*/ 1458685 w 3445252"/>
              <a:gd name="connsiteY75" fmla="*/ 91769 h 4286115"/>
              <a:gd name="connsiteX76" fmla="*/ 1524000 w 3445252"/>
              <a:gd name="connsiteY76" fmla="*/ 146197 h 4286115"/>
              <a:gd name="connsiteX77" fmla="*/ 1665514 w 3445252"/>
              <a:gd name="connsiteY77" fmla="*/ 222397 h 4286115"/>
              <a:gd name="connsiteX78" fmla="*/ 1785257 w 3445252"/>
              <a:gd name="connsiteY78" fmla="*/ 287712 h 4286115"/>
              <a:gd name="connsiteX79" fmla="*/ 1905000 w 3445252"/>
              <a:gd name="connsiteY79" fmla="*/ 320369 h 4286115"/>
              <a:gd name="connsiteX80" fmla="*/ 1937657 w 3445252"/>
              <a:gd name="connsiteY80" fmla="*/ 342140 h 4286115"/>
              <a:gd name="connsiteX81" fmla="*/ 2144485 w 3445252"/>
              <a:gd name="connsiteY81" fmla="*/ 342140 h 4286115"/>
              <a:gd name="connsiteX82" fmla="*/ 2198914 w 3445252"/>
              <a:gd name="connsiteY82" fmla="*/ 298597 h 4286115"/>
              <a:gd name="connsiteX83" fmla="*/ 2242457 w 3445252"/>
              <a:gd name="connsiteY83" fmla="*/ 265940 h 4286115"/>
              <a:gd name="connsiteX84" fmla="*/ 2307771 w 3445252"/>
              <a:gd name="connsiteY84" fmla="*/ 244169 h 4286115"/>
              <a:gd name="connsiteX85" fmla="*/ 2558142 w 3445252"/>
              <a:gd name="connsiteY85" fmla="*/ 255055 h 4286115"/>
              <a:gd name="connsiteX86" fmla="*/ 2699657 w 3445252"/>
              <a:gd name="connsiteY86" fmla="*/ 298597 h 4286115"/>
              <a:gd name="connsiteX87" fmla="*/ 2743200 w 3445252"/>
              <a:gd name="connsiteY87" fmla="*/ 309483 h 4286115"/>
              <a:gd name="connsiteX88" fmla="*/ 2775857 w 3445252"/>
              <a:gd name="connsiteY88" fmla="*/ 320369 h 4286115"/>
              <a:gd name="connsiteX89" fmla="*/ 2906485 w 3445252"/>
              <a:gd name="connsiteY89" fmla="*/ 298597 h 4286115"/>
              <a:gd name="connsiteX90" fmla="*/ 2971800 w 3445252"/>
              <a:gd name="connsiteY90" fmla="*/ 276826 h 4286115"/>
              <a:gd name="connsiteX91" fmla="*/ 3037114 w 3445252"/>
              <a:gd name="connsiteY91" fmla="*/ 244169 h 4286115"/>
              <a:gd name="connsiteX92" fmla="*/ 3309257 w 3445252"/>
              <a:gd name="connsiteY92" fmla="*/ 265940 h 4286115"/>
              <a:gd name="connsiteX93" fmla="*/ 3341914 w 3445252"/>
              <a:gd name="connsiteY93" fmla="*/ 276826 h 4286115"/>
              <a:gd name="connsiteX94" fmla="*/ 3363685 w 3445252"/>
              <a:gd name="connsiteY94" fmla="*/ 309483 h 4286115"/>
              <a:gd name="connsiteX95" fmla="*/ 3374571 w 3445252"/>
              <a:gd name="connsiteY95" fmla="*/ 342140 h 4286115"/>
              <a:gd name="connsiteX96" fmla="*/ 3439885 w 3445252"/>
              <a:gd name="connsiteY96" fmla="*/ 385683 h 4286115"/>
              <a:gd name="connsiteX97" fmla="*/ 3407228 w 3445252"/>
              <a:gd name="connsiteY97" fmla="*/ 461883 h 4286115"/>
              <a:gd name="connsiteX98" fmla="*/ 3363685 w 3445252"/>
              <a:gd name="connsiteY98" fmla="*/ 527197 h 4286115"/>
              <a:gd name="connsiteX99" fmla="*/ 3352800 w 3445252"/>
              <a:gd name="connsiteY99" fmla="*/ 559855 h 4286115"/>
              <a:gd name="connsiteX100" fmla="*/ 3331028 w 3445252"/>
              <a:gd name="connsiteY100" fmla="*/ 581626 h 4286115"/>
              <a:gd name="connsiteX101" fmla="*/ 3309257 w 3445252"/>
              <a:gd name="connsiteY101" fmla="*/ 614283 h 4286115"/>
              <a:gd name="connsiteX102" fmla="*/ 3320142 w 3445252"/>
              <a:gd name="connsiteY102" fmla="*/ 679597 h 4286115"/>
              <a:gd name="connsiteX103" fmla="*/ 3341914 w 3445252"/>
              <a:gd name="connsiteY103" fmla="*/ 701369 h 4286115"/>
              <a:gd name="connsiteX104" fmla="*/ 3363685 w 3445252"/>
              <a:gd name="connsiteY104" fmla="*/ 734026 h 4286115"/>
              <a:gd name="connsiteX105" fmla="*/ 3352800 w 3445252"/>
              <a:gd name="connsiteY105" fmla="*/ 821112 h 4286115"/>
              <a:gd name="connsiteX106" fmla="*/ 3341914 w 3445252"/>
              <a:gd name="connsiteY106" fmla="*/ 853769 h 4286115"/>
              <a:gd name="connsiteX107" fmla="*/ 3309257 w 3445252"/>
              <a:gd name="connsiteY107" fmla="*/ 864655 h 4286115"/>
              <a:gd name="connsiteX108" fmla="*/ 3222171 w 3445252"/>
              <a:gd name="connsiteY108" fmla="*/ 929969 h 4286115"/>
              <a:gd name="connsiteX109" fmla="*/ 3200400 w 3445252"/>
              <a:gd name="connsiteY109" fmla="*/ 962626 h 4286115"/>
              <a:gd name="connsiteX110" fmla="*/ 3189514 w 3445252"/>
              <a:gd name="connsiteY110" fmla="*/ 995283 h 4286115"/>
              <a:gd name="connsiteX111" fmla="*/ 3167742 w 3445252"/>
              <a:gd name="connsiteY111" fmla="*/ 1017055 h 4286115"/>
              <a:gd name="connsiteX112" fmla="*/ 3156857 w 3445252"/>
              <a:gd name="connsiteY112" fmla="*/ 1049712 h 4286115"/>
              <a:gd name="connsiteX113" fmla="*/ 3135085 w 3445252"/>
              <a:gd name="connsiteY113" fmla="*/ 1071483 h 4286115"/>
              <a:gd name="connsiteX114" fmla="*/ 3135085 w 3445252"/>
              <a:gd name="connsiteY114" fmla="*/ 1169455 h 428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445252" h="4286115">
                <a:moveTo>
                  <a:pt x="2481942" y="3390140"/>
                </a:moveTo>
                <a:cubicBezTo>
                  <a:pt x="2489199" y="3426426"/>
                  <a:pt x="2493548" y="3463416"/>
                  <a:pt x="2503714" y="3498997"/>
                </a:cubicBezTo>
                <a:cubicBezTo>
                  <a:pt x="2508172" y="3514600"/>
                  <a:pt x="2519093" y="3527625"/>
                  <a:pt x="2525485" y="3542540"/>
                </a:cubicBezTo>
                <a:cubicBezTo>
                  <a:pt x="2530005" y="3553087"/>
                  <a:pt x="2532742" y="3564311"/>
                  <a:pt x="2536371" y="3575197"/>
                </a:cubicBezTo>
                <a:cubicBezTo>
                  <a:pt x="2525485" y="3586083"/>
                  <a:pt x="2515541" y="3597999"/>
                  <a:pt x="2503714" y="3607855"/>
                </a:cubicBezTo>
                <a:cubicBezTo>
                  <a:pt x="2469770" y="3636142"/>
                  <a:pt x="2474619" y="3619729"/>
                  <a:pt x="2449285" y="3651397"/>
                </a:cubicBezTo>
                <a:cubicBezTo>
                  <a:pt x="2441112" y="3661613"/>
                  <a:pt x="2435118" y="3673409"/>
                  <a:pt x="2427514" y="3684055"/>
                </a:cubicBezTo>
                <a:cubicBezTo>
                  <a:pt x="2395171" y="3729335"/>
                  <a:pt x="2404024" y="3718430"/>
                  <a:pt x="2373085" y="3749369"/>
                </a:cubicBezTo>
                <a:cubicBezTo>
                  <a:pt x="2365828" y="3800169"/>
                  <a:pt x="2365048" y="3852325"/>
                  <a:pt x="2351314" y="3901769"/>
                </a:cubicBezTo>
                <a:cubicBezTo>
                  <a:pt x="2346458" y="3919250"/>
                  <a:pt x="2333607" y="3935034"/>
                  <a:pt x="2318657" y="3945312"/>
                </a:cubicBezTo>
                <a:cubicBezTo>
                  <a:pt x="2081779" y="4108165"/>
                  <a:pt x="2246229" y="3987177"/>
                  <a:pt x="2144485" y="4032397"/>
                </a:cubicBezTo>
                <a:cubicBezTo>
                  <a:pt x="2122242" y="4042283"/>
                  <a:pt x="2101857" y="4056233"/>
                  <a:pt x="2079171" y="4065055"/>
                </a:cubicBezTo>
                <a:cubicBezTo>
                  <a:pt x="2036394" y="4081691"/>
                  <a:pt x="1991023" y="4091218"/>
                  <a:pt x="1948542" y="4108597"/>
                </a:cubicBezTo>
                <a:cubicBezTo>
                  <a:pt x="1663870" y="4225053"/>
                  <a:pt x="1966016" y="4120915"/>
                  <a:pt x="1774371" y="4184797"/>
                </a:cubicBezTo>
                <a:cubicBezTo>
                  <a:pt x="1763485" y="4188426"/>
                  <a:pt x="1752966" y="4193433"/>
                  <a:pt x="1741714" y="4195683"/>
                </a:cubicBezTo>
                <a:cubicBezTo>
                  <a:pt x="1637345" y="4216557"/>
                  <a:pt x="1705740" y="4205251"/>
                  <a:pt x="1534885" y="4217455"/>
                </a:cubicBezTo>
                <a:cubicBezTo>
                  <a:pt x="1516742" y="4221083"/>
                  <a:pt x="1498247" y="4223257"/>
                  <a:pt x="1480457" y="4228340"/>
                </a:cubicBezTo>
                <a:cubicBezTo>
                  <a:pt x="1412487" y="4247760"/>
                  <a:pt x="1386894" y="4259233"/>
                  <a:pt x="1328057" y="4282769"/>
                </a:cubicBezTo>
                <a:cubicBezTo>
                  <a:pt x="1302657" y="4279140"/>
                  <a:pt x="1273206" y="4286115"/>
                  <a:pt x="1251857" y="4271883"/>
                </a:cubicBezTo>
                <a:cubicBezTo>
                  <a:pt x="1242310" y="4265518"/>
                  <a:pt x="1264628" y="4250544"/>
                  <a:pt x="1262742" y="4239226"/>
                </a:cubicBezTo>
                <a:cubicBezTo>
                  <a:pt x="1260591" y="4226321"/>
                  <a:pt x="1248821" y="4217035"/>
                  <a:pt x="1240971" y="4206569"/>
                </a:cubicBezTo>
                <a:cubicBezTo>
                  <a:pt x="1227030" y="4187981"/>
                  <a:pt x="1211369" y="4170728"/>
                  <a:pt x="1197428" y="4152140"/>
                </a:cubicBezTo>
                <a:cubicBezTo>
                  <a:pt x="1189578" y="4141674"/>
                  <a:pt x="1183507" y="4129949"/>
                  <a:pt x="1175657" y="4119483"/>
                </a:cubicBezTo>
                <a:cubicBezTo>
                  <a:pt x="1150834" y="4086385"/>
                  <a:pt x="1124588" y="4054376"/>
                  <a:pt x="1099457" y="4021512"/>
                </a:cubicBezTo>
                <a:cubicBezTo>
                  <a:pt x="1015357" y="3911536"/>
                  <a:pt x="1063459" y="3963744"/>
                  <a:pt x="990600" y="3890883"/>
                </a:cubicBezTo>
                <a:cubicBezTo>
                  <a:pt x="966772" y="3819400"/>
                  <a:pt x="976450" y="3824482"/>
                  <a:pt x="849085" y="3782026"/>
                </a:cubicBezTo>
                <a:cubicBezTo>
                  <a:pt x="797146" y="3764712"/>
                  <a:pt x="736433" y="3743546"/>
                  <a:pt x="685800" y="3738483"/>
                </a:cubicBezTo>
                <a:lnTo>
                  <a:pt x="576942" y="3727597"/>
                </a:lnTo>
                <a:cubicBezTo>
                  <a:pt x="555171" y="3731226"/>
                  <a:pt x="532294" y="3730733"/>
                  <a:pt x="511628" y="3738483"/>
                </a:cubicBezTo>
                <a:cubicBezTo>
                  <a:pt x="455374" y="3759579"/>
                  <a:pt x="529075" y="3773328"/>
                  <a:pt x="457200" y="3749369"/>
                </a:cubicBezTo>
                <a:cubicBezTo>
                  <a:pt x="382648" y="3649967"/>
                  <a:pt x="417543" y="3687941"/>
                  <a:pt x="359228" y="3629626"/>
                </a:cubicBezTo>
                <a:cubicBezTo>
                  <a:pt x="348342" y="3596969"/>
                  <a:pt x="338471" y="3563956"/>
                  <a:pt x="326571" y="3531655"/>
                </a:cubicBezTo>
                <a:cubicBezTo>
                  <a:pt x="313060" y="3494983"/>
                  <a:pt x="283028" y="3422797"/>
                  <a:pt x="283028" y="3422797"/>
                </a:cubicBezTo>
                <a:cubicBezTo>
                  <a:pt x="279399" y="3393769"/>
                  <a:pt x="269712" y="3364865"/>
                  <a:pt x="272142" y="3335712"/>
                </a:cubicBezTo>
                <a:cubicBezTo>
                  <a:pt x="273490" y="3319540"/>
                  <a:pt x="285737" y="3306186"/>
                  <a:pt x="293914" y="3292169"/>
                </a:cubicBezTo>
                <a:cubicBezTo>
                  <a:pt x="311162" y="3262600"/>
                  <a:pt x="324136" y="3229289"/>
                  <a:pt x="348342" y="3205083"/>
                </a:cubicBezTo>
                <a:lnTo>
                  <a:pt x="391885" y="3161540"/>
                </a:lnTo>
                <a:cubicBezTo>
                  <a:pt x="409446" y="3091299"/>
                  <a:pt x="412286" y="3100258"/>
                  <a:pt x="391885" y="2998255"/>
                </a:cubicBezTo>
                <a:cubicBezTo>
                  <a:pt x="388703" y="2982343"/>
                  <a:pt x="376141" y="2969779"/>
                  <a:pt x="370114" y="2954712"/>
                </a:cubicBezTo>
                <a:cubicBezTo>
                  <a:pt x="349795" y="2903914"/>
                  <a:pt x="350367" y="2882561"/>
                  <a:pt x="326571" y="2834969"/>
                </a:cubicBezTo>
                <a:cubicBezTo>
                  <a:pt x="259082" y="2699991"/>
                  <a:pt x="280518" y="2748604"/>
                  <a:pt x="217714" y="2649912"/>
                </a:cubicBezTo>
                <a:cubicBezTo>
                  <a:pt x="181372" y="2592803"/>
                  <a:pt x="189195" y="2593070"/>
                  <a:pt x="141514" y="2541055"/>
                </a:cubicBezTo>
                <a:cubicBezTo>
                  <a:pt x="32452" y="2422079"/>
                  <a:pt x="90335" y="2514898"/>
                  <a:pt x="21771" y="2377769"/>
                </a:cubicBezTo>
                <a:lnTo>
                  <a:pt x="0" y="2334226"/>
                </a:lnTo>
                <a:cubicBezTo>
                  <a:pt x="7257" y="2294312"/>
                  <a:pt x="13271" y="2254151"/>
                  <a:pt x="21771" y="2214483"/>
                </a:cubicBezTo>
                <a:cubicBezTo>
                  <a:pt x="24175" y="2203263"/>
                  <a:pt x="27525" y="2192089"/>
                  <a:pt x="32657" y="2181826"/>
                </a:cubicBezTo>
                <a:cubicBezTo>
                  <a:pt x="58972" y="2129197"/>
                  <a:pt x="66061" y="2129440"/>
                  <a:pt x="97971" y="2083855"/>
                </a:cubicBezTo>
                <a:cubicBezTo>
                  <a:pt x="112976" y="2062419"/>
                  <a:pt x="125450" y="2039194"/>
                  <a:pt x="141514" y="2018540"/>
                </a:cubicBezTo>
                <a:cubicBezTo>
                  <a:pt x="150965" y="2006388"/>
                  <a:pt x="162728" y="1996181"/>
                  <a:pt x="174171" y="1985883"/>
                </a:cubicBezTo>
                <a:cubicBezTo>
                  <a:pt x="218458" y="1946025"/>
                  <a:pt x="248386" y="1920432"/>
                  <a:pt x="293914" y="1887912"/>
                </a:cubicBezTo>
                <a:cubicBezTo>
                  <a:pt x="304560" y="1880308"/>
                  <a:pt x="315212" y="1872631"/>
                  <a:pt x="326571" y="1866140"/>
                </a:cubicBezTo>
                <a:cubicBezTo>
                  <a:pt x="340660" y="1858089"/>
                  <a:pt x="355600" y="1851626"/>
                  <a:pt x="370114" y="1844369"/>
                </a:cubicBezTo>
                <a:cubicBezTo>
                  <a:pt x="377371" y="1833483"/>
                  <a:pt x="386034" y="1823414"/>
                  <a:pt x="391885" y="1811712"/>
                </a:cubicBezTo>
                <a:cubicBezTo>
                  <a:pt x="418274" y="1758935"/>
                  <a:pt x="401420" y="1688395"/>
                  <a:pt x="391885" y="1637540"/>
                </a:cubicBezTo>
                <a:cubicBezTo>
                  <a:pt x="389474" y="1624681"/>
                  <a:pt x="375965" y="1616585"/>
                  <a:pt x="370114" y="1604883"/>
                </a:cubicBezTo>
                <a:cubicBezTo>
                  <a:pt x="361375" y="1587406"/>
                  <a:pt x="354521" y="1568993"/>
                  <a:pt x="348342" y="1550455"/>
                </a:cubicBezTo>
                <a:cubicBezTo>
                  <a:pt x="335513" y="1511967"/>
                  <a:pt x="332236" y="1470364"/>
                  <a:pt x="326571" y="1430712"/>
                </a:cubicBezTo>
                <a:cubicBezTo>
                  <a:pt x="330200" y="1339998"/>
                  <a:pt x="333139" y="1249253"/>
                  <a:pt x="337457" y="1158569"/>
                </a:cubicBezTo>
                <a:cubicBezTo>
                  <a:pt x="340396" y="1096847"/>
                  <a:pt x="336223" y="1034104"/>
                  <a:pt x="348342" y="973512"/>
                </a:cubicBezTo>
                <a:cubicBezTo>
                  <a:pt x="351361" y="958416"/>
                  <a:pt x="368473" y="949803"/>
                  <a:pt x="381000" y="940855"/>
                </a:cubicBezTo>
                <a:cubicBezTo>
                  <a:pt x="444876" y="895229"/>
                  <a:pt x="506731" y="845331"/>
                  <a:pt x="576942" y="810226"/>
                </a:cubicBezTo>
                <a:cubicBezTo>
                  <a:pt x="598714" y="799340"/>
                  <a:pt x="622004" y="791071"/>
                  <a:pt x="642257" y="777569"/>
                </a:cubicBezTo>
                <a:cubicBezTo>
                  <a:pt x="680825" y="751857"/>
                  <a:pt x="708485" y="722226"/>
                  <a:pt x="740228" y="690483"/>
                </a:cubicBezTo>
                <a:cubicBezTo>
                  <a:pt x="723262" y="639587"/>
                  <a:pt x="723171" y="655540"/>
                  <a:pt x="740228" y="581626"/>
                </a:cubicBezTo>
                <a:cubicBezTo>
                  <a:pt x="745388" y="559265"/>
                  <a:pt x="762000" y="516312"/>
                  <a:pt x="762000" y="516312"/>
                </a:cubicBezTo>
                <a:cubicBezTo>
                  <a:pt x="765628" y="494540"/>
                  <a:pt x="769968" y="472875"/>
                  <a:pt x="772885" y="450997"/>
                </a:cubicBezTo>
                <a:cubicBezTo>
                  <a:pt x="774238" y="440853"/>
                  <a:pt x="777152" y="349545"/>
                  <a:pt x="794657" y="320369"/>
                </a:cubicBezTo>
                <a:cubicBezTo>
                  <a:pt x="799937" y="311568"/>
                  <a:pt x="810017" y="306611"/>
                  <a:pt x="816428" y="298597"/>
                </a:cubicBezTo>
                <a:cubicBezTo>
                  <a:pt x="824601" y="288381"/>
                  <a:pt x="829585" y="275786"/>
                  <a:pt x="838200" y="265940"/>
                </a:cubicBezTo>
                <a:cubicBezTo>
                  <a:pt x="881001" y="217025"/>
                  <a:pt x="889395" y="213937"/>
                  <a:pt x="936171" y="178855"/>
                </a:cubicBezTo>
                <a:cubicBezTo>
                  <a:pt x="939800" y="167969"/>
                  <a:pt x="940692" y="155745"/>
                  <a:pt x="947057" y="146197"/>
                </a:cubicBezTo>
                <a:cubicBezTo>
                  <a:pt x="966366" y="117233"/>
                  <a:pt x="997984" y="75182"/>
                  <a:pt x="1034142" y="59112"/>
                </a:cubicBezTo>
                <a:cubicBezTo>
                  <a:pt x="1055113" y="49791"/>
                  <a:pt x="1077017" y="42149"/>
                  <a:pt x="1099457" y="37340"/>
                </a:cubicBezTo>
                <a:lnTo>
                  <a:pt x="1251857" y="4683"/>
                </a:lnTo>
                <a:cubicBezTo>
                  <a:pt x="1309914" y="8312"/>
                  <a:pt x="1369980" y="0"/>
                  <a:pt x="1426028" y="15569"/>
                </a:cubicBezTo>
                <a:cubicBezTo>
                  <a:pt x="1441320" y="19817"/>
                  <a:pt x="1450879" y="78759"/>
                  <a:pt x="1458685" y="91769"/>
                </a:cubicBezTo>
                <a:cubicBezTo>
                  <a:pt x="1467667" y="106739"/>
                  <a:pt x="1517535" y="142083"/>
                  <a:pt x="1524000" y="146197"/>
                </a:cubicBezTo>
                <a:cubicBezTo>
                  <a:pt x="1606796" y="198885"/>
                  <a:pt x="1586130" y="179096"/>
                  <a:pt x="1665514" y="222397"/>
                </a:cubicBezTo>
                <a:cubicBezTo>
                  <a:pt x="1706224" y="244603"/>
                  <a:pt x="1740812" y="272026"/>
                  <a:pt x="1785257" y="287712"/>
                </a:cubicBezTo>
                <a:cubicBezTo>
                  <a:pt x="1824271" y="301481"/>
                  <a:pt x="1865086" y="309483"/>
                  <a:pt x="1905000" y="320369"/>
                </a:cubicBezTo>
                <a:cubicBezTo>
                  <a:pt x="1915886" y="327626"/>
                  <a:pt x="1925955" y="336289"/>
                  <a:pt x="1937657" y="342140"/>
                </a:cubicBezTo>
                <a:cubicBezTo>
                  <a:pt x="1999473" y="373048"/>
                  <a:pt x="2090799" y="345495"/>
                  <a:pt x="2144485" y="342140"/>
                </a:cubicBezTo>
                <a:cubicBezTo>
                  <a:pt x="2180894" y="305733"/>
                  <a:pt x="2150852" y="332927"/>
                  <a:pt x="2198914" y="298597"/>
                </a:cubicBezTo>
                <a:cubicBezTo>
                  <a:pt x="2213677" y="288052"/>
                  <a:pt x="2226229" y="274054"/>
                  <a:pt x="2242457" y="265940"/>
                </a:cubicBezTo>
                <a:cubicBezTo>
                  <a:pt x="2262983" y="255677"/>
                  <a:pt x="2307771" y="244169"/>
                  <a:pt x="2307771" y="244169"/>
                </a:cubicBezTo>
                <a:cubicBezTo>
                  <a:pt x="2391228" y="247798"/>
                  <a:pt x="2474971" y="247258"/>
                  <a:pt x="2558142" y="255055"/>
                </a:cubicBezTo>
                <a:cubicBezTo>
                  <a:pt x="2687277" y="267161"/>
                  <a:pt x="2618760" y="268261"/>
                  <a:pt x="2699657" y="298597"/>
                </a:cubicBezTo>
                <a:cubicBezTo>
                  <a:pt x="2713665" y="303850"/>
                  <a:pt x="2728815" y="305373"/>
                  <a:pt x="2743200" y="309483"/>
                </a:cubicBezTo>
                <a:cubicBezTo>
                  <a:pt x="2754233" y="312635"/>
                  <a:pt x="2764971" y="316740"/>
                  <a:pt x="2775857" y="320369"/>
                </a:cubicBezTo>
                <a:cubicBezTo>
                  <a:pt x="2819400" y="313112"/>
                  <a:pt x="2863393" y="308173"/>
                  <a:pt x="2906485" y="298597"/>
                </a:cubicBezTo>
                <a:cubicBezTo>
                  <a:pt x="2928888" y="293619"/>
                  <a:pt x="2950829" y="286146"/>
                  <a:pt x="2971800" y="276826"/>
                </a:cubicBezTo>
                <a:cubicBezTo>
                  <a:pt x="3098430" y="220547"/>
                  <a:pt x="2917999" y="283875"/>
                  <a:pt x="3037114" y="244169"/>
                </a:cubicBezTo>
                <a:cubicBezTo>
                  <a:pt x="3129258" y="249019"/>
                  <a:pt x="3219555" y="246007"/>
                  <a:pt x="3309257" y="265940"/>
                </a:cubicBezTo>
                <a:cubicBezTo>
                  <a:pt x="3320458" y="268429"/>
                  <a:pt x="3331028" y="273197"/>
                  <a:pt x="3341914" y="276826"/>
                </a:cubicBezTo>
                <a:cubicBezTo>
                  <a:pt x="3349171" y="287712"/>
                  <a:pt x="3357834" y="297781"/>
                  <a:pt x="3363685" y="309483"/>
                </a:cubicBezTo>
                <a:cubicBezTo>
                  <a:pt x="3368817" y="319746"/>
                  <a:pt x="3366457" y="334026"/>
                  <a:pt x="3374571" y="342140"/>
                </a:cubicBezTo>
                <a:cubicBezTo>
                  <a:pt x="3393073" y="360642"/>
                  <a:pt x="3439885" y="385683"/>
                  <a:pt x="3439885" y="385683"/>
                </a:cubicBezTo>
                <a:cubicBezTo>
                  <a:pt x="3421275" y="478739"/>
                  <a:pt x="3445252" y="411185"/>
                  <a:pt x="3407228" y="461883"/>
                </a:cubicBezTo>
                <a:cubicBezTo>
                  <a:pt x="3391528" y="482816"/>
                  <a:pt x="3363685" y="527197"/>
                  <a:pt x="3363685" y="527197"/>
                </a:cubicBezTo>
                <a:cubicBezTo>
                  <a:pt x="3360057" y="538083"/>
                  <a:pt x="3358704" y="550015"/>
                  <a:pt x="3352800" y="559855"/>
                </a:cubicBezTo>
                <a:cubicBezTo>
                  <a:pt x="3347520" y="568656"/>
                  <a:pt x="3337439" y="573612"/>
                  <a:pt x="3331028" y="581626"/>
                </a:cubicBezTo>
                <a:cubicBezTo>
                  <a:pt x="3322855" y="591842"/>
                  <a:pt x="3316514" y="603397"/>
                  <a:pt x="3309257" y="614283"/>
                </a:cubicBezTo>
                <a:cubicBezTo>
                  <a:pt x="3312885" y="636054"/>
                  <a:pt x="3312392" y="658931"/>
                  <a:pt x="3320142" y="679597"/>
                </a:cubicBezTo>
                <a:cubicBezTo>
                  <a:pt x="3323746" y="689207"/>
                  <a:pt x="3335503" y="693355"/>
                  <a:pt x="3341914" y="701369"/>
                </a:cubicBezTo>
                <a:cubicBezTo>
                  <a:pt x="3350087" y="711585"/>
                  <a:pt x="3356428" y="723140"/>
                  <a:pt x="3363685" y="734026"/>
                </a:cubicBezTo>
                <a:cubicBezTo>
                  <a:pt x="3360057" y="763055"/>
                  <a:pt x="3358033" y="792329"/>
                  <a:pt x="3352800" y="821112"/>
                </a:cubicBezTo>
                <a:cubicBezTo>
                  <a:pt x="3350747" y="832401"/>
                  <a:pt x="3350028" y="845655"/>
                  <a:pt x="3341914" y="853769"/>
                </a:cubicBezTo>
                <a:cubicBezTo>
                  <a:pt x="3333800" y="861883"/>
                  <a:pt x="3320143" y="861026"/>
                  <a:pt x="3309257" y="864655"/>
                </a:cubicBezTo>
                <a:cubicBezTo>
                  <a:pt x="3246714" y="927197"/>
                  <a:pt x="3279169" y="910969"/>
                  <a:pt x="3222171" y="929969"/>
                </a:cubicBezTo>
                <a:cubicBezTo>
                  <a:pt x="3214914" y="940855"/>
                  <a:pt x="3206251" y="950924"/>
                  <a:pt x="3200400" y="962626"/>
                </a:cubicBezTo>
                <a:cubicBezTo>
                  <a:pt x="3195268" y="972889"/>
                  <a:pt x="3195418" y="985444"/>
                  <a:pt x="3189514" y="995283"/>
                </a:cubicBezTo>
                <a:cubicBezTo>
                  <a:pt x="3184233" y="1004084"/>
                  <a:pt x="3174999" y="1009798"/>
                  <a:pt x="3167742" y="1017055"/>
                </a:cubicBezTo>
                <a:cubicBezTo>
                  <a:pt x="3164114" y="1027941"/>
                  <a:pt x="3162761" y="1039873"/>
                  <a:pt x="3156857" y="1049712"/>
                </a:cubicBezTo>
                <a:cubicBezTo>
                  <a:pt x="3151577" y="1058513"/>
                  <a:pt x="3136921" y="1061385"/>
                  <a:pt x="3135085" y="1071483"/>
                </a:cubicBezTo>
                <a:cubicBezTo>
                  <a:pt x="3129243" y="1103614"/>
                  <a:pt x="3135085" y="1136798"/>
                  <a:pt x="3135085" y="116945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92629" y="3646714"/>
            <a:ext cx="2079171" cy="587829"/>
          </a:xfrm>
          <a:custGeom>
            <a:avLst/>
            <a:gdLst>
              <a:gd name="connsiteX0" fmla="*/ 0 w 2079171"/>
              <a:gd name="connsiteY0" fmla="*/ 587829 h 587829"/>
              <a:gd name="connsiteX1" fmla="*/ 97971 w 2079171"/>
              <a:gd name="connsiteY1" fmla="*/ 489857 h 587829"/>
              <a:gd name="connsiteX2" fmla="*/ 152400 w 2079171"/>
              <a:gd name="connsiteY2" fmla="*/ 402772 h 587829"/>
              <a:gd name="connsiteX3" fmla="*/ 185057 w 2079171"/>
              <a:gd name="connsiteY3" fmla="*/ 370115 h 587829"/>
              <a:gd name="connsiteX4" fmla="*/ 272142 w 2079171"/>
              <a:gd name="connsiteY4" fmla="*/ 250372 h 587829"/>
              <a:gd name="connsiteX5" fmla="*/ 293914 w 2079171"/>
              <a:gd name="connsiteY5" fmla="*/ 228600 h 587829"/>
              <a:gd name="connsiteX6" fmla="*/ 391885 w 2079171"/>
              <a:gd name="connsiteY6" fmla="*/ 217715 h 587829"/>
              <a:gd name="connsiteX7" fmla="*/ 468085 w 2079171"/>
              <a:gd name="connsiteY7" fmla="*/ 174172 h 587829"/>
              <a:gd name="connsiteX8" fmla="*/ 522514 w 2079171"/>
              <a:gd name="connsiteY8" fmla="*/ 163286 h 587829"/>
              <a:gd name="connsiteX9" fmla="*/ 653142 w 2079171"/>
              <a:gd name="connsiteY9" fmla="*/ 119743 h 587829"/>
              <a:gd name="connsiteX10" fmla="*/ 729342 w 2079171"/>
              <a:gd name="connsiteY10" fmla="*/ 0 h 587829"/>
              <a:gd name="connsiteX11" fmla="*/ 783771 w 2079171"/>
              <a:gd name="connsiteY11" fmla="*/ 21772 h 587829"/>
              <a:gd name="connsiteX12" fmla="*/ 794657 w 2079171"/>
              <a:gd name="connsiteY12" fmla="*/ 54429 h 587829"/>
              <a:gd name="connsiteX13" fmla="*/ 827314 w 2079171"/>
              <a:gd name="connsiteY13" fmla="*/ 87086 h 587829"/>
              <a:gd name="connsiteX14" fmla="*/ 838200 w 2079171"/>
              <a:gd name="connsiteY14" fmla="*/ 119743 h 587829"/>
              <a:gd name="connsiteX15" fmla="*/ 903514 w 2079171"/>
              <a:gd name="connsiteY15" fmla="*/ 206829 h 587829"/>
              <a:gd name="connsiteX16" fmla="*/ 990600 w 2079171"/>
              <a:gd name="connsiteY16" fmla="*/ 315686 h 587829"/>
              <a:gd name="connsiteX17" fmla="*/ 1077685 w 2079171"/>
              <a:gd name="connsiteY17" fmla="*/ 424543 h 587829"/>
              <a:gd name="connsiteX18" fmla="*/ 1110342 w 2079171"/>
              <a:gd name="connsiteY18" fmla="*/ 435429 h 587829"/>
              <a:gd name="connsiteX19" fmla="*/ 1132114 w 2079171"/>
              <a:gd name="connsiteY19" fmla="*/ 402772 h 587829"/>
              <a:gd name="connsiteX20" fmla="*/ 1153885 w 2079171"/>
              <a:gd name="connsiteY20" fmla="*/ 381000 h 587829"/>
              <a:gd name="connsiteX21" fmla="*/ 1197428 w 2079171"/>
              <a:gd name="connsiteY21" fmla="*/ 315686 h 587829"/>
              <a:gd name="connsiteX22" fmla="*/ 1219200 w 2079171"/>
              <a:gd name="connsiteY22" fmla="*/ 293915 h 587829"/>
              <a:gd name="connsiteX23" fmla="*/ 1273628 w 2079171"/>
              <a:gd name="connsiteY23" fmla="*/ 217715 h 587829"/>
              <a:gd name="connsiteX24" fmla="*/ 1360714 w 2079171"/>
              <a:gd name="connsiteY24" fmla="*/ 195943 h 587829"/>
              <a:gd name="connsiteX25" fmla="*/ 1426028 w 2079171"/>
              <a:gd name="connsiteY25" fmla="*/ 228600 h 587829"/>
              <a:gd name="connsiteX26" fmla="*/ 1447800 w 2079171"/>
              <a:gd name="connsiteY26" fmla="*/ 250372 h 587829"/>
              <a:gd name="connsiteX27" fmla="*/ 1491342 w 2079171"/>
              <a:gd name="connsiteY27" fmla="*/ 272143 h 587829"/>
              <a:gd name="connsiteX28" fmla="*/ 1545771 w 2079171"/>
              <a:gd name="connsiteY28" fmla="*/ 304800 h 587829"/>
              <a:gd name="connsiteX29" fmla="*/ 1567542 w 2079171"/>
              <a:gd name="connsiteY29" fmla="*/ 326572 h 587829"/>
              <a:gd name="connsiteX30" fmla="*/ 1600200 w 2079171"/>
              <a:gd name="connsiteY30" fmla="*/ 337457 h 587829"/>
              <a:gd name="connsiteX31" fmla="*/ 1785257 w 2079171"/>
              <a:gd name="connsiteY31" fmla="*/ 326572 h 587829"/>
              <a:gd name="connsiteX32" fmla="*/ 2079171 w 2079171"/>
              <a:gd name="connsiteY32" fmla="*/ 315686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079171" h="587829">
                <a:moveTo>
                  <a:pt x="0" y="587829"/>
                </a:moveTo>
                <a:cubicBezTo>
                  <a:pt x="32657" y="555172"/>
                  <a:pt x="68611" y="525508"/>
                  <a:pt x="97971" y="489857"/>
                </a:cubicBezTo>
                <a:cubicBezTo>
                  <a:pt x="119732" y="463432"/>
                  <a:pt x="132266" y="430456"/>
                  <a:pt x="152400" y="402772"/>
                </a:cubicBezTo>
                <a:cubicBezTo>
                  <a:pt x="161455" y="390322"/>
                  <a:pt x="175546" y="382220"/>
                  <a:pt x="185057" y="370115"/>
                </a:cubicBezTo>
                <a:cubicBezTo>
                  <a:pt x="215549" y="331307"/>
                  <a:pt x="237244" y="285270"/>
                  <a:pt x="272142" y="250372"/>
                </a:cubicBezTo>
                <a:cubicBezTo>
                  <a:pt x="279399" y="243115"/>
                  <a:pt x="284012" y="231300"/>
                  <a:pt x="293914" y="228600"/>
                </a:cubicBezTo>
                <a:cubicBezTo>
                  <a:pt x="325614" y="219955"/>
                  <a:pt x="359228" y="221343"/>
                  <a:pt x="391885" y="217715"/>
                </a:cubicBezTo>
                <a:cubicBezTo>
                  <a:pt x="415777" y="201787"/>
                  <a:pt x="440459" y="183380"/>
                  <a:pt x="468085" y="174172"/>
                </a:cubicBezTo>
                <a:cubicBezTo>
                  <a:pt x="485638" y="168321"/>
                  <a:pt x="504564" y="167773"/>
                  <a:pt x="522514" y="163286"/>
                </a:cubicBezTo>
                <a:cubicBezTo>
                  <a:pt x="594891" y="145192"/>
                  <a:pt x="590913" y="144636"/>
                  <a:pt x="653142" y="119743"/>
                </a:cubicBezTo>
                <a:cubicBezTo>
                  <a:pt x="731540" y="41346"/>
                  <a:pt x="712419" y="84621"/>
                  <a:pt x="729342" y="0"/>
                </a:cubicBezTo>
                <a:cubicBezTo>
                  <a:pt x="747485" y="7257"/>
                  <a:pt x="768759" y="9262"/>
                  <a:pt x="783771" y="21772"/>
                </a:cubicBezTo>
                <a:cubicBezTo>
                  <a:pt x="792586" y="29118"/>
                  <a:pt x="788292" y="44882"/>
                  <a:pt x="794657" y="54429"/>
                </a:cubicBezTo>
                <a:cubicBezTo>
                  <a:pt x="803196" y="67238"/>
                  <a:pt x="816428" y="76200"/>
                  <a:pt x="827314" y="87086"/>
                </a:cubicBezTo>
                <a:cubicBezTo>
                  <a:pt x="830943" y="97972"/>
                  <a:pt x="832627" y="109712"/>
                  <a:pt x="838200" y="119743"/>
                </a:cubicBezTo>
                <a:cubicBezTo>
                  <a:pt x="897042" y="225660"/>
                  <a:pt x="859472" y="153978"/>
                  <a:pt x="903514" y="206829"/>
                </a:cubicBezTo>
                <a:cubicBezTo>
                  <a:pt x="933262" y="242527"/>
                  <a:pt x="964824" y="277022"/>
                  <a:pt x="990600" y="315686"/>
                </a:cubicBezTo>
                <a:cubicBezTo>
                  <a:pt x="1016769" y="354940"/>
                  <a:pt x="1038201" y="396340"/>
                  <a:pt x="1077685" y="424543"/>
                </a:cubicBezTo>
                <a:cubicBezTo>
                  <a:pt x="1087022" y="431212"/>
                  <a:pt x="1099456" y="431800"/>
                  <a:pt x="1110342" y="435429"/>
                </a:cubicBezTo>
                <a:cubicBezTo>
                  <a:pt x="1117599" y="424543"/>
                  <a:pt x="1123941" y="412988"/>
                  <a:pt x="1132114" y="402772"/>
                </a:cubicBezTo>
                <a:cubicBezTo>
                  <a:pt x="1138525" y="394758"/>
                  <a:pt x="1147727" y="389211"/>
                  <a:pt x="1153885" y="381000"/>
                </a:cubicBezTo>
                <a:cubicBezTo>
                  <a:pt x="1169584" y="360067"/>
                  <a:pt x="1182914" y="337457"/>
                  <a:pt x="1197428" y="315686"/>
                </a:cubicBezTo>
                <a:cubicBezTo>
                  <a:pt x="1203121" y="307147"/>
                  <a:pt x="1212789" y="301929"/>
                  <a:pt x="1219200" y="293915"/>
                </a:cubicBezTo>
                <a:cubicBezTo>
                  <a:pt x="1229668" y="280829"/>
                  <a:pt x="1262749" y="223649"/>
                  <a:pt x="1273628" y="217715"/>
                </a:cubicBezTo>
                <a:cubicBezTo>
                  <a:pt x="1299897" y="203387"/>
                  <a:pt x="1360714" y="195943"/>
                  <a:pt x="1360714" y="195943"/>
                </a:cubicBezTo>
                <a:cubicBezTo>
                  <a:pt x="1395206" y="207441"/>
                  <a:pt x="1395883" y="204484"/>
                  <a:pt x="1426028" y="228600"/>
                </a:cubicBezTo>
                <a:cubicBezTo>
                  <a:pt x="1434042" y="235011"/>
                  <a:pt x="1439260" y="244679"/>
                  <a:pt x="1447800" y="250372"/>
                </a:cubicBezTo>
                <a:cubicBezTo>
                  <a:pt x="1461302" y="259373"/>
                  <a:pt x="1477840" y="263142"/>
                  <a:pt x="1491342" y="272143"/>
                </a:cubicBezTo>
                <a:cubicBezTo>
                  <a:pt x="1551111" y="311989"/>
                  <a:pt x="1469968" y="279534"/>
                  <a:pt x="1545771" y="304800"/>
                </a:cubicBezTo>
                <a:cubicBezTo>
                  <a:pt x="1553028" y="312057"/>
                  <a:pt x="1558741" y="321292"/>
                  <a:pt x="1567542" y="326572"/>
                </a:cubicBezTo>
                <a:cubicBezTo>
                  <a:pt x="1577382" y="332476"/>
                  <a:pt x="1588725" y="337457"/>
                  <a:pt x="1600200" y="337457"/>
                </a:cubicBezTo>
                <a:cubicBezTo>
                  <a:pt x="1661992" y="337457"/>
                  <a:pt x="1723571" y="330200"/>
                  <a:pt x="1785257" y="326572"/>
                </a:cubicBezTo>
                <a:cubicBezTo>
                  <a:pt x="1909765" y="295444"/>
                  <a:pt x="1813839" y="315686"/>
                  <a:pt x="2079171" y="31568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55514" y="1883229"/>
            <a:ext cx="491743" cy="1981200"/>
          </a:xfrm>
          <a:custGeom>
            <a:avLst/>
            <a:gdLst>
              <a:gd name="connsiteX0" fmla="*/ 491743 w 491743"/>
              <a:gd name="connsiteY0" fmla="*/ 0 h 1981200"/>
              <a:gd name="connsiteX1" fmla="*/ 339343 w 491743"/>
              <a:gd name="connsiteY1" fmla="*/ 163285 h 1981200"/>
              <a:gd name="connsiteX2" fmla="*/ 317572 w 491743"/>
              <a:gd name="connsiteY2" fmla="*/ 195942 h 1981200"/>
              <a:gd name="connsiteX3" fmla="*/ 295800 w 491743"/>
              <a:gd name="connsiteY3" fmla="*/ 239485 h 1981200"/>
              <a:gd name="connsiteX4" fmla="*/ 284915 w 491743"/>
              <a:gd name="connsiteY4" fmla="*/ 283028 h 1981200"/>
              <a:gd name="connsiteX5" fmla="*/ 295800 w 491743"/>
              <a:gd name="connsiteY5" fmla="*/ 359228 h 1981200"/>
              <a:gd name="connsiteX6" fmla="*/ 317572 w 491743"/>
              <a:gd name="connsiteY6" fmla="*/ 391885 h 1981200"/>
              <a:gd name="connsiteX7" fmla="*/ 426429 w 491743"/>
              <a:gd name="connsiteY7" fmla="*/ 446314 h 1981200"/>
              <a:gd name="connsiteX8" fmla="*/ 437315 w 491743"/>
              <a:gd name="connsiteY8" fmla="*/ 620485 h 1981200"/>
              <a:gd name="connsiteX9" fmla="*/ 415543 w 491743"/>
              <a:gd name="connsiteY9" fmla="*/ 762000 h 1981200"/>
              <a:gd name="connsiteX10" fmla="*/ 393772 w 491743"/>
              <a:gd name="connsiteY10" fmla="*/ 805542 h 1981200"/>
              <a:gd name="connsiteX11" fmla="*/ 372000 w 491743"/>
              <a:gd name="connsiteY11" fmla="*/ 892628 h 1981200"/>
              <a:gd name="connsiteX12" fmla="*/ 350229 w 491743"/>
              <a:gd name="connsiteY12" fmla="*/ 1110342 h 1981200"/>
              <a:gd name="connsiteX13" fmla="*/ 317572 w 491743"/>
              <a:gd name="connsiteY13" fmla="*/ 1143000 h 1981200"/>
              <a:gd name="connsiteX14" fmla="*/ 252257 w 491743"/>
              <a:gd name="connsiteY14" fmla="*/ 1219200 h 1981200"/>
              <a:gd name="connsiteX15" fmla="*/ 176057 w 491743"/>
              <a:gd name="connsiteY15" fmla="*/ 1262742 h 1981200"/>
              <a:gd name="connsiteX16" fmla="*/ 132515 w 491743"/>
              <a:gd name="connsiteY16" fmla="*/ 1306285 h 1981200"/>
              <a:gd name="connsiteX17" fmla="*/ 12772 w 491743"/>
              <a:gd name="connsiteY17" fmla="*/ 1393371 h 1981200"/>
              <a:gd name="connsiteX18" fmla="*/ 1886 w 491743"/>
              <a:gd name="connsiteY18" fmla="*/ 1426028 h 1981200"/>
              <a:gd name="connsiteX19" fmla="*/ 56315 w 491743"/>
              <a:gd name="connsiteY19" fmla="*/ 1469571 h 1981200"/>
              <a:gd name="connsiteX20" fmla="*/ 121629 w 491743"/>
              <a:gd name="connsiteY20" fmla="*/ 1513114 h 1981200"/>
              <a:gd name="connsiteX21" fmla="*/ 132515 w 491743"/>
              <a:gd name="connsiteY21" fmla="*/ 1556657 h 1981200"/>
              <a:gd name="connsiteX22" fmla="*/ 154286 w 491743"/>
              <a:gd name="connsiteY22" fmla="*/ 1589314 h 1981200"/>
              <a:gd name="connsiteX23" fmla="*/ 132515 w 491743"/>
              <a:gd name="connsiteY23" fmla="*/ 1719942 h 1981200"/>
              <a:gd name="connsiteX24" fmla="*/ 143400 w 491743"/>
              <a:gd name="connsiteY24" fmla="*/ 1817914 h 1981200"/>
              <a:gd name="connsiteX25" fmla="*/ 154286 w 491743"/>
              <a:gd name="connsiteY25" fmla="*/ 1850571 h 1981200"/>
              <a:gd name="connsiteX26" fmla="*/ 176057 w 491743"/>
              <a:gd name="connsiteY26" fmla="*/ 1883228 h 1981200"/>
              <a:gd name="connsiteX27" fmla="*/ 176057 w 491743"/>
              <a:gd name="connsiteY27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1743" h="1981200">
                <a:moveTo>
                  <a:pt x="491743" y="0"/>
                </a:moveTo>
                <a:cubicBezTo>
                  <a:pt x="408207" y="83536"/>
                  <a:pt x="396040" y="87689"/>
                  <a:pt x="339343" y="163285"/>
                </a:cubicBezTo>
                <a:cubicBezTo>
                  <a:pt x="331493" y="173751"/>
                  <a:pt x="324063" y="184583"/>
                  <a:pt x="317572" y="195942"/>
                </a:cubicBezTo>
                <a:cubicBezTo>
                  <a:pt x="309521" y="210031"/>
                  <a:pt x="303057" y="224971"/>
                  <a:pt x="295800" y="239485"/>
                </a:cubicBezTo>
                <a:cubicBezTo>
                  <a:pt x="292172" y="253999"/>
                  <a:pt x="284915" y="268067"/>
                  <a:pt x="284915" y="283028"/>
                </a:cubicBezTo>
                <a:cubicBezTo>
                  <a:pt x="284915" y="308686"/>
                  <a:pt x="288427" y="334652"/>
                  <a:pt x="295800" y="359228"/>
                </a:cubicBezTo>
                <a:cubicBezTo>
                  <a:pt x="299559" y="371759"/>
                  <a:pt x="307726" y="383270"/>
                  <a:pt x="317572" y="391885"/>
                </a:cubicBezTo>
                <a:cubicBezTo>
                  <a:pt x="369414" y="437247"/>
                  <a:pt x="372322" y="432787"/>
                  <a:pt x="426429" y="446314"/>
                </a:cubicBezTo>
                <a:cubicBezTo>
                  <a:pt x="473758" y="517308"/>
                  <a:pt x="451681" y="469643"/>
                  <a:pt x="437315" y="620485"/>
                </a:cubicBezTo>
                <a:cubicBezTo>
                  <a:pt x="435537" y="639157"/>
                  <a:pt x="424955" y="733765"/>
                  <a:pt x="415543" y="762000"/>
                </a:cubicBezTo>
                <a:cubicBezTo>
                  <a:pt x="410412" y="777394"/>
                  <a:pt x="398904" y="790148"/>
                  <a:pt x="393772" y="805542"/>
                </a:cubicBezTo>
                <a:cubicBezTo>
                  <a:pt x="384310" y="833929"/>
                  <a:pt x="372000" y="892628"/>
                  <a:pt x="372000" y="892628"/>
                </a:cubicBezTo>
                <a:cubicBezTo>
                  <a:pt x="364743" y="965199"/>
                  <a:pt x="365722" y="1039073"/>
                  <a:pt x="350229" y="1110342"/>
                </a:cubicBezTo>
                <a:cubicBezTo>
                  <a:pt x="346959" y="1125386"/>
                  <a:pt x="327871" y="1131557"/>
                  <a:pt x="317572" y="1143000"/>
                </a:cubicBezTo>
                <a:cubicBezTo>
                  <a:pt x="295193" y="1167866"/>
                  <a:pt x="277795" y="1197591"/>
                  <a:pt x="252257" y="1219200"/>
                </a:cubicBezTo>
                <a:cubicBezTo>
                  <a:pt x="229925" y="1238096"/>
                  <a:pt x="199716" y="1245535"/>
                  <a:pt x="176057" y="1262742"/>
                </a:cubicBezTo>
                <a:cubicBezTo>
                  <a:pt x="159457" y="1274815"/>
                  <a:pt x="148284" y="1293144"/>
                  <a:pt x="132515" y="1306285"/>
                </a:cubicBezTo>
                <a:cubicBezTo>
                  <a:pt x="83736" y="1346935"/>
                  <a:pt x="58036" y="1363196"/>
                  <a:pt x="12772" y="1393371"/>
                </a:cubicBezTo>
                <a:cubicBezTo>
                  <a:pt x="9143" y="1404257"/>
                  <a:pt x="0" y="1414710"/>
                  <a:pt x="1886" y="1426028"/>
                </a:cubicBezTo>
                <a:cubicBezTo>
                  <a:pt x="8864" y="1467897"/>
                  <a:pt x="29803" y="1454842"/>
                  <a:pt x="56315" y="1469571"/>
                </a:cubicBezTo>
                <a:cubicBezTo>
                  <a:pt x="79188" y="1482278"/>
                  <a:pt x="121629" y="1513114"/>
                  <a:pt x="121629" y="1513114"/>
                </a:cubicBezTo>
                <a:cubicBezTo>
                  <a:pt x="125258" y="1527628"/>
                  <a:pt x="126622" y="1542906"/>
                  <a:pt x="132515" y="1556657"/>
                </a:cubicBezTo>
                <a:cubicBezTo>
                  <a:pt x="137669" y="1568682"/>
                  <a:pt x="153200" y="1576276"/>
                  <a:pt x="154286" y="1589314"/>
                </a:cubicBezTo>
                <a:cubicBezTo>
                  <a:pt x="159147" y="1647645"/>
                  <a:pt x="147849" y="1673938"/>
                  <a:pt x="132515" y="1719942"/>
                </a:cubicBezTo>
                <a:cubicBezTo>
                  <a:pt x="136143" y="1752599"/>
                  <a:pt x="137998" y="1785503"/>
                  <a:pt x="143400" y="1817914"/>
                </a:cubicBezTo>
                <a:cubicBezTo>
                  <a:pt x="145286" y="1829232"/>
                  <a:pt x="149154" y="1840308"/>
                  <a:pt x="154286" y="1850571"/>
                </a:cubicBezTo>
                <a:cubicBezTo>
                  <a:pt x="160137" y="1862273"/>
                  <a:pt x="173906" y="1870323"/>
                  <a:pt x="176057" y="1883228"/>
                </a:cubicBezTo>
                <a:cubicBezTo>
                  <a:pt x="181426" y="1915441"/>
                  <a:pt x="176057" y="1948543"/>
                  <a:pt x="176057" y="19812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10/24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 far: 	   N</a:t>
            </a:r>
            <a:r>
              <a:rPr lang="en-US" baseline="-25000" dirty="0" smtClean="0"/>
              <a:t>S</a:t>
            </a:r>
            <a:r>
              <a:rPr lang="en-US" dirty="0" smtClean="0"/>
              <a:t> = 1</a:t>
            </a:r>
          </a:p>
          <a:p>
            <a:pPr>
              <a:buNone/>
            </a:pPr>
            <a:r>
              <a:rPr lang="en-US" dirty="0" smtClean="0"/>
              <a:t>How about:  N</a:t>
            </a:r>
            <a:r>
              <a:rPr lang="en-US" baseline="-25000" dirty="0" smtClean="0"/>
              <a:t>S</a:t>
            </a:r>
            <a:r>
              <a:rPr lang="en-US" dirty="0" smtClean="0"/>
              <a:t> &gt; 1</a:t>
            </a:r>
          </a:p>
          <a:p>
            <a:pPr>
              <a:buNone/>
            </a:pPr>
            <a:r>
              <a:rPr lang="en-US" dirty="0" smtClean="0"/>
              <a:t>One cluster </a:t>
            </a:r>
            <a:r>
              <a:rPr lang="en-US" sz="3600" b="1" dirty="0" smtClean="0">
                <a:sym typeface="Wingdings" pitchFamily="2" charset="2"/>
              </a:rPr>
              <a:t></a:t>
            </a:r>
            <a:r>
              <a:rPr lang="en-US" dirty="0" smtClean="0">
                <a:sym typeface="Wingdings" pitchFamily="2" charset="2"/>
              </a:rPr>
              <a:t> One Segment!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11/24</a:t>
            </a:r>
            <a:endParaRPr lang="en-US" dirty="0"/>
          </a:p>
        </p:txBody>
      </p:sp>
      <p:pic>
        <p:nvPicPr>
          <p:cNvPr id="1026" name="Picture 2" descr="D:\1nenad\mus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114800"/>
            <a:ext cx="1600200" cy="1600200"/>
          </a:xfrm>
          <a:prstGeom prst="rect">
            <a:avLst/>
          </a:prstGeom>
          <a:noFill/>
        </p:spPr>
      </p:pic>
      <p:pic>
        <p:nvPicPr>
          <p:cNvPr id="1030" name="Picture 6" descr="D:\1nenad\Musical Instruments - violin, guitar and saxo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1749425" cy="1749425"/>
          </a:xfrm>
          <a:prstGeom prst="rect">
            <a:avLst/>
          </a:prstGeom>
          <a:noFill/>
        </p:spPr>
      </p:pic>
      <p:pic>
        <p:nvPicPr>
          <p:cNvPr id="1031" name="Picture 7" descr="D:\1nenad\plastic-music-instru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1665289" cy="1665288"/>
          </a:xfrm>
          <a:prstGeom prst="rect">
            <a:avLst/>
          </a:prstGeom>
          <a:noFill/>
        </p:spPr>
      </p:pic>
      <p:pic>
        <p:nvPicPr>
          <p:cNvPr id="1032" name="Picture 8" descr="D:\1nenad\string-musical-instrume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11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 is Worth 1000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simpler – the better!</a:t>
            </a:r>
          </a:p>
          <a:p>
            <a:r>
              <a:rPr lang="en-US" dirty="0" smtClean="0"/>
              <a:t>Example: Sales boosting in restaurant business</a:t>
            </a:r>
          </a:p>
          <a:p>
            <a:r>
              <a:rPr lang="en-US" dirty="0" smtClean="0"/>
              <a:t>Stage#1: Mining (compile-time)</a:t>
            </a:r>
          </a:p>
          <a:p>
            <a:r>
              <a:rPr lang="en-US" dirty="0" smtClean="0"/>
              <a:t>Stage#2: Typing (run-time)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Note! Can be used:</a:t>
            </a:r>
          </a:p>
          <a:p>
            <a:r>
              <a:rPr lang="en-US" dirty="0" smtClean="0"/>
              <a:t>To maximize technologic development</a:t>
            </a:r>
          </a:p>
          <a:p>
            <a:r>
              <a:rPr lang="en-US" dirty="0" smtClean="0"/>
              <a:t>To bring peace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Segmentation: Example</a:t>
            </a:r>
            <a:endParaRPr lang="en-US" dirty="0"/>
          </a:p>
        </p:txBody>
      </p:sp>
      <p:pic>
        <p:nvPicPr>
          <p:cNvPr id="1027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51216" cy="1209818"/>
          </a:xfrm>
          <a:prstGeom prst="rect">
            <a:avLst/>
          </a:prstGeom>
          <a:noFill/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				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Before:</a:t>
            </a:r>
            <a:r>
              <a:rPr lang="en-US" sz="28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Yogurt </a:t>
            </a:r>
            <a:r>
              <a:rPr lang="en-US" dirty="0" smtClean="0">
                <a:sym typeface="Wingdings" pitchFamily="2" charset="2"/>
              </a:rPr>
              <a:t>- 1000pcs@$1</a:t>
            </a:r>
          </a:p>
          <a:p>
            <a:pPr>
              <a:buNone/>
            </a:pPr>
            <a:endParaRPr lang="en-US" sz="1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				</a:t>
            </a: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12/24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Segmentation: Example</a:t>
            </a:r>
            <a:endParaRPr lang="en-US" dirty="0"/>
          </a:p>
        </p:txBody>
      </p:sp>
      <p:pic>
        <p:nvPicPr>
          <p:cNvPr id="1027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51216" cy="1209818"/>
          </a:xfrm>
          <a:prstGeom prst="rect">
            <a:avLst/>
          </a:prstGeom>
          <a:noFill/>
        </p:spPr>
      </p:pic>
      <p:pic>
        <p:nvPicPr>
          <p:cNvPr id="8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71782"/>
            <a:ext cx="351216" cy="1209818"/>
          </a:xfrm>
          <a:prstGeom prst="rect">
            <a:avLst/>
          </a:prstGeom>
          <a:noFill/>
        </p:spPr>
      </p:pic>
      <p:pic>
        <p:nvPicPr>
          <p:cNvPr id="9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85982"/>
            <a:ext cx="351216" cy="1209818"/>
          </a:xfrm>
          <a:prstGeom prst="rect">
            <a:avLst/>
          </a:prstGeom>
          <a:noFill/>
        </p:spPr>
      </p:pic>
      <p:pic>
        <p:nvPicPr>
          <p:cNvPr id="10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657582"/>
            <a:ext cx="351216" cy="1209818"/>
          </a:xfrm>
          <a:prstGeom prst="rect">
            <a:avLst/>
          </a:prstGeom>
          <a:noFill/>
        </p:spPr>
      </p:pic>
      <p:pic>
        <p:nvPicPr>
          <p:cNvPr id="11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584" y="5334000"/>
            <a:ext cx="351216" cy="1209818"/>
          </a:xfrm>
          <a:prstGeom prst="rect">
            <a:avLst/>
          </a:prstGeom>
          <a:noFill/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				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Before:</a:t>
            </a:r>
            <a:r>
              <a:rPr lang="en-US" sz="28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Yogurt </a:t>
            </a:r>
            <a:r>
              <a:rPr lang="en-US" dirty="0" smtClean="0">
                <a:sym typeface="Wingdings" pitchFamily="2" charset="2"/>
              </a:rPr>
              <a:t>- 1000pcs@$1</a:t>
            </a:r>
          </a:p>
          <a:p>
            <a:pPr>
              <a:buNone/>
            </a:pPr>
            <a:endParaRPr lang="en-US" sz="1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				After: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		    C</a:t>
            </a:r>
            <a:r>
              <a:rPr lang="en-US" sz="2400" dirty="0" smtClean="0">
                <a:sym typeface="Wingdings" pitchFamily="2" charset="2"/>
              </a:rPr>
              <a:t>herry </a:t>
            </a:r>
            <a:r>
              <a:rPr lang="en-US" dirty="0" smtClean="0">
                <a:sym typeface="Wingdings" pitchFamily="2" charset="2"/>
              </a:rPr>
              <a:t>- 1000pcs@$2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		  		    </a:t>
            </a:r>
            <a:r>
              <a:rPr lang="en-US" sz="2800" dirty="0" smtClean="0">
                <a:sym typeface="Wingdings" pitchFamily="2" charset="2"/>
              </a:rPr>
              <a:t>Bicycle </a:t>
            </a:r>
            <a:r>
              <a:rPr lang="en-US" dirty="0" smtClean="0">
                <a:sym typeface="Wingdings" pitchFamily="2" charset="2"/>
              </a:rPr>
              <a:t>- 1000pcs@$2</a:t>
            </a:r>
            <a:endParaRPr lang="en-US" sz="4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    </a:t>
            </a:r>
            <a:r>
              <a:rPr lang="en-US" sz="2400" dirty="0" smtClean="0">
                <a:sym typeface="Wingdings" pitchFamily="2" charset="2"/>
              </a:rPr>
              <a:t>AFLA </a:t>
            </a:r>
            <a:r>
              <a:rPr lang="en-US" dirty="0" smtClean="0">
                <a:sym typeface="Wingdings" pitchFamily="2" charset="2"/>
              </a:rPr>
              <a:t>- 1000pcs@$2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    </a:t>
            </a:r>
            <a:r>
              <a:rPr lang="en-US" sz="2800" dirty="0" smtClean="0">
                <a:sym typeface="Wingdings" pitchFamily="2" charset="2"/>
              </a:rPr>
              <a:t>?</a:t>
            </a:r>
            <a:r>
              <a:rPr lang="en-US" dirty="0" smtClean="0">
                <a:sym typeface="Wingdings" pitchFamily="2" charset="2"/>
              </a:rPr>
              <a:t>  - 1000pcs@$</a:t>
            </a:r>
            <a:r>
              <a:rPr lang="en-US" smtClean="0">
                <a:sym typeface="Wingdings" pitchFamily="2" charset="2"/>
              </a:rPr>
              <a:t>2 </a:t>
            </a:r>
            <a:r>
              <a:rPr lang="en-US" sz="1600" smtClean="0">
                <a:solidFill>
                  <a:srgbClr val="FF0000"/>
                </a:solidFill>
                <a:sym typeface="Wingdings" pitchFamily="2" charset="2"/>
              </a:rPr>
              <a:t>Typing?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12/24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Segmentation: Example</a:t>
            </a:r>
            <a:endParaRPr lang="en-US" dirty="0"/>
          </a:p>
        </p:txBody>
      </p:sp>
      <p:pic>
        <p:nvPicPr>
          <p:cNvPr id="1027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51216" cy="1209818"/>
          </a:xfrm>
          <a:prstGeom prst="rect">
            <a:avLst/>
          </a:prstGeom>
          <a:noFill/>
        </p:spPr>
      </p:pic>
      <p:pic>
        <p:nvPicPr>
          <p:cNvPr id="8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71782"/>
            <a:ext cx="351216" cy="1209818"/>
          </a:xfrm>
          <a:prstGeom prst="rect">
            <a:avLst/>
          </a:prstGeom>
          <a:noFill/>
        </p:spPr>
      </p:pic>
      <p:pic>
        <p:nvPicPr>
          <p:cNvPr id="9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85982"/>
            <a:ext cx="351216" cy="1209818"/>
          </a:xfrm>
          <a:prstGeom prst="rect">
            <a:avLst/>
          </a:prstGeom>
          <a:noFill/>
        </p:spPr>
      </p:pic>
      <p:pic>
        <p:nvPicPr>
          <p:cNvPr id="10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657582"/>
            <a:ext cx="351216" cy="1209818"/>
          </a:xfrm>
          <a:prstGeom prst="rect">
            <a:avLst/>
          </a:prstGeom>
          <a:noFill/>
        </p:spPr>
      </p:pic>
      <p:pic>
        <p:nvPicPr>
          <p:cNvPr id="11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584" y="5334000"/>
            <a:ext cx="351216" cy="1209818"/>
          </a:xfrm>
          <a:prstGeom prst="rect">
            <a:avLst/>
          </a:prstGeom>
          <a:noFill/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				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Before:</a:t>
            </a:r>
            <a:r>
              <a:rPr lang="en-US" sz="28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Yogurt </a:t>
            </a:r>
            <a:r>
              <a:rPr lang="en-US" dirty="0" smtClean="0">
                <a:sym typeface="Wingdings" pitchFamily="2" charset="2"/>
              </a:rPr>
              <a:t>- 1000pcs@$1</a:t>
            </a:r>
          </a:p>
          <a:p>
            <a:pPr>
              <a:buNone/>
            </a:pPr>
            <a:endParaRPr lang="en-US" sz="1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				After: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		    C</a:t>
            </a:r>
            <a:r>
              <a:rPr lang="en-US" sz="2400" dirty="0" smtClean="0">
                <a:sym typeface="Wingdings" pitchFamily="2" charset="2"/>
              </a:rPr>
              <a:t>herry </a:t>
            </a:r>
            <a:r>
              <a:rPr lang="en-US" dirty="0" smtClean="0">
                <a:sym typeface="Wingdings" pitchFamily="2" charset="2"/>
              </a:rPr>
              <a:t>- 1000pcs@$2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		  		    </a:t>
            </a:r>
            <a:r>
              <a:rPr lang="en-US" sz="2800" dirty="0" smtClean="0">
                <a:sym typeface="Wingdings" pitchFamily="2" charset="2"/>
              </a:rPr>
              <a:t>Bicycle </a:t>
            </a:r>
            <a:r>
              <a:rPr lang="en-US" dirty="0" smtClean="0">
                <a:sym typeface="Wingdings" pitchFamily="2" charset="2"/>
              </a:rPr>
              <a:t>- 1000pcs@$2</a:t>
            </a:r>
            <a:endParaRPr lang="en-US" sz="4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    </a:t>
            </a:r>
            <a:r>
              <a:rPr lang="en-US" sz="2400" dirty="0" smtClean="0">
                <a:sym typeface="Wingdings" pitchFamily="2" charset="2"/>
              </a:rPr>
              <a:t>AFLA </a:t>
            </a:r>
            <a:r>
              <a:rPr lang="en-US" dirty="0" smtClean="0">
                <a:sym typeface="Wingdings" pitchFamily="2" charset="2"/>
              </a:rPr>
              <a:t>- 1000pcs@$2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    </a:t>
            </a:r>
            <a:r>
              <a:rPr lang="en-US" sz="2800" dirty="0" smtClean="0">
                <a:sym typeface="Wingdings" pitchFamily="2" charset="2"/>
              </a:rPr>
              <a:t>?</a:t>
            </a:r>
            <a:r>
              <a:rPr lang="en-US" dirty="0" smtClean="0">
                <a:sym typeface="Wingdings" pitchFamily="2" charset="2"/>
              </a:rPr>
              <a:t>  - 1000pcs@$2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Typing? Self-typing while the customer is at shelves!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12/24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Segmentation: Example</a:t>
            </a:r>
            <a:endParaRPr lang="en-US" dirty="0"/>
          </a:p>
        </p:txBody>
      </p:sp>
      <p:pic>
        <p:nvPicPr>
          <p:cNvPr id="1027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51216" cy="1209818"/>
          </a:xfrm>
          <a:prstGeom prst="rect">
            <a:avLst/>
          </a:prstGeom>
          <a:noFill/>
        </p:spPr>
      </p:pic>
      <p:pic>
        <p:nvPicPr>
          <p:cNvPr id="8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971782"/>
            <a:ext cx="351216" cy="1209818"/>
          </a:xfrm>
          <a:prstGeom prst="rect">
            <a:avLst/>
          </a:prstGeom>
          <a:noFill/>
        </p:spPr>
      </p:pic>
      <p:pic>
        <p:nvPicPr>
          <p:cNvPr id="9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85982"/>
            <a:ext cx="351216" cy="1209818"/>
          </a:xfrm>
          <a:prstGeom prst="rect">
            <a:avLst/>
          </a:prstGeom>
          <a:noFill/>
        </p:spPr>
      </p:pic>
      <p:pic>
        <p:nvPicPr>
          <p:cNvPr id="10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657582"/>
            <a:ext cx="351216" cy="1209818"/>
          </a:xfrm>
          <a:prstGeom prst="rect">
            <a:avLst/>
          </a:prstGeom>
          <a:noFill/>
        </p:spPr>
      </p:pic>
      <p:pic>
        <p:nvPicPr>
          <p:cNvPr id="11" name="Picture 3" descr="D:\1nenad\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584" y="5334000"/>
            <a:ext cx="351216" cy="1209818"/>
          </a:xfrm>
          <a:prstGeom prst="rect">
            <a:avLst/>
          </a:prstGeom>
          <a:noFill/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7630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				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Before:</a:t>
            </a:r>
            <a:r>
              <a:rPr lang="en-US" sz="28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Yogurt </a:t>
            </a:r>
            <a:r>
              <a:rPr lang="en-US" dirty="0" smtClean="0">
                <a:sym typeface="Wingdings" pitchFamily="2" charset="2"/>
              </a:rPr>
              <a:t>- 1000pcs@$1</a:t>
            </a:r>
          </a:p>
          <a:p>
            <a:pPr>
              <a:buNone/>
            </a:pPr>
            <a:endParaRPr lang="en-US" sz="1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				After: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		    C</a:t>
            </a:r>
            <a:r>
              <a:rPr lang="en-US" sz="2400" dirty="0" smtClean="0">
                <a:sym typeface="Wingdings" pitchFamily="2" charset="2"/>
              </a:rPr>
              <a:t>herry </a:t>
            </a:r>
            <a:r>
              <a:rPr lang="en-US" dirty="0" smtClean="0">
                <a:sym typeface="Wingdings" pitchFamily="2" charset="2"/>
              </a:rPr>
              <a:t>- 1000pcs@$2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ym typeface="Wingdings" pitchFamily="2" charset="2"/>
              </a:rPr>
              <a:t>		  		    </a:t>
            </a:r>
            <a:r>
              <a:rPr lang="en-US" sz="2800" dirty="0" smtClean="0">
                <a:sym typeface="Wingdings" pitchFamily="2" charset="2"/>
              </a:rPr>
              <a:t>Bicycle </a:t>
            </a:r>
            <a:r>
              <a:rPr lang="en-US" dirty="0" smtClean="0">
                <a:sym typeface="Wingdings" pitchFamily="2" charset="2"/>
              </a:rPr>
              <a:t>- 1000pcs@$2</a:t>
            </a:r>
            <a:endParaRPr lang="en-US" sz="44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	    </a:t>
            </a:r>
            <a:r>
              <a:rPr lang="en-US" sz="2400" dirty="0" smtClean="0">
                <a:sym typeface="Wingdings" pitchFamily="2" charset="2"/>
              </a:rPr>
              <a:t>AFLA </a:t>
            </a:r>
            <a:r>
              <a:rPr lang="en-US" dirty="0" smtClean="0">
                <a:sym typeface="Wingdings" pitchFamily="2" charset="2"/>
              </a:rPr>
              <a:t>- 1000pcs@$2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    </a:t>
            </a:r>
            <a:r>
              <a:rPr lang="en-US" sz="2800" dirty="0" err="1" smtClean="0">
                <a:sym typeface="Wingdings" pitchFamily="2" charset="2"/>
              </a:rPr>
              <a:t>Yni</a:t>
            </a:r>
            <a:r>
              <a:rPr lang="en-US" dirty="0" smtClean="0">
                <a:sym typeface="Wingdings" pitchFamily="2" charset="2"/>
              </a:rPr>
              <a:t>  - 1000pcs@$2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Typing? MG-typing while the customer is at entry!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12/24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069498"/>
            <a:ext cx="8228160" cy="1144920"/>
          </a:xfrm>
        </p:spPr>
        <p:txBody>
          <a:bodyPr tIns="35268">
            <a:norm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5400" dirty="0" err="1" smtClean="0"/>
              <a:t>MindGenomics</a:t>
            </a:r>
            <a:r>
              <a:rPr lang="en-US" sz="5400" dirty="0" smtClean="0"/>
              <a:t>: Revisited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0" y="4893634"/>
            <a:ext cx="8045280" cy="688392"/>
          </a:xfrm>
        </p:spPr>
        <p:txBody>
          <a:bodyPr tIns="16001" anchor="ctr"/>
          <a:lstStyle/>
          <a:p>
            <a:pPr indent="-306725" algn="ctr">
              <a:spcAft>
                <a:spcPct val="0"/>
              </a:spcAft>
              <a:buNone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endParaRPr lang="en-US" sz="1800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13/24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68">
            <a:normAutofit fontScale="90000"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The Ice Point of View:</a:t>
            </a:r>
            <a:br>
              <a:rPr lang="en-US" dirty="0" smtClean="0"/>
            </a:br>
            <a:r>
              <a:rPr lang="en-US" dirty="0" smtClean="0"/>
              <a:t>	What is </a:t>
            </a:r>
            <a:r>
              <a:rPr lang="en-US" dirty="0" err="1" smtClean="0"/>
              <a:t>MindGenomics</a:t>
            </a:r>
            <a:r>
              <a:rPr lang="en-US" dirty="0" smtClean="0"/>
              <a:t>? (1)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560" y="1637452"/>
            <a:ext cx="8916480" cy="4625766"/>
          </a:xfrm>
        </p:spPr>
        <p:txBody>
          <a:bodyPr>
            <a:normAutofit lnSpcReduction="10000"/>
          </a:bodyPr>
          <a:lstStyle/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b="1" dirty="0" smtClean="0"/>
              <a:t> Why?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A method based on industrial psychology, </a:t>
            </a:r>
            <a:br>
              <a:rPr lang="en-US" sz="2200" dirty="0" smtClean="0"/>
            </a:br>
            <a:r>
              <a:rPr lang="en-US" sz="2200" dirty="0" smtClean="0"/>
              <a:t>mathematics, and </a:t>
            </a:r>
            <a:r>
              <a:rPr lang="en-US" sz="2200" dirty="0" err="1" smtClean="0"/>
              <a:t>DataMining</a:t>
            </a:r>
            <a:r>
              <a:rPr lang="en-US" sz="2200" dirty="0" smtClean="0"/>
              <a:t>,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which can be used to promote </a:t>
            </a:r>
            <a:br>
              <a:rPr lang="en-US" sz="2200" dirty="0" smtClean="0"/>
            </a:br>
            <a:r>
              <a:rPr lang="en-US" sz="2200" dirty="0" smtClean="0"/>
              <a:t>products, services, ideas, opinions ...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b="1" dirty="0" smtClean="0"/>
              <a:t>What is the essence?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endParaRPr lang="en-US" sz="2200" b="1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If one wants to sell, </a:t>
            </a:r>
            <a:br>
              <a:rPr lang="en-US" sz="2200" dirty="0" smtClean="0"/>
            </a:br>
            <a:r>
              <a:rPr lang="en-US" sz="2200" dirty="0" smtClean="0"/>
              <a:t>one has to listen to the needs of the prospect!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14/24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 is MindGenomics?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  <a:defRPr/>
            </a:pPr>
            <a:r>
              <a:rPr lang="en-US" sz="2200" b="1" dirty="0" smtClean="0"/>
              <a:t>Company assessment!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  <a:defRPr/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  <a:defRPr/>
            </a:pPr>
            <a:r>
              <a:rPr lang="en-US" sz="2200" dirty="0" smtClean="0"/>
              <a:t>1. A company with potentials is approached,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  <a:defRPr/>
            </a:pPr>
            <a:r>
              <a:rPr lang="en-US" sz="2200" dirty="0" smtClean="0"/>
              <a:t>    and their capabilities are estimated,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  <a:defRPr/>
            </a:pPr>
            <a:r>
              <a:rPr lang="en-US" sz="2200" dirty="0" smtClean="0"/>
              <a:t>    using methods from company auditing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  <a:defRPr/>
            </a:pPr>
            <a:r>
              <a:rPr lang="en-US" sz="2200" dirty="0" smtClean="0"/>
              <a:t>    and financial engineering.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  <a:defRPr/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  <a:defRPr/>
            </a:pPr>
            <a:r>
              <a:rPr lang="en-US" sz="2200" dirty="0" smtClean="0"/>
              <a:t>2. A product is selected </a:t>
            </a:r>
            <a:br>
              <a:rPr lang="en-US" sz="2200" dirty="0" smtClean="0"/>
            </a:br>
            <a:r>
              <a:rPr lang="en-US" sz="2200" dirty="0" smtClean="0"/>
              <a:t>with potentials for horizontal segmentation;</a:t>
            </a:r>
            <a:br>
              <a:rPr lang="en-US" sz="2200" dirty="0" smtClean="0"/>
            </a:br>
            <a:r>
              <a:rPr lang="en-US" sz="2200" dirty="0" smtClean="0"/>
              <a:t>the question is, how to figure out what the market needs!</a:t>
            </a:r>
          </a:p>
          <a:p>
            <a:pPr eaLnBrk="1">
              <a:defRPr/>
            </a:pPr>
            <a:endParaRPr lang="en-US" sz="2200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15/24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 is MindGenomics? (3)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6481" y="1604329"/>
            <a:ext cx="8331840" cy="3971937"/>
          </a:xfrm>
        </p:spPr>
        <p:txBody>
          <a:bodyPr>
            <a:normAutofit fontScale="92500" lnSpcReduction="10000"/>
          </a:bodyPr>
          <a:lstStyle/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b="1" dirty="0" smtClean="0"/>
              <a:t>Data gathering!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3. Based on the principles of industrial psychology, 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    a set of N questions is generated,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    which penetrate deep into the needs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    of the target group of individuals.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4. A polling partner is engaged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    to approach the target audience,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    and to bring back the form filled in,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r>
              <a:rPr lang="en-US" sz="2200" dirty="0" smtClean="0"/>
              <a:t>    which assumes the existing of a small motivation item.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  <a:tab pos="8536446" algn="l"/>
              </a:tabLst>
            </a:pPr>
            <a:endParaRPr lang="en-US" sz="2200" dirty="0" smtClean="0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16/24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A051D1-66B7-4A06-A23B-85DD431DD693}" type="slidenum">
              <a:rPr lang="en-US" smtClean="0"/>
              <a:pPr/>
              <a:t>38</a:t>
            </a:fld>
            <a:r>
              <a:rPr lang="en-US" dirty="0" smtClean="0"/>
              <a:t>/24</a:t>
            </a:r>
            <a:endParaRPr lang="en-US" dirty="0"/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65"/>
            <a:ext cx="9142560" cy="67600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/>
              <a:t>What is </a:t>
            </a:r>
            <a:r>
              <a:rPr lang="en-US" dirty="0" err="1" smtClean="0"/>
              <a:t>MindGenomics</a:t>
            </a:r>
            <a:r>
              <a:rPr lang="en-US" dirty="0" smtClean="0"/>
              <a:t>? (4)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331840" cy="4392461"/>
          </a:xfrm>
        </p:spPr>
        <p:txBody>
          <a:bodyPr/>
          <a:lstStyle/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r>
              <a:rPr lang="en-US" sz="2200" b="1" dirty="0" smtClean="0"/>
              <a:t>Data analysis!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r>
              <a:rPr lang="en-US" sz="2200" dirty="0" smtClean="0"/>
              <a:t>5. The results of the poll are analyzed,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r>
              <a:rPr lang="en-US" sz="2200" dirty="0" smtClean="0"/>
              <a:t>    using a proprietary </a:t>
            </a:r>
            <a:r>
              <a:rPr lang="en-US" sz="2200" dirty="0" err="1" smtClean="0"/>
              <a:t>datamining</a:t>
            </a:r>
            <a:r>
              <a:rPr lang="en-US" sz="2200" dirty="0" smtClean="0"/>
              <a:t> software,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r>
              <a:rPr lang="en-US" sz="2200" dirty="0" smtClean="0"/>
              <a:t>    based on sophisticated math,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r>
              <a:rPr lang="en-US" sz="2200" dirty="0" smtClean="0"/>
              <a:t>    and recommendations are made </a:t>
            </a:r>
            <a:br>
              <a:rPr lang="en-US" sz="2200" dirty="0" smtClean="0"/>
            </a:br>
            <a:r>
              <a:rPr lang="en-US" sz="2200" dirty="0" smtClean="0"/>
              <a:t>(for the essence and the form)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</a:pPr>
            <a:r>
              <a:rPr lang="en-US" sz="2200" dirty="0" smtClean="0"/>
              <a:t>6. Crucial Step: Analysis!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18/24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MindGenomics</a:t>
            </a:r>
            <a:r>
              <a:rPr lang="en-US" sz="4000" dirty="0" smtClean="0"/>
              <a:t> in a </a:t>
            </a:r>
            <a:r>
              <a:rPr lang="en-US" sz="4000" dirty="0" err="1" smtClean="0"/>
              <a:t>NutShell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Compile-time effort: </a:t>
            </a:r>
            <a:br>
              <a:rPr lang="en-US" sz="2000" dirty="0" smtClean="0"/>
            </a:br>
            <a:r>
              <a:rPr lang="en-US" sz="2000" dirty="0" smtClean="0"/>
              <a:t>e.g., Bringing people to a restaurant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B09D7A36-1EE2-4158-A591-E399CAAC894C}" type="slidenum">
              <a:rPr lang="en-US" smtClean="0"/>
              <a:pPr/>
              <a:t>4</a:t>
            </a:fld>
            <a:r>
              <a:rPr lang="en-US" dirty="0" smtClean="0"/>
              <a:t>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EBDAB-C36C-4A74-8932-731525CF5154}" type="slidenum">
              <a:rPr lang="en-US" smtClean="0"/>
              <a:pPr/>
              <a:t>40</a:t>
            </a:fld>
            <a:r>
              <a:rPr lang="en-US" dirty="0" smtClean="0"/>
              <a:t>/24</a:t>
            </a:r>
            <a:endParaRPr lang="en-US" dirty="0"/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166"/>
            <a:ext cx="9142560" cy="6225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96400" cy="1143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latin typeface="Arial" charset="0"/>
              </a:rPr>
              <a:t>An Introduction to Linear Regression</a:t>
            </a:r>
            <a:endParaRPr lang="en-US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1752600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Given a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 tooltip="Data"/>
              </a:rPr>
              <a:t>data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set                           of 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Statistical unit"/>
              </a:rPr>
              <a:t>statistical units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b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linear regression model assumes that the relationship between the dependent variable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</a:t>
            </a:r>
            <a:r>
              <a:rPr kumimoji="0" lang="en-US" b="0" i="1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the 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-vector of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regressors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</a:t>
            </a:r>
            <a:r>
              <a:rPr kumimoji="0" lang="en-US" b="0" i="1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 tooltip="Linear function"/>
              </a:rPr>
              <a:t>linear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This relationship is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modelled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through a 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disturbance term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or 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error variable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ε</a:t>
            </a:r>
            <a:r>
              <a:rPr kumimoji="0" lang="en-US" b="0" i="1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— an unobserved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 tooltip="Random variable"/>
              </a:rPr>
              <a:t>random variable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that adds noise to the linear relationship between the dependent variable and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regressors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Thus the model takes the form: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where </a:t>
            </a:r>
            <a:r>
              <a:rPr kumimoji="0" lang="en-US" b="0" i="0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denotes the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 tooltip="Transpose"/>
              </a:rPr>
              <a:t>transpose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so that </a:t>
            </a:r>
            <a:r>
              <a:rPr kumimoji="0" lang="en-US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</a:t>
            </a:r>
            <a:r>
              <a:rPr kumimoji="0" lang="en-US" b="0" i="1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</a:t>
            </a:r>
            <a:r>
              <a:rPr kumimoji="0" lang="en-US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β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7" tooltip="Inner product"/>
              </a:rPr>
              <a:t>inner product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between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 tooltip="Coordinate vector"/>
              </a:rPr>
              <a:t>vectors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</a:t>
            </a:r>
            <a:r>
              <a:rPr kumimoji="0" lang="en-US" b="0" i="1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</a:t>
            </a:r>
            <a:r>
              <a:rPr kumimoji="0" lang="en-US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β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Often these 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equations are stacked together and written in vector form: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where: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\{y_i,\, x_{i1}, \ldots, x_{ip}\}_{i=1}^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4486" y="1857375"/>
            <a:ext cx="1524000" cy="200025"/>
          </a:xfrm>
          <a:prstGeom prst="rect">
            <a:avLst/>
          </a:prstGeom>
          <a:noFill/>
        </p:spPr>
      </p:pic>
      <p:pic>
        <p:nvPicPr>
          <p:cNvPr id="2051" name="Picture 3" descr="&#10; y_i = \beta_1 x_{i1} + \cdots + \beta_p x_{ip} + \varepsilon_i&#10; = \mathbf{x}^{\rm T}_i\boldsymbol\beta + \varepsilon_i,&#10; \qquad i = 1, \ldots, n,&#10; 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3581400"/>
            <a:ext cx="4648200" cy="228600"/>
          </a:xfrm>
          <a:prstGeom prst="rect">
            <a:avLst/>
          </a:prstGeom>
          <a:noFill/>
        </p:spPr>
      </p:pic>
      <p:pic>
        <p:nvPicPr>
          <p:cNvPr id="2052" name="Picture 4" descr="&#10; \mathbf{y} = \mathbf{X}\boldsymbol\beta + \boldsymbol\varepsilon, \,&#10; 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4648200"/>
            <a:ext cx="1028700" cy="180975"/>
          </a:xfrm>
          <a:prstGeom prst="rect">
            <a:avLst/>
          </a:prstGeom>
          <a:noFill/>
        </p:spPr>
      </p:pic>
      <p:pic>
        <p:nvPicPr>
          <p:cNvPr id="2053" name="Picture 5" descr="&#10; \mathbf{y} = \begin{pmatrix} y_1 \\ y_2 \\ \vdots \\ y_n \end{pmatrix}, \quad&#10; \mathbf{X} = \begin{pmatrix} \mathbf{x}^{\rm T}_1 \\ \mathbf{x}^{\rm T}_2 \\ \vdots \\ \mathbf{x}^{\rm T}_n \end{pmatrix}&#10; = \begin{pmatrix} x_{11} &amp; \cdots &amp; x_{1p} \\&#10; x_{21} &amp; \cdots &amp; x_{2p} \\&#10; \vdots &amp; \ddots &amp; \vdots \\&#10; x_{n1} &amp; \cdots &amp; x_{np}&#10; \end{pmatrix}, \quad&#10; \boldsymbol\beta = \begin{pmatrix} \beta_1 \\ \vdots \\ \beta_p \end{pmatrix}, \quad&#10; \boldsymbol\varepsilon = \begin{pmatrix} \varepsilon_1 \\ \varepsilon_2 \\ \vdots \\ \varepsilon_n \end{pmatrix}.&#10; 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9975" y="5362575"/>
            <a:ext cx="6115050" cy="1038225"/>
          </a:xfrm>
          <a:prstGeom prst="rect">
            <a:avLst/>
          </a:prstGeom>
          <a:noFill/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20/24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3: Example of </a:t>
            </a:r>
            <a:r>
              <a:rPr lang="en-US" dirty="0" smtClean="0">
                <a:hlinkClick r:id="rId2" tooltip="Simple linear regression"/>
              </a:rPr>
              <a:t>simple linear regression</a:t>
            </a:r>
            <a:r>
              <a:rPr lang="en-US" dirty="0" smtClean="0"/>
              <a:t>, which has one independent variable!</a:t>
            </a:r>
            <a:endParaRPr lang="en-US" dirty="0"/>
          </a:p>
        </p:txBody>
      </p:sp>
      <p:pic>
        <p:nvPicPr>
          <p:cNvPr id="59396" name="Picture 4" descr="D:\1nenad\Linear_regressi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915" y="1725613"/>
            <a:ext cx="6161685" cy="4065587"/>
          </a:xfrm>
          <a:prstGeom prst="rect">
            <a:avLst/>
          </a:prstGeom>
          <a:noFill/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21/24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 is MindGenomics?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0" y="1604328"/>
            <a:ext cx="8039520" cy="5253672"/>
          </a:xfrm>
        </p:spPr>
        <p:txBody>
          <a:bodyPr>
            <a:normAutofit fontScale="92500" lnSpcReduction="10000"/>
          </a:bodyPr>
          <a:lstStyle/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r>
              <a:rPr lang="en-US" sz="2200" b="1" dirty="0" smtClean="0"/>
              <a:t>Process analysis!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r>
              <a:rPr lang="en-US" sz="2200" dirty="0" smtClean="0"/>
              <a:t>7. The life time monitoring of the process </a:t>
            </a:r>
            <a:br>
              <a:rPr lang="en-US" sz="2200" dirty="0" smtClean="0"/>
            </a:br>
            <a:r>
              <a:rPr lang="en-US" sz="2200" dirty="0" smtClean="0"/>
              <a:t>is absolutely mandatory.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r>
              <a:rPr lang="en-US" sz="2200" dirty="0" smtClean="0"/>
              <a:t>8. Applications span from science and engineering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r>
              <a:rPr lang="en-US" sz="2200" dirty="0" smtClean="0"/>
              <a:t>    to humanities and arts!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r>
              <a:rPr lang="en-US" sz="2200" b="1" dirty="0" smtClean="0"/>
              <a:t>What are the alternatives to polling? </a:t>
            </a:r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endParaRPr lang="en-US" sz="2200" b="1" dirty="0" smtClean="0"/>
          </a:p>
          <a:p>
            <a:pPr marL="516967" indent="-414726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r>
              <a:rPr lang="en-US" sz="2200" dirty="0" smtClean="0"/>
              <a:t>9.   </a:t>
            </a:r>
            <a:r>
              <a:rPr lang="en-US" sz="2200" dirty="0" err="1" smtClean="0"/>
              <a:t>SocialNetworksDataMining</a:t>
            </a:r>
            <a:endParaRPr lang="en-US" sz="2200" dirty="0" smtClean="0"/>
          </a:p>
          <a:p>
            <a:pPr marL="516967" indent="-414726">
              <a:spcAft>
                <a:spcPct val="0"/>
              </a:spcAft>
              <a:buSzPct val="45000"/>
              <a:buFontTx/>
              <a:buAutoNum type="arabicPeriod" startAt="9"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endParaRPr lang="en-US" sz="2200" dirty="0" smtClean="0"/>
          </a:p>
          <a:p>
            <a:pPr marL="391686" indent="-289445">
              <a:spcAft>
                <a:spcPct val="0"/>
              </a:spcAft>
              <a:buSzPct val="45000"/>
              <a:buNone/>
              <a:tabLst>
                <a:tab pos="391686" algn="l"/>
                <a:tab pos="493928" algn="l"/>
                <a:tab pos="908654" algn="l"/>
                <a:tab pos="1323380" algn="l"/>
                <a:tab pos="1738106" algn="l"/>
                <a:tab pos="2152832" algn="l"/>
                <a:tab pos="2567558" algn="l"/>
                <a:tab pos="2982284" algn="l"/>
                <a:tab pos="3397011" algn="l"/>
                <a:tab pos="3811737" algn="l"/>
                <a:tab pos="4226463" algn="l"/>
                <a:tab pos="4641189" algn="l"/>
                <a:tab pos="5055915" algn="l"/>
                <a:tab pos="5470641" algn="l"/>
                <a:tab pos="5885367" algn="l"/>
                <a:tab pos="6300093" algn="l"/>
                <a:tab pos="6714820" algn="l"/>
                <a:tab pos="7129546" algn="l"/>
                <a:tab pos="7544272" algn="l"/>
                <a:tab pos="7958998" algn="l"/>
                <a:tab pos="8373724" algn="l"/>
              </a:tabLst>
              <a:defRPr/>
            </a:pPr>
            <a:r>
              <a:rPr lang="en-US" sz="2200" dirty="0" smtClean="0"/>
              <a:t>10. </a:t>
            </a:r>
            <a:r>
              <a:rPr lang="en-US" sz="2200" dirty="0" err="1" smtClean="0"/>
              <a:t>NeuroEconomyMindGenomics</a:t>
            </a:r>
            <a:endParaRPr lang="en-US" sz="2200" dirty="0" smtClean="0"/>
          </a:p>
          <a:p>
            <a:pPr eaLnBrk="1">
              <a:defRPr/>
            </a:pPr>
            <a:endParaRPr lang="en-US" sz="2200" dirty="0" smtClean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22/24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endParaRPr lang="en-US" smtClean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23/24</a:t>
            </a:r>
            <a:endParaRPr lang="en-US" dirty="0"/>
          </a:p>
        </p:txBody>
      </p:sp>
      <p:pic>
        <p:nvPicPr>
          <p:cNvPr id="10245" name="Picture 2" descr="D:\1nenad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" y="41765"/>
            <a:ext cx="9119520" cy="618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633626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best ideas are coming from nature!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H2020: ICEs of Europe</a:t>
            </a:r>
            <a:br>
              <a:rPr lang="en-US" dirty="0" smtClean="0"/>
            </a:br>
            <a:r>
              <a:rPr lang="en-US" sz="3600" dirty="0" err="1" smtClean="0"/>
              <a:t>MindMining</a:t>
            </a:r>
            <a:r>
              <a:rPr lang="en-US" sz="3600" dirty="0" smtClean="0"/>
              <a:t> = </a:t>
            </a:r>
            <a:r>
              <a:rPr lang="en-US" sz="3600" dirty="0" err="1" smtClean="0"/>
              <a:t>MediaMining</a:t>
            </a:r>
            <a:r>
              <a:rPr lang="en-US" sz="3600" dirty="0" smtClean="0"/>
              <a:t> + </a:t>
            </a:r>
            <a:r>
              <a:rPr lang="en-US" sz="3600" dirty="0" err="1" smtClean="0"/>
              <a:t>AlgorithmicPlethora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125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  <a:noFill/>
        </p:spPr>
        <p:txBody>
          <a:bodyPr/>
          <a:lstStyle/>
          <a:p>
            <a:r>
              <a:rPr lang="en-US" smtClean="0"/>
              <a:t>24/24</a:t>
            </a:r>
            <a:endParaRPr lang="en-US" dirty="0"/>
          </a:p>
        </p:txBody>
      </p:sp>
      <p:pic>
        <p:nvPicPr>
          <p:cNvPr id="60418" name="Picture 2" descr="D:\1nenad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3999" cy="1752600"/>
          </a:xfrm>
          <a:prstGeom prst="rect">
            <a:avLst/>
          </a:prstGeom>
          <a:noFill/>
        </p:spPr>
      </p:pic>
      <p:pic>
        <p:nvPicPr>
          <p:cNvPr id="60419" name="Picture 3" descr="D:\1nenad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819" y="4403725"/>
            <a:ext cx="4615179" cy="1752600"/>
          </a:xfrm>
          <a:prstGeom prst="rect">
            <a:avLst/>
          </a:prstGeom>
          <a:noFill/>
        </p:spPr>
      </p:pic>
      <p:pic>
        <p:nvPicPr>
          <p:cNvPr id="60420" name="Picture 4" descr="D:\1nenad\harvardclu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403725"/>
            <a:ext cx="4442234" cy="1752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09800" y="586740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MoskowitzJacobs@HCNY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MindGenomics</a:t>
            </a:r>
            <a:r>
              <a:rPr lang="en-US" sz="4000" dirty="0" smtClean="0"/>
              <a:t> in a </a:t>
            </a:r>
            <a:r>
              <a:rPr lang="en-US" sz="4000" dirty="0" err="1" smtClean="0"/>
              <a:t>NutShell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315361"/>
            <a:ext cx="51054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Generation of a Marketing Slogan</a:t>
            </a:r>
          </a:p>
          <a:p>
            <a:r>
              <a:rPr lang="en-US" sz="2000" dirty="0" smtClean="0"/>
              <a:t>3. Analysis</a:t>
            </a:r>
          </a:p>
          <a:p>
            <a:r>
              <a:rPr lang="en-US" sz="2000" dirty="0" smtClean="0"/>
              <a:t>2. Market Polling</a:t>
            </a:r>
          </a:p>
          <a:p>
            <a:r>
              <a:rPr lang="en-US" sz="2000" dirty="0" smtClean="0"/>
              <a:t>1. Building the </a:t>
            </a:r>
            <a:r>
              <a:rPr lang="en-US" sz="2000" dirty="0" err="1" smtClean="0"/>
              <a:t>MicroScience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Compile-time effort: </a:t>
            </a:r>
            <a:br>
              <a:rPr lang="en-US" sz="2000" dirty="0" smtClean="0"/>
            </a:br>
            <a:r>
              <a:rPr lang="en-US" sz="2000" dirty="0" smtClean="0"/>
              <a:t>e.g., Bringing people to a restaurant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MindGenomics</a:t>
            </a:r>
            <a:r>
              <a:rPr lang="en-US" sz="4000" dirty="0" smtClean="0"/>
              <a:t> in a </a:t>
            </a:r>
            <a:r>
              <a:rPr lang="en-US" sz="4000" dirty="0" err="1" smtClean="0"/>
              <a:t>NutShell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315361"/>
            <a:ext cx="51054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Generation of a Marketing Slogan</a:t>
            </a:r>
          </a:p>
          <a:p>
            <a:r>
              <a:rPr lang="en-US" sz="2000" dirty="0" smtClean="0"/>
              <a:t>3. Analysis</a:t>
            </a:r>
          </a:p>
          <a:p>
            <a:r>
              <a:rPr lang="en-US" sz="2000" dirty="0" smtClean="0"/>
              <a:t>2. Market Polling</a:t>
            </a:r>
          </a:p>
          <a:p>
            <a:r>
              <a:rPr lang="en-US" sz="2000" dirty="0" smtClean="0"/>
              <a:t>1. Building the </a:t>
            </a:r>
            <a:r>
              <a:rPr lang="en-US" sz="2000" dirty="0" err="1" smtClean="0"/>
              <a:t>MicroScience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Compile-time effort: </a:t>
            </a:r>
            <a:br>
              <a:rPr lang="en-US" sz="2000" dirty="0" smtClean="0"/>
            </a:br>
            <a:r>
              <a:rPr lang="en-US" sz="2000" dirty="0" smtClean="0"/>
              <a:t>e.g., Bringing people to a restaurant</a:t>
            </a:r>
            <a:endParaRPr lang="en-US" sz="2000" dirty="0"/>
          </a:p>
        </p:txBody>
      </p:sp>
      <p:sp>
        <p:nvSpPr>
          <p:cNvPr id="13" name="Down Arrow 12"/>
          <p:cNvSpPr/>
          <p:nvPr/>
        </p:nvSpPr>
        <p:spPr>
          <a:xfrm flipV="1">
            <a:off x="2514600" y="3962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MindGenomics</a:t>
            </a:r>
            <a:r>
              <a:rPr lang="en-US" sz="4000" dirty="0" smtClean="0"/>
              <a:t> in a </a:t>
            </a:r>
            <a:r>
              <a:rPr lang="en-US" sz="4000" dirty="0" err="1" smtClean="0"/>
              <a:t>NutShell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315361"/>
            <a:ext cx="51054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Generation of a Marketing Slogan</a:t>
            </a:r>
          </a:p>
          <a:p>
            <a:r>
              <a:rPr lang="en-US" sz="2000" dirty="0" smtClean="0"/>
              <a:t>3. Analysis</a:t>
            </a:r>
          </a:p>
          <a:p>
            <a:r>
              <a:rPr lang="en-US" sz="2000" dirty="0" smtClean="0"/>
              <a:t>2. Market Polling</a:t>
            </a:r>
          </a:p>
          <a:p>
            <a:r>
              <a:rPr lang="en-US" sz="2000" dirty="0" smtClean="0"/>
              <a:t>1. Building the </a:t>
            </a:r>
            <a:r>
              <a:rPr lang="en-US" sz="2000" dirty="0" err="1" smtClean="0"/>
              <a:t>MicroScience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124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Run-time effort: </a:t>
            </a:r>
            <a:br>
              <a:rPr lang="en-US" sz="2000" dirty="0" smtClean="0"/>
            </a:br>
            <a:r>
              <a:rPr lang="en-US" sz="2000" dirty="0" smtClean="0"/>
              <a:t>e.g., Treating people at arrival to the restaurant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Compile-time effort: </a:t>
            </a:r>
            <a:br>
              <a:rPr lang="en-US" sz="2000" dirty="0" smtClean="0"/>
            </a:br>
            <a:r>
              <a:rPr lang="en-US" sz="2000" dirty="0" smtClean="0"/>
              <a:t>e.g., Bringing people to a restaurant</a:t>
            </a:r>
            <a:endParaRPr lang="en-US" sz="2000" dirty="0"/>
          </a:p>
        </p:txBody>
      </p:sp>
      <p:sp>
        <p:nvSpPr>
          <p:cNvPr id="13" name="Down Arrow 12"/>
          <p:cNvSpPr/>
          <p:nvPr/>
        </p:nvSpPr>
        <p:spPr>
          <a:xfrm flipV="1">
            <a:off x="2514600" y="3962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MindGenomics</a:t>
            </a:r>
            <a:r>
              <a:rPr lang="en-US" sz="4000" dirty="0" smtClean="0"/>
              <a:t> in a </a:t>
            </a:r>
            <a:r>
              <a:rPr lang="en-US" sz="4000" dirty="0" err="1" smtClean="0"/>
              <a:t>NutShell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51054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8. Building the Experience Base </a:t>
            </a:r>
          </a:p>
          <a:p>
            <a:r>
              <a:rPr lang="en-US" sz="2000" dirty="0" smtClean="0"/>
              <a:t>7. Profit Analysis</a:t>
            </a:r>
          </a:p>
          <a:p>
            <a:r>
              <a:rPr lang="en-US" sz="2000" dirty="0" smtClean="0"/>
              <a:t>6. Targeted Action</a:t>
            </a:r>
          </a:p>
          <a:p>
            <a:r>
              <a:rPr lang="en-US" sz="2000" dirty="0" smtClean="0"/>
              <a:t>5. Customer Typing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315361"/>
            <a:ext cx="51054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Generation of a Marketing Slogan</a:t>
            </a:r>
          </a:p>
          <a:p>
            <a:r>
              <a:rPr lang="en-US" sz="2000" dirty="0" smtClean="0"/>
              <a:t>3. Analysis</a:t>
            </a:r>
          </a:p>
          <a:p>
            <a:r>
              <a:rPr lang="en-US" sz="2000" dirty="0" smtClean="0"/>
              <a:t>2. Market Polling</a:t>
            </a:r>
          </a:p>
          <a:p>
            <a:r>
              <a:rPr lang="en-US" sz="2000" dirty="0" smtClean="0"/>
              <a:t>1. Building the </a:t>
            </a:r>
            <a:r>
              <a:rPr lang="en-US" sz="2000" dirty="0" err="1" smtClean="0"/>
              <a:t>MicroScience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124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Run-time effort: </a:t>
            </a:r>
            <a:br>
              <a:rPr lang="en-US" sz="2000" dirty="0" smtClean="0"/>
            </a:br>
            <a:r>
              <a:rPr lang="en-US" sz="2000" dirty="0" smtClean="0"/>
              <a:t>e.g., Treating people at arrival to the restaurant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Compile-time effort: </a:t>
            </a:r>
            <a:br>
              <a:rPr lang="en-US" sz="2000" dirty="0" smtClean="0"/>
            </a:br>
            <a:r>
              <a:rPr lang="en-US" sz="2000" dirty="0" smtClean="0"/>
              <a:t>e.g., Bringing people to a restaurant</a:t>
            </a:r>
            <a:endParaRPr lang="en-US" sz="2000" dirty="0"/>
          </a:p>
        </p:txBody>
      </p:sp>
      <p:sp>
        <p:nvSpPr>
          <p:cNvPr id="13" name="Down Arrow 12"/>
          <p:cNvSpPr/>
          <p:nvPr/>
        </p:nvSpPr>
        <p:spPr>
          <a:xfrm flipV="1">
            <a:off x="2514600" y="3962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MindGenomics</a:t>
            </a:r>
            <a:r>
              <a:rPr lang="en-US" sz="4000" dirty="0" smtClean="0"/>
              <a:t> in a </a:t>
            </a:r>
            <a:r>
              <a:rPr lang="en-US" sz="4000" dirty="0" err="1" smtClean="0"/>
              <a:t>NutShell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51054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8. Building the Experience Base </a:t>
            </a:r>
          </a:p>
          <a:p>
            <a:r>
              <a:rPr lang="en-US" sz="2000" dirty="0" smtClean="0"/>
              <a:t>7. Profit Analysis</a:t>
            </a:r>
          </a:p>
          <a:p>
            <a:r>
              <a:rPr lang="en-US" sz="2000" dirty="0" smtClean="0"/>
              <a:t>6. Targeted Action</a:t>
            </a:r>
          </a:p>
          <a:p>
            <a:r>
              <a:rPr lang="en-US" sz="2000" dirty="0" smtClean="0"/>
              <a:t>5. Customer Typing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315361"/>
            <a:ext cx="5105400" cy="13234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Generation of a Marketing Slogan</a:t>
            </a:r>
          </a:p>
          <a:p>
            <a:r>
              <a:rPr lang="en-US" sz="2000" dirty="0" smtClean="0"/>
              <a:t>3. Analysis</a:t>
            </a:r>
          </a:p>
          <a:p>
            <a:r>
              <a:rPr lang="en-US" sz="2000" dirty="0" smtClean="0"/>
              <a:t>2. Market Polling</a:t>
            </a:r>
          </a:p>
          <a:p>
            <a:r>
              <a:rPr lang="en-US" sz="2000" dirty="0" smtClean="0"/>
              <a:t>1. Building the </a:t>
            </a:r>
            <a:r>
              <a:rPr lang="en-US" sz="2000" dirty="0" err="1" smtClean="0"/>
              <a:t>MicroScience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124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Run-time effort: </a:t>
            </a:r>
            <a:br>
              <a:rPr lang="en-US" sz="2000" dirty="0" smtClean="0"/>
            </a:br>
            <a:r>
              <a:rPr lang="en-US" sz="2000" dirty="0" smtClean="0"/>
              <a:t>e.g., Treating people at arrival to the restaurant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510540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Compile-time effort: </a:t>
            </a:r>
            <a:br>
              <a:rPr lang="en-US" sz="2000" dirty="0" smtClean="0"/>
            </a:br>
            <a:r>
              <a:rPr lang="en-US" sz="2000" dirty="0" smtClean="0"/>
              <a:t>e.g., Bringing people to a restaurant</a:t>
            </a:r>
            <a:endParaRPr lang="en-US" sz="2000" dirty="0"/>
          </a:p>
        </p:txBody>
      </p:sp>
      <p:pic>
        <p:nvPicPr>
          <p:cNvPr id="1027" name="Picture 3" descr="D:\1nenad\alberto-casillas-a-restaurant-is-seen-yelling-at-riot-police-and-preventing-then-from-entering-his-restaurant-to-arrest-a-prote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396" y="4191000"/>
            <a:ext cx="3383882" cy="2286000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 flipV="1">
            <a:off x="2514600" y="3962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r>
              <a:rPr lang="en-US" dirty="0" smtClean="0"/>
              <a:t>2/24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932</Words>
  <Application>Microsoft Office PowerPoint</Application>
  <PresentationFormat>On-screen Show (4:3)</PresentationFormat>
  <Paragraphs>356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 Horizontal Segmentation and   MindGenomics</vt:lpstr>
      <vt:lpstr>Essence</vt:lpstr>
      <vt:lpstr>One Example is Worth 1000 Words</vt:lpstr>
      <vt:lpstr>MindGenomics in a NutShell</vt:lpstr>
      <vt:lpstr>MindGenomics in a NutShell</vt:lpstr>
      <vt:lpstr>MindGenomics in a NutShell</vt:lpstr>
      <vt:lpstr>MindGenomics in a NutShell</vt:lpstr>
      <vt:lpstr>MindGenomics in a NutShell</vt:lpstr>
      <vt:lpstr>MindGenomics in a NutShell</vt:lpstr>
      <vt:lpstr>MindGenomics in a NutShell</vt:lpstr>
      <vt:lpstr>1. Building the MicroScience</vt:lpstr>
      <vt:lpstr>2. Market Polling</vt:lpstr>
      <vt:lpstr>High-Tech Polling</vt:lpstr>
      <vt:lpstr>The Brain Marked  with Economically Relevant Areas</vt:lpstr>
      <vt:lpstr>Mining from Social Networks</vt:lpstr>
      <vt:lpstr>3. Analysis: Linear Regression </vt:lpstr>
      <vt:lpstr>3. Analysis: Linear Regression</vt:lpstr>
      <vt:lpstr>3. Analysis: Linear Regression</vt:lpstr>
      <vt:lpstr>4. Slogans</vt:lpstr>
      <vt:lpstr>4. Slogans</vt:lpstr>
      <vt:lpstr>4. Slogans</vt:lpstr>
      <vt:lpstr>5. Customer Typing</vt:lpstr>
      <vt:lpstr>5. Customer Typing</vt:lpstr>
      <vt:lpstr>5. Customer Typing</vt:lpstr>
      <vt:lpstr>5. Customer Typing</vt:lpstr>
      <vt:lpstr>6. Targeted Actions</vt:lpstr>
      <vt:lpstr>7. Profit Analysis</vt:lpstr>
      <vt:lpstr>8. Machine Learning</vt:lpstr>
      <vt:lpstr>Horizontal Segmentation</vt:lpstr>
      <vt:lpstr>Horizontal Segmentation: Example</vt:lpstr>
      <vt:lpstr>Horizontal Segmentation: Example</vt:lpstr>
      <vt:lpstr>Horizontal Segmentation: Example</vt:lpstr>
      <vt:lpstr>Horizontal Segmentation: Example</vt:lpstr>
      <vt:lpstr>MindGenomics: Revisited</vt:lpstr>
      <vt:lpstr>The Ice Point of View:  What is MindGenomics? (1)</vt:lpstr>
      <vt:lpstr>What is MindGenomics? (2)</vt:lpstr>
      <vt:lpstr>What is MindGenomics? (3)</vt:lpstr>
      <vt:lpstr>Slide 38</vt:lpstr>
      <vt:lpstr>What is MindGenomics? (4)</vt:lpstr>
      <vt:lpstr>Slide 40</vt:lpstr>
      <vt:lpstr>An Introduction to Linear Regression</vt:lpstr>
      <vt:lpstr>Example</vt:lpstr>
      <vt:lpstr>What is MindGenomics? (5)</vt:lpstr>
      <vt:lpstr>Slide 44</vt:lpstr>
      <vt:lpstr>H2020: ICEs of Europe MindMining = MediaMining + AlgorithmicPlethora</vt:lpstr>
    </vt:vector>
  </TitlesOfParts>
  <Company>Elektrotehnicki Fakultet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RTI katedra</dc:creator>
  <cp:lastModifiedBy>RTI katedra</cp:lastModifiedBy>
  <cp:revision>53</cp:revision>
  <dcterms:created xsi:type="dcterms:W3CDTF">2013-03-13T08:45:08Z</dcterms:created>
  <dcterms:modified xsi:type="dcterms:W3CDTF">2013-03-18T11:36:00Z</dcterms:modified>
</cp:coreProperties>
</file>