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8" r:id="rId3"/>
    <p:sldId id="257" r:id="rId4"/>
    <p:sldId id="261" r:id="rId5"/>
    <p:sldId id="263" r:id="rId6"/>
    <p:sldId id="265" r:id="rId7"/>
    <p:sldId id="264" r:id="rId8"/>
    <p:sldId id="269" r:id="rId9"/>
    <p:sldId id="272" r:id="rId10"/>
    <p:sldId id="273" r:id="rId11"/>
    <p:sldId id="276" r:id="rId12"/>
    <p:sldId id="271" r:id="rId13"/>
    <p:sldId id="270" r:id="rId14"/>
    <p:sldId id="275" r:id="rId15"/>
    <p:sldId id="268" r:id="rId16"/>
    <p:sldId id="288" r:id="rId17"/>
    <p:sldId id="274" r:id="rId18"/>
    <p:sldId id="278" r:id="rId19"/>
    <p:sldId id="282" r:id="rId20"/>
    <p:sldId id="280" r:id="rId21"/>
    <p:sldId id="287" r:id="rId22"/>
    <p:sldId id="289" r:id="rId23"/>
    <p:sldId id="320" r:id="rId24"/>
    <p:sldId id="291" r:id="rId25"/>
    <p:sldId id="328" r:id="rId26"/>
    <p:sldId id="301" r:id="rId27"/>
    <p:sldId id="295" r:id="rId28"/>
    <p:sldId id="297" r:id="rId29"/>
    <p:sldId id="296" r:id="rId30"/>
    <p:sldId id="298" r:id="rId31"/>
    <p:sldId id="299" r:id="rId32"/>
    <p:sldId id="318" r:id="rId33"/>
    <p:sldId id="303" r:id="rId34"/>
    <p:sldId id="304" r:id="rId35"/>
    <p:sldId id="311" r:id="rId36"/>
    <p:sldId id="321" r:id="rId37"/>
    <p:sldId id="322" r:id="rId38"/>
    <p:sldId id="323" r:id="rId39"/>
    <p:sldId id="324" r:id="rId40"/>
    <p:sldId id="325" r:id="rId41"/>
    <p:sldId id="327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CC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1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6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6BD85C-573D-4DD1-B4B1-337FA31F3305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39B83-8D93-4EE2-B109-4324A557DF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39B83-8D93-4EE2-B109-4324A557DF9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07FB67-1218-41B0-A2FA-CDB2429C75A4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FEE51D-716D-4BB4-9D4A-71B90DF62E5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039B7-E044-4F7D-A4AB-77C53F3733ED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039B7-E044-4F7D-A4AB-77C53F3733ED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9D37A6-4F1F-4FB9-B258-827CDF77FA3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53CBF4-4636-4C13-ACAD-9DFDD9761E90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53CBF4-4636-4C13-ACAD-9DFDD9761E90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53CBF4-4636-4C13-ACAD-9DFDD9761E90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39B83-8D93-4EE2-B109-4324A557DF9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3" tIns="45001" rIns="90003" bIns="45001"/>
          <a:lstStyle/>
          <a:p>
            <a:fld id="{BBA1ADA8-6FE4-43CC-9DAE-81C3073A068B}" type="slidenum">
              <a:rPr lang="en-US">
                <a:latin typeface="Calibri" pitchFamily="34" charset="0"/>
              </a:rPr>
              <a:pPr/>
              <a:t>9</a:t>
            </a:fld>
            <a:endParaRPr lang="en-US">
              <a:latin typeface="Calibri" pitchFamily="34" charset="0"/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5350" y="4381500"/>
            <a:ext cx="5073650" cy="4081463"/>
          </a:xfrm>
          <a:noFill/>
        </p:spPr>
        <p:txBody>
          <a:bodyPr wrap="square" lIns="77379" tIns="38693" rIns="77379" bIns="38693" numCol="1" anchor="t" anchorCtr="0" compatLnSpc="1">
            <a:prstTxWarp prst="textNoShape">
              <a:avLst/>
            </a:prstTxWarp>
          </a:bodyPr>
          <a:lstStyle/>
          <a:p>
            <a:pPr defTabSz="838200" eaLnBrk="1" hangingPunct="1">
              <a:spcBef>
                <a:spcPct val="0"/>
              </a:spcBef>
              <a:buFontTx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also talk about speed and low cost.  The reason marketers were overly reliant on focus groups is because of the speed and relatively low cost</a:t>
            </a:r>
          </a:p>
          <a:p>
            <a:pPr defTabSz="838200" eaLnBrk="1" hangingPunct="1">
              <a:spcBef>
                <a:spcPct val="0"/>
              </a:spcBef>
              <a:buFontTx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Survey Statements – words, ideas, product features, services, attributes, </a:t>
            </a:r>
            <a:r>
              <a:rPr lang="en-US" dirty="0" err="1" smtClean="0">
                <a:solidFill>
                  <a:srgbClr val="FF0000"/>
                </a:solidFill>
              </a:rPr>
              <a:t>etc</a:t>
            </a:r>
            <a:endParaRPr lang="en-US" dirty="0" smtClean="0"/>
          </a:p>
        </p:txBody>
      </p:sp>
      <p:sp>
        <p:nvSpPr>
          <p:cNvPr id="31747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9988" y="677863"/>
            <a:ext cx="4533900" cy="3402012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40C252-83A7-462A-8C08-22058F7941F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de-DE" dirty="0" smtClean="0"/>
              <a:t> Does Age, Gender and Income...really matter???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A07125-771A-4B4F-98A2-09253DE3B754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Predictive analytics vs. Mind Genomics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PA -</a:t>
            </a:r>
            <a:r>
              <a:rPr lang="en-US" baseline="0" dirty="0" smtClean="0"/>
              <a:t>  	who Shows up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	Are you likely to be in a particular action state?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	Data mining – Historical, retrospective</a:t>
            </a:r>
            <a:r>
              <a:rPr lang="en-US" b="1" baseline="0" dirty="0" smtClean="0"/>
              <a:t>, “Language of likelihoods”</a:t>
            </a:r>
          </a:p>
          <a:p>
            <a:pPr eaLnBrk="1" hangingPunct="1">
              <a:spcBef>
                <a:spcPct val="0"/>
              </a:spcBef>
            </a:pPr>
            <a:endParaRPr lang="en-US" baseline="0" dirty="0" smtClean="0"/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MG	Given my ability to test you with words, product features, services, experiences, attributes, ideas,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,…will motivate you to action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	Predictive granularity</a:t>
            </a:r>
          </a:p>
          <a:p>
            <a:pPr eaLnBrk="1" hangingPunct="1">
              <a:spcBef>
                <a:spcPct val="0"/>
              </a:spcBef>
            </a:pPr>
            <a:endParaRPr lang="en-US" baseline="0" dirty="0" smtClean="0"/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There is NO data I can buy that will tell me how you will  specifically respond when  purchasing a car choosing a hotel, donate to a charity, purchase insurance, select a bank, a medical practice or legal practice…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However…given my ability to test you with words, product features, experiences, attributes, ideas,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,…will motivate you </a:t>
            </a:r>
            <a:r>
              <a:rPr lang="en-US" baseline="0" smtClean="0"/>
              <a:t>to action…</a:t>
            </a:r>
            <a:endParaRPr lang="en-US" dirty="0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DD2B52-17D0-4824-B8BB-D0780FB599C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Imagine having the ability to meet a client/customer for the first time and within seconds identify and understand them as a consumer of your </a:t>
            </a:r>
            <a:r>
              <a:rPr lang="en-US" u="sng" smtClean="0"/>
              <a:t>specific</a:t>
            </a:r>
            <a:r>
              <a:rPr lang="en-US" smtClean="0"/>
              <a:t> product/service/idea better than they understand or communicate themselves.  This sounds almost impossible doesn’t it,  but we have scientific and empirical evidence proving this in the marketplace.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3845B-A930-4E0B-9840-FEE1E9FB4F6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59141B-D2FD-4E31-BF3F-4687E259568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6FD3EA-1C11-45DE-8047-2052DCBDA94B}" type="datetimeFigureOut">
              <a:rPr lang="en-US" smtClean="0"/>
              <a:pPr/>
              <a:t>3/7/2013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508D5D-11E9-43B4-B02C-B1610B45A85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D3EA-1C11-45DE-8047-2052DCBDA94B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08D5D-11E9-43B4-B02C-B1610B45A8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D3EA-1C11-45DE-8047-2052DCBDA94B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08D5D-11E9-43B4-B02C-B1610B45A8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8648"/>
            <a:ext cx="7772400" cy="54878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©2011 iNovum LLC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AF487-676C-4045-AE21-DBAC55D58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2269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D3EA-1C11-45DE-8047-2052DCBDA94B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08D5D-11E9-43B4-B02C-B1610B45A8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D3EA-1C11-45DE-8047-2052DCBDA94B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08D5D-11E9-43B4-B02C-B1610B45A8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D3EA-1C11-45DE-8047-2052DCBDA94B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08D5D-11E9-43B4-B02C-B1610B45A8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D3EA-1C11-45DE-8047-2052DCBDA94B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08D5D-11E9-43B4-B02C-B1610B45A8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D3EA-1C11-45DE-8047-2052DCBDA94B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08D5D-11E9-43B4-B02C-B1610B45A8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D3EA-1C11-45DE-8047-2052DCBDA94B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08D5D-11E9-43B4-B02C-B1610B45A8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D3EA-1C11-45DE-8047-2052DCBDA94B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08D5D-11E9-43B4-B02C-B1610B45A8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D3EA-1C11-45DE-8047-2052DCBDA94B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08D5D-11E9-43B4-B02C-B1610B45A8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806FD3EA-1C11-45DE-8047-2052DCBDA94B}" type="datetimeFigureOut">
              <a:rPr lang="en-US" smtClean="0"/>
              <a:pPr/>
              <a:t>3/7/2013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3508D5D-11E9-43B4-B02C-B1610B45A8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5-Point Star 6"/>
          <p:cNvSpPr/>
          <p:nvPr/>
        </p:nvSpPr>
        <p:spPr>
          <a:xfrm>
            <a:off x="8153400" y="685800"/>
            <a:ext cx="381000" cy="381000"/>
          </a:xfrm>
          <a:prstGeom prst="star5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1003">
            <a:schemeClr val="lt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685800" y="685800"/>
            <a:ext cx="381000" cy="381000"/>
          </a:xfrm>
          <a:prstGeom prst="star5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1003">
            <a:schemeClr val="lt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533400" y="5715000"/>
            <a:ext cx="381000" cy="381000"/>
          </a:xfrm>
          <a:prstGeom prst="star5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1003">
            <a:schemeClr val="lt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8305800" y="5715000"/>
            <a:ext cx="381000" cy="381000"/>
          </a:xfrm>
          <a:prstGeom prst="star5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1003">
            <a:schemeClr val="lt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emf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qcpages.qc.edu/Philo/IMAGES/Q-logo1.gif&amp;imgrefurl=http://qcpages.qc.edu/Philo/&amp;h=105&amp;w=125&amp;sz=2&amp;tbnid=vdd115mukxHDvM:&amp;tbnh=76&amp;tbnw=90&amp;prev=/images?q=Queens+college+logo&amp;zoom=1&amp;q=Queens+college+logo&amp;usg=__XThpvnnd-BV8-sSc59x07e1hK_E=&amp;sa=X&amp;ei=D2mmTIbbBMXflgep5KQZ&amp;ved=0CCAQ9QEwAw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hl=en&amp;tbo=d&amp;biw=1093&amp;bih=486&amp;q=obljaj&amp;stick=H4sIAAAAAAAAAGOovnz8BQMDAx8HsxKXfq6-gXFuUnxG8sZl0U86JymYqiqmMJqsb_5-QvJjAwCxBP23KwAAAA&amp;sa=X&amp;ei=cqngUNLvNsHV0gHP1YC4BA&amp;ved=0CJ8BEJsTKAA" TargetMode="External"/><Relationship Id="rId2" Type="http://schemas.openxmlformats.org/officeDocument/2006/relationships/hyperlink" Target="https://www.google.com/search?hl=en&amp;tbo=d&amp;biw=1093&amp;bih=486&amp;q=gavrilo+princip+born&amp;sa=X&amp;ei=cqngUNLvNsHV0gHP1YC4BA&amp;ved=0CJ4BEOg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hyperlink" Target="https://www.google.com/search?hl=en&amp;tbo=d&amp;biw=1093&amp;bih=486&amp;q=city+of+terezin&amp;stick=H4sIAAAAAAAAAGOovnz8BQMDAy8HsxKnfq6-gWFGVonJs_6utGM7c9tFFHUuv_l92Dl818pXAEx8DDIqAAAA&amp;sa=X&amp;ei=cqngUNLvNsHV0gHP1YC4BA&amp;ved=0CKIBEJsTKAA" TargetMode="External"/><Relationship Id="rId4" Type="http://schemas.openxmlformats.org/officeDocument/2006/relationships/hyperlink" Target="https://www.google.com/search?hl=en&amp;tbo=d&amp;biw=1093&amp;bih=486&amp;q=gavrilo+princip+died&amp;sa=X&amp;ei=cqngUNLvNsHV0gHP1YC4BA&amp;ved=0CKEBEOgT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Office_Excel_97-2003_Worksheet1.xls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644775"/>
            <a:ext cx="8458200" cy="1927225"/>
          </a:xfrm>
        </p:spPr>
        <p:txBody>
          <a:bodyPr>
            <a:normAutofit fontScale="90000"/>
          </a:bodyPr>
          <a:lstStyle/>
          <a:p>
            <a:pPr marL="731520"/>
            <a:r>
              <a:rPr lang="en-US" b="1" dirty="0" smtClean="0"/>
              <a:t>Serbia ..Looking Ahead to 2015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600" b="1" dirty="0" smtClean="0"/>
              <a:t>Mind Genomics and The Serbia Institute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of </a:t>
            </a:r>
            <a:r>
              <a:rPr lang="en-US" sz="3600" b="1" dirty="0" smtClean="0"/>
              <a:t>Competitive Excellence</a:t>
            </a:r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Presented by</a:t>
            </a:r>
          </a:p>
          <a:p>
            <a:r>
              <a:rPr lang="en-US" dirty="0" smtClean="0"/>
              <a:t>Howard Moskowitz, Ph.D.</a:t>
            </a:r>
            <a:endParaRPr lang="en-US" dirty="0"/>
          </a:p>
        </p:txBody>
      </p:sp>
      <p:pic>
        <p:nvPicPr>
          <p:cNvPr id="14338" name="Picture 2" descr="https://encrypted-tbn2.gstatic.com/images?q=tbn:ANd9GcTpQXg5Fyubgi6iGTj-syXdN0j-nwHDsWt5cCGprEoDbyhTJ4XbZ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598"/>
            <a:ext cx="1828800" cy="1828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Helvetica Neue"/>
              </a:rPr>
              <a:t>How Mind Genomics Works</a:t>
            </a:r>
            <a:endParaRPr lang="en-US" dirty="0" smtClean="0">
              <a:latin typeface="Helvetica Neue"/>
            </a:endParaRP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533400" y="1493837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>
                <a:latin typeface="Helvetica Neue"/>
              </a:rPr>
              <a:t>Select specific messages relevant to the topic … </a:t>
            </a:r>
            <a:r>
              <a:rPr lang="en-US" sz="2000" dirty="0" smtClean="0">
                <a:latin typeface="Helvetica Neue"/>
              </a:rPr>
              <a:t/>
            </a:r>
            <a:br>
              <a:rPr lang="en-US" sz="2000" dirty="0" smtClean="0">
                <a:latin typeface="Helvetica Neue"/>
              </a:rPr>
            </a:br>
            <a:r>
              <a:rPr lang="en-US" sz="2000" dirty="0" smtClean="0">
                <a:latin typeface="Helvetica Neue"/>
              </a:rPr>
              <a:t>a </a:t>
            </a:r>
            <a:r>
              <a:rPr lang="en-US" sz="2000" dirty="0" smtClean="0">
                <a:latin typeface="Helvetica Neue"/>
              </a:rPr>
              <a:t>person’s touch-points in life </a:t>
            </a:r>
            <a:r>
              <a:rPr lang="en-US" sz="2000" dirty="0" smtClean="0">
                <a:latin typeface="Helvetica Neue"/>
              </a:rPr>
              <a:t/>
            </a:r>
            <a:br>
              <a:rPr lang="en-US" sz="2000" dirty="0" smtClean="0">
                <a:latin typeface="Helvetica Neue"/>
              </a:rPr>
            </a:br>
            <a:r>
              <a:rPr lang="en-US" sz="2000" dirty="0" smtClean="0">
                <a:latin typeface="Helvetica Neue"/>
              </a:rPr>
              <a:t>(</a:t>
            </a:r>
            <a:r>
              <a:rPr lang="en-US" sz="2000" dirty="0" smtClean="0">
                <a:latin typeface="Helvetica Neue"/>
              </a:rPr>
              <a:t>Education? Product? Ethics?  Aesthetics) </a:t>
            </a:r>
          </a:p>
          <a:p>
            <a:pPr>
              <a:buFont typeface="Wingdings" charset="2"/>
              <a:buChar char="§"/>
            </a:pPr>
            <a:endParaRPr lang="en-US" sz="1600" dirty="0">
              <a:latin typeface="Helvetica Neue"/>
            </a:endParaRPr>
          </a:p>
          <a:p>
            <a:r>
              <a:rPr lang="en-US" sz="2000" dirty="0" smtClean="0">
                <a:latin typeface="Helvetica Neue"/>
              </a:rPr>
              <a:t>Present vignettes (combos of messages) to target survey audience.  </a:t>
            </a:r>
          </a:p>
          <a:p>
            <a:endParaRPr lang="en-US" sz="1600" dirty="0" smtClean="0">
              <a:latin typeface="Helvetica Neue"/>
            </a:endParaRPr>
          </a:p>
          <a:p>
            <a:r>
              <a:rPr lang="en-US" sz="2000" dirty="0" smtClean="0">
                <a:latin typeface="Helvetica Neue"/>
              </a:rPr>
              <a:t>Use regression statistics to link messages to degree of persuasion</a:t>
            </a:r>
          </a:p>
          <a:p>
            <a:endParaRPr lang="en-US" sz="1600" dirty="0" smtClean="0">
              <a:latin typeface="Helvetica Neue"/>
            </a:endParaRPr>
          </a:p>
          <a:p>
            <a:r>
              <a:rPr lang="en-US" sz="2000" dirty="0" smtClean="0">
                <a:latin typeface="Helvetica Neue"/>
              </a:rPr>
              <a:t>Discover new groups of people who resonate to similar messages... these new segments transcend traditional demographics </a:t>
            </a:r>
            <a:r>
              <a:rPr lang="en-US" sz="2000" dirty="0" smtClean="0">
                <a:latin typeface="Helvetica Neue"/>
              </a:rPr>
              <a:t/>
            </a:r>
            <a:br>
              <a:rPr lang="en-US" sz="2000" dirty="0" smtClean="0">
                <a:latin typeface="Helvetica Neue"/>
              </a:rPr>
            </a:br>
            <a:r>
              <a:rPr lang="en-US" sz="2000" dirty="0" smtClean="0">
                <a:latin typeface="Helvetica Neue"/>
              </a:rPr>
              <a:t>and </a:t>
            </a:r>
            <a:r>
              <a:rPr lang="en-US" sz="2000" dirty="0" smtClean="0">
                <a:latin typeface="Helvetica Neue"/>
              </a:rPr>
              <a:t>psychographics. </a:t>
            </a:r>
          </a:p>
          <a:p>
            <a:endParaRPr lang="en-US" sz="1600" dirty="0" smtClean="0">
              <a:latin typeface="Helvetica Neue"/>
            </a:endParaRPr>
          </a:p>
          <a:p>
            <a:r>
              <a:rPr lang="en-US" sz="2000" dirty="0" smtClean="0">
                <a:latin typeface="Helvetica Neue"/>
              </a:rPr>
              <a:t>These identifiable and predictable new segments </a:t>
            </a:r>
            <a:r>
              <a:rPr lang="en-US" sz="2000" dirty="0" smtClean="0">
                <a:latin typeface="Helvetica Neue"/>
              </a:rPr>
              <a:t/>
            </a:r>
            <a:br>
              <a:rPr lang="en-US" sz="2000" dirty="0" smtClean="0">
                <a:latin typeface="Helvetica Neue"/>
              </a:rPr>
            </a:br>
            <a:r>
              <a:rPr lang="en-US" sz="2000" dirty="0" smtClean="0">
                <a:latin typeface="Helvetica Neue"/>
              </a:rPr>
              <a:t>are </a:t>
            </a:r>
            <a:r>
              <a:rPr lang="en-US" sz="2000" dirty="0" smtClean="0">
                <a:latin typeface="Helvetica Neue"/>
              </a:rPr>
              <a:t>defined by the person’s own mind-set, not a surrogate marker</a:t>
            </a:r>
          </a:p>
          <a:p>
            <a:endParaRPr lang="en-US" sz="1600" dirty="0" smtClean="0">
              <a:latin typeface="Helvetica Neue"/>
            </a:endParaRPr>
          </a:p>
          <a:p>
            <a:r>
              <a:rPr lang="en-US" sz="2000" dirty="0" smtClean="0">
                <a:latin typeface="Helvetica Neue"/>
              </a:rPr>
              <a:t>Create typing tool to assign a new person to a segment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5F150F-0CF7-4573-AF5E-6AAAFCD11EE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9760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is this new science important to </a:t>
            </a:r>
            <a:r>
              <a:rPr lang="en-US" dirty="0" err="1" smtClean="0"/>
              <a:t>serbia</a:t>
            </a:r>
            <a:r>
              <a:rPr lang="en-US" dirty="0" smtClean="0"/>
              <a:t>?  Or ..really .. To anyone?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/>
          </p:cNvSpPr>
          <p:nvPr/>
        </p:nvSpPr>
        <p:spPr bwMode="auto">
          <a:xfrm>
            <a:off x="100013" y="593725"/>
            <a:ext cx="8918575" cy="625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39713">
              <a:lnSpc>
                <a:spcPct val="85000"/>
              </a:lnSpc>
            </a:pPr>
            <a:r>
              <a:rPr lang="en-US" sz="3200" b="1" dirty="0" smtClean="0">
                <a:latin typeface="Helvetica Neue"/>
                <a:sym typeface="Helvetica Neue"/>
              </a:rPr>
              <a:t>Because knowing the mind of a person helps you create a world for that person</a:t>
            </a:r>
          </a:p>
          <a:p>
            <a:pPr marL="239713">
              <a:lnSpc>
                <a:spcPct val="85000"/>
              </a:lnSpc>
            </a:pPr>
            <a:endParaRPr lang="en-US" sz="3200" b="1" dirty="0" smtClean="0">
              <a:latin typeface="Helvetica Neue"/>
              <a:sym typeface="Helvetica Neue"/>
            </a:endParaRPr>
          </a:p>
          <a:p>
            <a:pPr marL="239713">
              <a:lnSpc>
                <a:spcPct val="85000"/>
              </a:lnSpc>
            </a:pPr>
            <a:r>
              <a:rPr lang="en-US" sz="2400" b="1" i="1" dirty="0" smtClean="0">
                <a:latin typeface="Helvetica Neue"/>
                <a:sym typeface="Helvetica Neue"/>
              </a:rPr>
              <a:t>Who is this person ..and what world should we create?</a:t>
            </a:r>
            <a:endParaRPr lang="en-US" sz="2400" b="1" i="1" dirty="0">
              <a:latin typeface="Helvetica Neue"/>
              <a:sym typeface="Helvetica Neue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C82D14-5E23-4DBC-AC84-85D3AD53A4F7}" type="slidenum">
              <a:rPr lang="en-US"/>
              <a:pPr>
                <a:defRPr/>
              </a:pPr>
              <a:t>12</a:t>
            </a:fld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 r="49970"/>
          <a:stretch>
            <a:fillRect/>
          </a:stretch>
        </p:blipFill>
        <p:spPr bwMode="auto">
          <a:xfrm>
            <a:off x="4267200" y="1855694"/>
            <a:ext cx="2106304" cy="35545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318" name="TextBox 13"/>
          <p:cNvSpPr txBox="1">
            <a:spLocks noChangeArrowheads="1"/>
          </p:cNvSpPr>
          <p:nvPr/>
        </p:nvSpPr>
        <p:spPr bwMode="auto">
          <a:xfrm>
            <a:off x="609600" y="2389188"/>
            <a:ext cx="3581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Sex:		Male</a:t>
            </a:r>
          </a:p>
          <a:p>
            <a:r>
              <a:rPr lang="en-US">
                <a:latin typeface="Calibri" pitchFamily="34" charset="0"/>
              </a:rPr>
              <a:t>Age: 		50+</a:t>
            </a:r>
          </a:p>
          <a:p>
            <a:r>
              <a:rPr lang="en-US">
                <a:latin typeface="Calibri" pitchFamily="34" charset="0"/>
              </a:rPr>
              <a:t>Height:		5’10.5”</a:t>
            </a:r>
          </a:p>
          <a:p>
            <a:r>
              <a:rPr lang="en-US">
                <a:latin typeface="Calibri" pitchFamily="34" charset="0"/>
              </a:rPr>
              <a:t>Nationality: 	British</a:t>
            </a:r>
          </a:p>
          <a:p>
            <a:r>
              <a:rPr lang="en-US">
                <a:latin typeface="Calibri" pitchFamily="34" charset="0"/>
              </a:rPr>
              <a:t>Family Status:	Married</a:t>
            </a:r>
          </a:p>
          <a:p>
            <a:r>
              <a:rPr lang="en-US">
                <a:latin typeface="Calibri" pitchFamily="34" charset="0"/>
              </a:rPr>
              <a:t>Annual Income:	$10M+</a:t>
            </a:r>
          </a:p>
          <a:p>
            <a:r>
              <a:rPr lang="en-US">
                <a:latin typeface="Calibri" pitchFamily="34" charset="0"/>
              </a:rPr>
              <a:t>Hobbies: 	Music, Art, Philanthropy</a:t>
            </a:r>
          </a:p>
          <a:p>
            <a:endParaRPr lang="en-US">
              <a:latin typeface="Calibri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 l="49652"/>
          <a:stretch>
            <a:fillRect/>
          </a:stretch>
        </p:blipFill>
        <p:spPr bwMode="auto">
          <a:xfrm>
            <a:off x="6509982" y="1828800"/>
            <a:ext cx="2119668" cy="35545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30188" y="1679575"/>
            <a:ext cx="8683625" cy="73025"/>
            <a:chOff x="0" y="0"/>
            <a:chExt cx="5470" cy="46"/>
          </a:xfrm>
        </p:grpSpPr>
        <p:sp>
          <p:nvSpPr>
            <p:cNvPr id="13321" name="Rectangle 2"/>
            <p:cNvSpPr>
              <a:spLocks/>
            </p:cNvSpPr>
            <p:nvPr/>
          </p:nvSpPr>
          <p:spPr bwMode="auto">
            <a:xfrm>
              <a:off x="0" y="0"/>
              <a:ext cx="5470" cy="46"/>
            </a:xfrm>
            <a:prstGeom prst="rect">
              <a:avLst/>
            </a:prstGeom>
            <a:solidFill>
              <a:srgbClr val="262699"/>
            </a:solidFill>
            <a:ln w="12700">
              <a:solidFill>
                <a:srgbClr val="7878DE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b="1" i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endParaRPr>
            </a:p>
          </p:txBody>
        </p:sp>
        <p:sp>
          <p:nvSpPr>
            <p:cNvPr id="13322" name="Rectangle 3"/>
            <p:cNvSpPr>
              <a:spLocks/>
            </p:cNvSpPr>
            <p:nvPr/>
          </p:nvSpPr>
          <p:spPr bwMode="auto">
            <a:xfrm>
              <a:off x="0" y="0"/>
              <a:ext cx="5470" cy="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b="1" i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/>
          </p:nvPr>
        </p:nvSpPr>
        <p:spPr>
          <a:xfrm>
            <a:off x="152400" y="1600200"/>
            <a:ext cx="5181600" cy="4572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200" dirty="0" smtClean="0">
                <a:latin typeface="Helvetica Neue"/>
              </a:rPr>
              <a:t>Today’s </a:t>
            </a:r>
            <a:r>
              <a:rPr lang="en-US" sz="2200" b="1" i="1" dirty="0" smtClean="0">
                <a:solidFill>
                  <a:schemeClr val="tx2"/>
                </a:solidFill>
                <a:latin typeface="Helvetica Neue"/>
              </a:rPr>
              <a:t>predictive analytics </a:t>
            </a:r>
            <a:r>
              <a:rPr lang="en-US" sz="2200" dirty="0" smtClean="0">
                <a:latin typeface="Helvetica Neue"/>
              </a:rPr>
              <a:t>attempt to segment or classify people through:</a:t>
            </a:r>
          </a:p>
          <a:p>
            <a:pPr lvl="2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sz="1700" b="1" dirty="0" smtClean="0">
              <a:latin typeface="Helvetica Neue"/>
            </a:endParaRPr>
          </a:p>
          <a:p>
            <a:pPr lvl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100" b="1" dirty="0" smtClean="0">
                <a:latin typeface="Helvetica Neue"/>
              </a:rPr>
              <a:t>General demographics </a:t>
            </a:r>
            <a:r>
              <a:rPr lang="en-US" sz="2100" dirty="0" smtClean="0"/>
              <a:t>–</a:t>
            </a:r>
            <a:r>
              <a:rPr lang="en-US" sz="2100" dirty="0" smtClean="0">
                <a:latin typeface="Helvetica Neue"/>
              </a:rPr>
              <a:t> age, gender, marital status, family size, education… </a:t>
            </a:r>
          </a:p>
          <a:p>
            <a:pPr lvl="1">
              <a:lnSpc>
                <a:spcPct val="80000"/>
              </a:lnSpc>
              <a:buFont typeface="Arial" charset="0"/>
              <a:buNone/>
              <a:defRPr/>
            </a:pPr>
            <a:endParaRPr lang="en-US" sz="2100" dirty="0" smtClean="0">
              <a:latin typeface="Helvetica Neue"/>
            </a:endParaRPr>
          </a:p>
          <a:p>
            <a:pPr lvl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100" b="1" dirty="0" smtClean="0">
                <a:latin typeface="Helvetica Neue"/>
              </a:rPr>
              <a:t>Occupation</a:t>
            </a:r>
            <a:r>
              <a:rPr lang="en-US" sz="2100" dirty="0" smtClean="0">
                <a:latin typeface="Helvetica Neue"/>
              </a:rPr>
              <a:t> </a:t>
            </a:r>
            <a:r>
              <a:rPr lang="en-US" sz="2100" dirty="0" smtClean="0"/>
              <a:t>–</a:t>
            </a:r>
            <a:r>
              <a:rPr lang="en-US" sz="2100" dirty="0" smtClean="0">
                <a:latin typeface="Helvetica Neue"/>
              </a:rPr>
              <a:t> Lawyer, Salesman, Specialist . . .</a:t>
            </a:r>
          </a:p>
          <a:p>
            <a:pPr lvl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100" dirty="0" smtClean="0">
                <a:latin typeface="Helvetica Neue"/>
              </a:rPr>
              <a:t> </a:t>
            </a:r>
          </a:p>
          <a:p>
            <a:pPr lvl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100" b="1" dirty="0" smtClean="0">
                <a:latin typeface="Helvetica Neue"/>
              </a:rPr>
              <a:t>Lifestyle Segmentation</a:t>
            </a:r>
          </a:p>
          <a:p>
            <a:pPr lvl="1">
              <a:lnSpc>
                <a:spcPct val="80000"/>
              </a:lnSpc>
              <a:buFont typeface="Arial" charset="0"/>
              <a:buNone/>
              <a:defRPr/>
            </a:pPr>
            <a:endParaRPr lang="en-US" sz="2100" b="1" dirty="0">
              <a:latin typeface="Helvetica Neue"/>
            </a:endParaRPr>
          </a:p>
          <a:p>
            <a:pPr lvl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100" b="1" dirty="0" smtClean="0">
                <a:latin typeface="Helvetica Neue"/>
              </a:rPr>
              <a:t>Psychographic Segmentation</a:t>
            </a:r>
          </a:p>
          <a:p>
            <a:pPr lvl="1">
              <a:lnSpc>
                <a:spcPct val="80000"/>
              </a:lnSpc>
              <a:buFont typeface="Arial" charset="0"/>
              <a:buNone/>
              <a:defRPr/>
            </a:pPr>
            <a:endParaRPr lang="en-US" sz="2100" b="1" dirty="0">
              <a:latin typeface="Helvetica Neue"/>
            </a:endParaRPr>
          </a:p>
          <a:p>
            <a:pPr lvl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100" b="1" dirty="0" smtClean="0">
                <a:latin typeface="Helvetica Neue"/>
              </a:rPr>
              <a:t>Behavior patterns </a:t>
            </a:r>
            <a:r>
              <a:rPr lang="en-US" sz="2100" dirty="0" smtClean="0"/>
              <a:t>–</a:t>
            </a:r>
            <a:r>
              <a:rPr lang="en-US" sz="2100" dirty="0" smtClean="0">
                <a:latin typeface="Helvetica Neue"/>
              </a:rPr>
              <a:t>prescribing behavior, publishing behavior . . .</a:t>
            </a:r>
          </a:p>
          <a:p>
            <a:pPr lvl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100" dirty="0" smtClean="0">
                <a:latin typeface="Helvetica Neue"/>
              </a:rPr>
              <a:t>	(Amazon.com </a:t>
            </a:r>
            <a:r>
              <a:rPr lang="en-US" sz="2100" dirty="0" smtClean="0"/>
              <a:t>–</a:t>
            </a:r>
            <a:r>
              <a:rPr lang="en-US" sz="2100" dirty="0" smtClean="0">
                <a:latin typeface="Helvetica Neue"/>
              </a:rPr>
              <a:t> </a:t>
            </a:r>
            <a:r>
              <a:rPr lang="en-US" sz="2100" dirty="0" smtClean="0"/>
              <a:t>“</a:t>
            </a:r>
            <a:r>
              <a:rPr lang="en-US" sz="2100" dirty="0" smtClean="0">
                <a:latin typeface="Helvetica Neue"/>
              </a:rPr>
              <a:t>people who bought this, also bought this . . . </a:t>
            </a:r>
            <a:r>
              <a:rPr lang="en-US" sz="2100" dirty="0" smtClean="0"/>
              <a:t>“</a:t>
            </a:r>
            <a:r>
              <a:rPr lang="en-US" sz="2100" dirty="0" smtClean="0">
                <a:latin typeface="Helvetica Neue"/>
              </a:rPr>
              <a:t>)</a:t>
            </a:r>
          </a:p>
          <a:p>
            <a:pPr lvl="1">
              <a:lnSpc>
                <a:spcPct val="80000"/>
              </a:lnSpc>
              <a:buFont typeface="Arial" charset="0"/>
              <a:buNone/>
              <a:defRPr/>
            </a:pPr>
            <a:endParaRPr lang="en-US" sz="2100" dirty="0" smtClean="0">
              <a:latin typeface="Helvetica Neue"/>
            </a:endParaRPr>
          </a:p>
          <a:p>
            <a:pPr lvl="1">
              <a:lnSpc>
                <a:spcPct val="80000"/>
              </a:lnSpc>
              <a:buFont typeface="Arial" charset="0"/>
              <a:buNone/>
              <a:defRPr/>
            </a:pPr>
            <a:endParaRPr lang="en-US" sz="2100" dirty="0" smtClean="0">
              <a:latin typeface="Helvetica Neue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sz="2200" dirty="0" smtClean="0">
              <a:latin typeface="Helvetica Neue"/>
            </a:endParaRPr>
          </a:p>
        </p:txBody>
      </p:sp>
      <p:sp>
        <p:nvSpPr>
          <p:cNvPr id="21513" name="Rectangle 3"/>
          <p:cNvSpPr>
            <a:spLocks/>
          </p:cNvSpPr>
          <p:nvPr/>
        </p:nvSpPr>
        <p:spPr bwMode="auto">
          <a:xfrm>
            <a:off x="-6350" y="1066800"/>
            <a:ext cx="12700" cy="287338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b="1" i="1">
              <a:solidFill>
                <a:srgbClr val="000000"/>
              </a:solidFill>
              <a:latin typeface="Times New Roman" pitchFamily="18" charset="0"/>
              <a:sym typeface="Times New Roman" pitchFamily="18" charset="0"/>
            </a:endParaRPr>
          </a:p>
        </p:txBody>
      </p:sp>
      <p:sp>
        <p:nvSpPr>
          <p:cNvPr id="21508" name="Title 1"/>
          <p:cNvSpPr txBox="1">
            <a:spLocks/>
          </p:cNvSpPr>
          <p:nvPr/>
        </p:nvSpPr>
        <p:spPr bwMode="auto">
          <a:xfrm>
            <a:off x="152400" y="76200"/>
            <a:ext cx="8991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39713">
              <a:lnSpc>
                <a:spcPct val="85000"/>
              </a:lnSpc>
            </a:pPr>
            <a:r>
              <a:rPr lang="en-US" sz="2800" b="1" dirty="0" smtClean="0">
                <a:latin typeface="Helvetica Neue"/>
                <a:sym typeface="Helvetica Neue"/>
              </a:rPr>
              <a:t>Well ..if WHO is important..then… </a:t>
            </a:r>
            <a:r>
              <a:rPr lang="en-US" sz="2800" b="1" i="1" dirty="0" smtClean="0">
                <a:latin typeface="Helvetica Neue"/>
                <a:sym typeface="Helvetica Neue"/>
              </a:rPr>
              <a:t>data mining </a:t>
            </a:r>
            <a:r>
              <a:rPr lang="en-US" sz="2800" b="1" dirty="0" smtClean="0">
                <a:latin typeface="Helvetica Neue"/>
                <a:sym typeface="Helvetica Neue"/>
              </a:rPr>
              <a:t>is the common (but not the best) answer… It’s </a:t>
            </a:r>
            <a:r>
              <a:rPr lang="en-US" sz="2800" b="1" i="1" dirty="0" smtClean="0">
                <a:latin typeface="Helvetica Neue"/>
                <a:sym typeface="Helvetica Neue"/>
              </a:rPr>
              <a:t>experiments</a:t>
            </a:r>
            <a:r>
              <a:rPr lang="en-US" sz="2800" b="1" dirty="0" smtClean="0">
                <a:latin typeface="Helvetica Neue"/>
                <a:sym typeface="Helvetica Neue"/>
              </a:rPr>
              <a:t>, not data mining which really work</a:t>
            </a:r>
            <a:endParaRPr lang="en-US" sz="2800" b="1" dirty="0">
              <a:latin typeface="Helvetica Neue"/>
              <a:sym typeface="Helvetica Neue"/>
            </a:endParaRPr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1441450"/>
            <a:ext cx="3051175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0175" y="2905125"/>
            <a:ext cx="24098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4"/>
          <p:cNvPicPr>
            <a:picLocks noChangeAspect="1" noChangeArrowheads="1"/>
          </p:cNvPicPr>
          <p:nvPr/>
        </p:nvPicPr>
        <p:blipFill>
          <a:blip r:embed="rId5" cstate="print"/>
          <a:srcRect l="64999" t="31543" r="16875" b="44336"/>
          <a:stretch>
            <a:fillRect/>
          </a:stretch>
        </p:blipFill>
        <p:spPr bwMode="auto">
          <a:xfrm>
            <a:off x="6629400" y="3667125"/>
            <a:ext cx="22098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AF487-676C-4045-AE21-DBAC55D589C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1000" y="5968425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000" i="1" dirty="0" smtClean="0">
                <a:latin typeface="Helvetica Neue"/>
              </a:rPr>
              <a:t>There</a:t>
            </a:r>
            <a:r>
              <a:rPr lang="en-US" sz="2000" i="1" dirty="0" smtClean="0"/>
              <a:t>’</a:t>
            </a:r>
            <a:r>
              <a:rPr lang="en-US" sz="2000" i="1" dirty="0" smtClean="0">
                <a:latin typeface="Helvetica Neue"/>
              </a:rPr>
              <a:t>s </a:t>
            </a:r>
            <a:r>
              <a:rPr lang="en-US" sz="2000" i="1" dirty="0">
                <a:latin typeface="Helvetica Neue"/>
              </a:rPr>
              <a:t>an </a:t>
            </a:r>
            <a:r>
              <a:rPr lang="en-US" sz="2000" i="1" dirty="0" smtClean="0">
                <a:latin typeface="Helvetica Neue"/>
              </a:rPr>
              <a:t>assumption (generally misleading </a:t>
            </a:r>
            <a:r>
              <a:rPr lang="en-US" sz="2000" i="1" dirty="0">
                <a:latin typeface="Helvetica Neue"/>
              </a:rPr>
              <a:t>that shared attributes predict shared attitudes</a:t>
            </a:r>
            <a:r>
              <a:rPr lang="en-US" sz="1600" b="1" i="1" dirty="0">
                <a:latin typeface="Helvetica Neue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078678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What makes Mind Genomics new?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traditional thinking…</a:t>
            </a:r>
          </a:p>
          <a:p>
            <a:pPr lvl="1"/>
            <a:r>
              <a:rPr lang="en-US" dirty="0" smtClean="0"/>
              <a:t>Demographics makes the assumption that people of certain age, gender, race, income will act in the same way. Example: 55+ white male making $1M a year would give you Prince Charles and </a:t>
            </a:r>
            <a:r>
              <a:rPr lang="en-US" dirty="0" err="1" smtClean="0"/>
              <a:t>Ozzy</a:t>
            </a:r>
            <a:r>
              <a:rPr lang="en-US" dirty="0" smtClean="0"/>
              <a:t> </a:t>
            </a:r>
            <a:r>
              <a:rPr lang="en-US" dirty="0" err="1" smtClean="0"/>
              <a:t>Osbourne</a:t>
            </a:r>
            <a:endParaRPr lang="en-US" dirty="0" smtClean="0"/>
          </a:p>
          <a:p>
            <a:pPr lvl="1"/>
            <a:r>
              <a:rPr lang="en-US" dirty="0" smtClean="0"/>
              <a:t>Social Analytics gives you insight into behavior: the sites that are visited,  purchases etc but it is still a guessing game as to what they think about your product and how you should communicate with them</a:t>
            </a:r>
          </a:p>
          <a:p>
            <a:r>
              <a:rPr lang="en-US" dirty="0" smtClean="0"/>
              <a:t>Mind Genomics breaks new ground</a:t>
            </a:r>
          </a:p>
          <a:p>
            <a:pPr lvl="1"/>
            <a:r>
              <a:rPr lang="en-US" dirty="0" smtClean="0"/>
              <a:t>Focus on creating an empirical science about… </a:t>
            </a:r>
            <a:r>
              <a:rPr lang="en-US" b="1" dirty="0" smtClean="0"/>
              <a:t>how customers THINK</a:t>
            </a:r>
            <a:r>
              <a:rPr lang="en-US" dirty="0" smtClean="0"/>
              <a:t> ..and then apply that science… marketing and sales statements/messaging</a:t>
            </a:r>
          </a:p>
          <a:p>
            <a:pPr lvl="1"/>
            <a:r>
              <a:rPr lang="en-US" dirty="0" smtClean="0"/>
              <a:t>This is different from applications/science based on profiling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let’s talk about </a:t>
            </a:r>
            <a:r>
              <a:rPr lang="en-US" dirty="0" err="1" smtClean="0"/>
              <a:t>serbia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teslasociety.com/pictures/ntportrait/ves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5864" y="838200"/>
            <a:ext cx="6288936" cy="5750636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First Nicholas Tesla .. Now SICE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385030" y="4075570"/>
            <a:ext cx="1973140" cy="2218221"/>
          </a:xfrm>
          <a:solidFill>
            <a:srgbClr val="99CCFF"/>
          </a:solidFill>
          <a:scene3d>
            <a:camera prst="orthographicFront"/>
            <a:lightRig rig="threePt" dir="t"/>
          </a:scene3d>
          <a:sp3d prstMaterial="metal">
            <a:bevelT/>
          </a:sp3d>
        </p:spPr>
        <p:txBody>
          <a:bodyPr anchor="ctr">
            <a:norm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Identify the particular mind-set to which  a person belongs:  in 5 to 10 seconds by  asking a few simple questions</a:t>
            </a:r>
          </a:p>
        </p:txBody>
      </p:sp>
      <p:sp>
        <p:nvSpPr>
          <p:cNvPr id="8" name="Slide Number Placeholder 7"/>
          <p:cNvSpPr txBox="1">
            <a:spLocks noGrp="1"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9E2E057-47F6-4963-A87D-2B2787F2636D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Footer Placeholder 8"/>
          <p:cNvSpPr txBox="1">
            <a:spLocks noGrp="1"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© 2011 iNovum LLC</a:t>
            </a:r>
          </a:p>
        </p:txBody>
      </p:sp>
      <p:sp>
        <p:nvSpPr>
          <p:cNvPr id="270343" name="AutoShape 2" descr="http://t1.gstatic.com/images?q=tbn:ANd9GcRyTDVoWjrDpzZaTO4T9E0Aoa8-jrAi7Te4XOktyZVGDgvEYfHVyg"/>
          <p:cNvSpPr>
            <a:spLocks noChangeAspect="1" noChangeArrowheads="1"/>
          </p:cNvSpPr>
          <p:nvPr/>
        </p:nvSpPr>
        <p:spPr bwMode="auto">
          <a:xfrm>
            <a:off x="77788" y="-731838"/>
            <a:ext cx="1524000" cy="152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0" name="Picture 9" descr="car questio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3412" y="1689847"/>
            <a:ext cx="2035607" cy="203567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metal">
            <a:bevelT/>
          </a:sp3d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30188" y="1201738"/>
            <a:ext cx="8683625" cy="274637"/>
            <a:chOff x="0" y="0"/>
            <a:chExt cx="5470" cy="173"/>
          </a:xfrm>
        </p:grpSpPr>
        <p:sp>
          <p:nvSpPr>
            <p:cNvPr id="270346" name="Rectangle 2"/>
            <p:cNvSpPr>
              <a:spLocks/>
            </p:cNvSpPr>
            <p:nvPr/>
          </p:nvSpPr>
          <p:spPr bwMode="auto">
            <a:xfrm>
              <a:off x="0" y="0"/>
              <a:ext cx="5470" cy="46"/>
            </a:xfrm>
            <a:prstGeom prst="rect">
              <a:avLst/>
            </a:prstGeom>
            <a:solidFill>
              <a:srgbClr val="262699"/>
            </a:solidFill>
            <a:ln w="12700">
              <a:solidFill>
                <a:srgbClr val="7878DE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b="1" i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endParaRPr>
            </a:p>
          </p:txBody>
        </p:sp>
        <p:sp>
          <p:nvSpPr>
            <p:cNvPr id="270347" name="Rectangle 3"/>
            <p:cNvSpPr>
              <a:spLocks/>
            </p:cNvSpPr>
            <p:nvPr/>
          </p:nvSpPr>
          <p:spPr bwMode="auto">
            <a:xfrm>
              <a:off x="0" y="0"/>
              <a:ext cx="1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b="1" i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endParaRPr>
            </a:p>
          </p:txBody>
        </p:sp>
      </p:grpSp>
      <p:sp>
        <p:nvSpPr>
          <p:cNvPr id="270348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95154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marL="342900" indent="-342900" defTabSz="1257300">
              <a:tabLst>
                <a:tab pos="4114800" algn="l"/>
                <a:tab pos="6343650" algn="l"/>
              </a:tabLst>
            </a:pPr>
            <a:r>
              <a:rPr lang="en-US" sz="2800" b="1" dirty="0">
                <a:latin typeface="Helvetica Neue"/>
                <a:sym typeface="Helvetica Neue"/>
              </a:rPr>
              <a:t>Imagine</a:t>
            </a:r>
            <a:r>
              <a:rPr lang="en-US" sz="2800" b="1" dirty="0" smtClean="0">
                <a:latin typeface="Helvetica Neue"/>
                <a:sym typeface="Helvetica Neue"/>
              </a:rPr>
              <a:t>… if a  national strategic strength of Serbia is knowing and applying Mind Genomics</a:t>
            </a:r>
            <a:endParaRPr lang="en-US" sz="2800" b="1" dirty="0">
              <a:latin typeface="Helvetica Neue"/>
              <a:sym typeface="Helvetica Neue"/>
            </a:endParaRPr>
          </a:p>
        </p:txBody>
      </p:sp>
      <p:pic>
        <p:nvPicPr>
          <p:cNvPr id="11" name="Picture 10" descr="car sal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421" y="1613134"/>
            <a:ext cx="2421268" cy="2056481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metal">
            <a:bevelT/>
          </a:sp3d>
        </p:spPr>
      </p:pic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9504" y="1687485"/>
            <a:ext cx="2349053" cy="19722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etal">
            <a:bevelT/>
          </a:sp3d>
        </p:spPr>
      </p:pic>
      <p:sp>
        <p:nvSpPr>
          <p:cNvPr id="7171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3204585" y="4072956"/>
            <a:ext cx="2049030" cy="1923940"/>
          </a:xfrm>
          <a:solidFill>
            <a:srgbClr val="FFCC99"/>
          </a:solidFill>
          <a:scene3d>
            <a:camera prst="orthographicFront"/>
            <a:lightRig rig="threePt" dir="t"/>
          </a:scene3d>
          <a:sp3d prstMaterial="metal">
            <a:bevelT/>
          </a:sp3d>
        </p:spPr>
        <p:txBody>
          <a:bodyPr anchor="ctr">
            <a:normAutofit fontScale="90000"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That everyone in Serbia can know </a:t>
            </a:r>
            <a:r>
              <a:rPr lang="en-US" sz="1800" u="sng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exactly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what to create or what to say at every customer contact  point…</a:t>
            </a: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406512" y="4223215"/>
            <a:ext cx="2275718" cy="1932878"/>
          </a:xfrm>
          <a:solidFill>
            <a:srgbClr val="FFCCFF"/>
          </a:solidFill>
          <a:scene3d>
            <a:camera prst="orthographicFront"/>
            <a:lightRig rig="threePt" dir="t"/>
          </a:scene3d>
          <a:sp3d prstMaterial="metal">
            <a:bevelT/>
          </a:sp3d>
        </p:spPr>
        <p:txBody>
          <a:bodyPr anchor="ctr">
            <a:norm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What products and services can Serbia provide to EU &amp; the World!!!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case histories For Serbia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Project #1</a:t>
            </a:r>
            <a:br>
              <a:rPr lang="en-US" sz="3600" b="1" dirty="0" smtClean="0"/>
            </a:br>
            <a:r>
              <a:rPr lang="en-US" sz="3600" b="1" dirty="0" smtClean="0"/>
              <a:t>Creating a cereal bar product for Europe</a:t>
            </a:r>
            <a:endParaRPr lang="en-US" sz="3600" b="1" dirty="0"/>
          </a:p>
        </p:txBody>
      </p:sp>
      <p:sp>
        <p:nvSpPr>
          <p:cNvPr id="53250" name="AutoShape 2" descr="data:image/jpeg;base64,/9j/4AAQSkZJRgABAQAAAQABAAD/2wCEAAkGBhQSERUUExQWFBUWGBwaGRcYGRscHBwcGhccFxseGxgcHCYfGxwkGhoaIDAgIycqLCwsHB4xNTAqNSYrLCkBCQoKDgwOGg8PGikkHyQsLCw0KSwvLS8qLCwsLywsLCwsLCwvLC8sLCosLCwsLCwsLCwsLCwsLCwsLCksLCwpLP/AABEIALcBEwMBIgACEQEDEQH/xAAcAAACAgMBAQAAAAAAAAAAAAAFBgMEAAIHAQj/xABBEAACAQIEAwUECAQFBAMBAAABAhEDIQAEEjEFQVEGEyJhcTKBkaEHFEJSYrHB0SOS4fAzQ3KC8RUWF1MkosI0/8QAGgEAAwEBAQEAAAAAAAAAAAAAAgMEAQAFBv/EADIRAAEEAQIDBwMDBAMAAAAAAAEAAgMRIRIxBEFREyJhgZGh8DJx0bHB4RQjQlIFM/H/2gAMAwEAAhEDEQA/AOL5tYdh+I/ng32JCtXNI9yGqoVptWRXQVN1B1exqjTq5SJkYEZ1/EZgkwZjqJO2N8vw6rURqiUnKIPE6qxVefibYW6nAo+ScfpN4eTmMvqXS5yya1gCGXVqEC1iIt0wktlRBjcYbu1vEWIydSdTHLJJN53m/v3wtVc+sGFhj8MTRl2kV8yikrUVDk8oGp1GMyumACeYbop+6OnriT/ptUAkOIA+8ReA0Xi8EYoJUK7Ej0MYPV6dNmGioEEEEK4vdb7wBEW3Oj34qKUqDUK6z4jY6bPN+m98W3pasupqE6g7C/kNjGI3q6EOlg+iqDJFybEmQ15Ij0+W6sTlFJGoms0+9Zwt4GK6pjDd2qyUWsBUB+P7YL0OyuZNI1gjGkp8ThZAPmYt6m3xx72Ty9A5hPrTGlRJ8TBWY25AAH0nlOHT6QvpCSrSGUyilMqoFgCC/MSCNpvHPc+RLic0FzSuz7Ei1otb5494dcnUJAUn4YirxNp+IxPwzLNqNvapMQfLngTsjG4WgzNNraHAO8QdvPG4p0NtVRfVQfyxmUHhEe/EaZTXVKqQLfqAd/XAjJpBqKl+r0ItWj1Q+WNaXDEe/fUwejEj9MV6nC6sxp+BB/XGzcMqAElGgeXnFvfzwzT0K7XyIRo8G7oTKNIkMzADa0LM/L0wP4jQffUSB9oiBfoBMD1g+QwT4llmc09Ej+EktYidC2iN+XvxAcz3LOmlWEC2kEfynb39cJa41fNNP1AdUJoZdmMIuo/H+/fjV8sxuZHz+Eb4OisFUCQsgeEQJJWZAG98CcrXWANUHDQbyhfjAVf2fsn1Yfp/zjZ7gE8+Z8un9MPHYrizisaamQV5DkB0w2cSrZIUSMwqd9qlTpUkAkE2i0wbeeMc4AWU9kJdGZPGlyKhROhgAdxuY2Dbdd8O30Rdo1yedJemzoyFCyAkpJDTEbWg+7pjw8No1nLZbKM0C8sQpvuRP9LYKHs5WCHUwRQB4KYCi8dN4vhRkNWB5pfZ8iUJ7d8KpV89WrLUWlSdpURLHwifANvFO+KGR4FTt3VBqp+/V29dA5W54Y8pl8rl5aqEZiNiZ+XqMR57t+qjTTUQBAsAPhhfaahZJ+wTNFbD1QxeGVavhZ9C/dUQI6QMXcpwihlzqfSbH2ovNtvScL+b7TVWnT4B5DSMB62fJ9pp9L/PAtY+7GEZcKop3zna2mgK01EdAIGAWd7V1HstvTf44XGzXQfH9sRmox54o0E/UUnWB9IV3NZ529pvif0xRauPM/LEZA5nGhqDDGtA2QF5O63NY8rY0IJxqa2NSxwykskLfTjMRRjMchtEeKCakxFh57CN48sYnDa7UGqKlQ0aZ8TQ2gE29r2ZmB12xbr0dXstBVR7YiTewMDkJ+I5Xgr5yqEWi1Q91OrTJ0g8yBynn/TCmutYeiM1eKZOtRoLV79XpUwkqFi3rJ3xQfLZI7Vqw9UH6YE1je/uxGFkwMCI62JTC8HcIjV4dQMaKxMmLoRjYcHpEf8A9A96n98UTSJAj3b7cvjfBGpwDMDLHNGmRQ16O82BY8gDc+7G6Xcnfou7vMKMcFTlmKfzGDdXgL0cgKrqz0u9JDqDpJKxGrlfCuZWCYuJ38+fTDf2h7ePnKVFKqKtKmkLTTw0wRInSDvH9iccQeZv0W2OSWKmcDGTa0Ach0A6DE5rO4CKJstxANgef97Y1o1qbCNJUCT1E/DnienQolh4wQSBYGQOumLgC9sb5LfNDWSep59cGeB8MqLVcPTqIy0zKmmwgMIBM+zJgCRecUKq0hqAJY6iFhYkTAJvzwUodqGp06lEVHKVtHeTdiKclF13YKCZgHHHYilg3BQ3Kdn8yzBVpOCfKBtNzthrzHCqNGmtNDDMR3jc2sCRqOwmbemKHZ3iDPm6QpuZkgJcL7J+PqZOGPiPDKFOmzMZrEEyJOk3NgbbfPAazeTXiFpjFYygy5YeyP5rH+pxC2pXVWIAPO23O5xPUya0qZfT4IuTe/l/TBjJ8ApdwK1SqBIlUax8pwETiwFzia3yMn3R6NR2HTfa/JAs7xWlSChEY1GClmcwNiAAoExf8sBM5l2d2Y+CYteSY5Kb4a6ZSkxZaQqu1g8RFp9o72G8csXBwcQKld6VIEA6Vsx+0BrN/h543XWwW9gGEAmwl2n2cChp0oxkBnMt0kASflizluyiLBFJ6jGwkmms+k6iNzuME8lx3K5YswQVah6iY8Wrnfp8MVeLdvajmQqU+htN5/fphWp7m4tMLWh1kJgy3ZwqhLVkpKR7NIFQfUmGNuuKVR8pQYnwt0i59SThMzXHXqe07N6f1/bFJq7HkPff88aYy4UcLdYCdq3bqLUVjz/4tgBnu01ap7TwOgP6DAKpV+8/unEZzSjYE4NsICWZSrNXPE9T8v64iWq52t6fviu+cPIRiM1GPPDg2kovtWTv4m+eI3rKOpxB3ePe7wVLLK2OZ6CMRs5OPYGMLjBIfuVppx7ox6amPNRxqzCzTjCMeEHHmnHLLXuMx5GMxy5G6i7QDte46nGpQqwABMqGNoA6RO/r5YvN2cqcmH8hONKnCKxcrq1KkARLr4lDGNO3mORnmMTCqOUSEcRPikgyfTEaKI2Mn8v64t8SyDIV185jwsNt9+fLE/Zvs9UzlbQvhUAtUqGdFOmvtMx5KB8bDDW5GFx3yi3Yvsr9aqM9Zmp5WiNVeqdlXkBzLNEAAH0x5237WLm3WlRD08rR8NClyA2LHmWbczMTHrv2r7TK1Ncpk9SZSkT1ms+xq1PM8hyGFsIRzkn8W39casGTZXlPKjSGJiSQATEkR++LAyQJBNRDHIsOpMcrYJ8O4LWqKjU6bOAWMyAIIUSC0AyQR7jietwdUruKtFihUsCGj7IK3253g88K1G0zTmghVPhRquqUSjmYiQqz5szaffN8WOG8OV6yBgEWPYAa5CE+InYEjaecQMS5BDouAAXBAHmgG3uw61KDGp3aGSBBkyAdQ35AxhEk5a7Sj4dhkkI2qvNLvD+FTVdrFNTQI9oAkbEbDe4wVzHCKS6C1FSW2VVBJMwNuZJGLHBsixUKdWtix0qJf2iduVusYYlTQFaq9Oit7uQWA8lFhPnOJy55kB5Kya/pCBcK7Ltr1mKTLe/IGQNjAAAxdyvAqdSSUNWozEKQZUbafExCTE9d/LGue7XZSmD7eYabM1lHoDb5YA8Q+kXMVAFpgIosAokgbbnbFRlke7UB8+5/YKURMaKPz54ptrcOCFVrPTpU1F4hmsgAubTYXAwA4rxvJJVDUgapXbVe/mSThLznE3YzUf8AmMn4f0xQfNr1LfIYERE7/PNEZByTRxXtpUqEQESNoAkcsAa+fao0vqf1P9/niicyx2UD54jcE+0T+WHiMDKU51ilYqVurADoP6YqVKi8pONTpHP9ced4OQJw0BASpPrLcgB/fniNtR5k4zWeQA/vzx4Z5nHUstaNTjGoxvpHU49t0wVoV5rGMFXoMeHGRjluVvpbyHvGNSnU49UTjwp5/ljl1LzSOuPJHTGpx5GNQrfXjwvjXBvs3Rohi9edIVgqiJLRaZsBgXENFo4mGR2kILOMw2U+Do6F0UGCTD6wTzAgED4YlHCE8P8ACpgcySREjmCT8jOFmdoTjwrxlJuMw0DKU1tFIwTcgHn1nGY7tgu/pZOidKdIHEPCeDdypBbWWYsWgAmesb4VspxOu7FaYdyokxo2t+DzwY4e1Z0VmLrqLADShupIMHRG4xKWOAXCiVV7Y5AlKZCkw1SYE7sOmK1Li5TI/VEptTZ31VagDDvAC2lXEGQJEeyLGQ0yGXIZRmqoajalptq8QUaYI1RAF45bnBLtR/DIp8r94IEESBHyO2Da8tZslv3XKOKpoYAcgMFOz2QLaajEFJut5MGPTc4odoI70xty9JMYv8DprTRXqMovKiZYW6D8sNJ7lrm/UnrhBSpRrGmhXeAABsZFhP3j6xjXjOUNVnkGTanJghdCiyAWMg3I6YC5TtrRy1MpTVmn7x0j4C5+OBXEO29SpYNpXogj54RpcTgJwc1oTrwXh9PJoS9RELc2MtsBYC/U8sQ5ztZllkU1aqxMn7KkzJlRcz545rWz7Pc6oHO5+PLEL5wkRLR0mB8Bjf6ezZXdvQobJyz/AG2rEaVK0VvZYXffzwvZniRe+tmP98yZwJWg07GekGcEMtwPMuJWm+nqRoWP9RgfPDNDGZJSy8nktO+YcgPNr/nbENeuzC9X3CfyFsWP+h1NRHhOndgQV/mJAJ9MeJwOq06ZNpsrXvFrfnh4bzSi7khqoemNxVI2UD1vgzS7K1YXVMsSAgBLWiTtAAlefMYu0+ywWDWBXVGlC1zMgaiBb0g+7Auka3dMbETXK0td4x5n0GM7ocwZ85wezGRakVC6F1AkEDp+JufuxA3CHcajUJkTZf1kfljA8YR9mACRn9Pz7IKiTtyxKcueo/IfHHROznZfLPT1aQ0j/MliJANhZJv904ocT4SEkIggNBkTzWN7CxIt0wHbgkAD4EQ4ers+iAf9l5nQH0jSdmnwn0fafI3wN/6PV1adLaumkzPTHauAcFU0UJ1ltJhSx0jcDwjw8hgPnKBWtRqDZKpQg9HcqLdQW+QxglJfp5Uc/b8oTEA2/ELmp4CUg1JEmIF2HquJWyICkpl6rAXLuCFjqbAR6nHaK2Td7be/8yMAH4K70Spp1P4i6IIupc6ZIiCFBkweR8p7tSHgHbr/AAtMTdBI3vbw+657lOBZiqFZRSpq20lBIPQb4mzfYyot+8Q7bz+QBHzw4dk+BVhl0FSjUV0JFwRaZFj6/LBPPcDqshin4rQpiCJuJmx0zHnHLHnnjJe10CqvdXN4aERh7rO2FzTM9mwlNnNWdImFX9Sf0wMpZZCJLD0Mz8gcdPzHZiqV06VhhpaSthpglTPUlvdGFfLfRzXA/iGmOkVB+xx6LZ2ae8Ra8/sjqOMJdyuTpmoqk6gZmJHK1yL4vvwxAbU+fPUf1wcy/YZqbq/eUgVYH2ydjt7OLrcBVWY99TCk2W5geCwNrDu1jphb5Wk4cnBtNI078+iTOMZbSisECAnkImR157Y34HX8LDofPnhkzfZ6iyspzCgHTELMaS0R4vukL7sQZLgOWokn6yWkfdH74J8zXNpdwzTFKHHZU3cnp/frjyhTN48vmYn0EyTguRlR/mv8FGNfreUWSHqTG+oDmDyHlicZ3C9KWdhYQ3dBaFFXGoOIk8uhI/TGYvasj91/c5AvfbHuH2OhUHbTdQnHI9jMxqVxmU7xw2tjQU2JClRqgwQffGN+KNUyumj/AAqmlT4wugHWS3sLIBB5g3v1xpw3sejRPDyh5M9RIblb2rSp6bnFLj2QGWcU1pikCuoIGDbseYA6fLCJH0O6lxss5QCtxWp9b0oUCrocveVPhYwCwk6vDA88We0nDatWnWdnlmcuISBYklQe8Me1yHMdcBqxp9/UJiSF0zEzJmOtx67DDlxfi6PlO7DUINFtyQx3I2BEzteNpPSgvIAISQxpJtcxzzezzhR+U43yfBKtSCBCn7TGBz9/I7DFO8X8vmMHuFdoK3d90iAhBPtODE+TRueQw5xLRhLbRPeRHh30aPUpCo1ZRM+FVZjYwOn9MZnPo8qUoPiIJA2JN/QR8zi1w7trmV0oMurljpE1KlztHtxjbO9tK0KTk0IY2MuZIMEDxXvbCSZk0dkFZ4Z9HOtJqFyYsvsqBHmwM9fywRy/Y2nTW1NAdiTf82MdcB8t2tzGsIcjTU/jDiIE3n0xDX+kJklWylIe9hznridzJXGr/T8qpkkcY2/VM68FQEEtTB1h71eYHODyj0wRzjCq5NWtSYaYE1Adj0FgL8p2wh/+Tmmfq1PYixOx35+eLCfS24iKCWEbtt8cbHFLGbG/XHtlJe6J+6cMtl8umk95SDDfQpg2ggQtp36zjdhSFQnvHaVHhFJ4EGxFr85necKuV+lGq4MUaYC3uW6za+IKn0pVwSxyygxEkNtg6nJ58ua64hRwnLhWZo0aj6RWqFtx3TCCLGDyGwjyxT4xmaNeqrdxW1JGwA2bUJn1wo/+VKkz3NME+WIm+kty090knoowPZSne/UInPidvXojWfFF2VTlqpK3EuvMabzjTMOtGmD9X0qCJBqSYkki21z8MBT25qOwPcqWtEIs+XLG+c7U5grpegQDeDSAn5bHbBCN/MH1Xa27D9E28Nz1SmoFLL00WxA1sd7cyemPBxeq5P8A8fLm9yb32+6fTCqv0h10MCkBFv8ADFsYv0lVh/lrP+hcLdBIdh7o2ysByV0jI5rNsoK/V1WOQNr3ER/zjTMZ/OK2kPRB39htuWEaj9K9dR7At+EYl/8AL9Y70wf9oOAdw7yMN90TZWXvhPtAZt0DfWaayDbRzE9W2wO4g+bUqPrHtc+7G9/xcoHx8sK3/mGsLaCP9o/fEb/S7WO6n+UfvjTA+qDMrBI271I5VGa55lvcgH642q8LqgHVm3J5RA57euFl/pTq/dj/AGrjw/SpW6n+UfvjY4ZBu0H0XPlYdnIhxLKVE0zUqGdN9XXfl+vPFCjkHZlBq1DJAjVvJ9MQVfpMqn7R/lH74g/8h1ev/wBROC7KS/pWCWOslHG7OoCQalVpHObH+W+KtXs9CzDWcTJPs2kcr3/vbA0/SJW/9j/378aN2+rH/NbDS15GGpQc3/ZQNkJiQR8Rex29+JslwtS8aZkHr0mfXETdtqp/zD8Maf8AedX/ANhxwbJeyLtI6q0Vp8NpqbCRG5Bn4RGNafChLQv2Ty389vTAv/vKt/7T88antdW/9p+eGd/ol2zqrq5MCzJJk3gdfTGYof8Adtb/ANrfE4zAaHrdTOq6Bw/hpaWV+JVBMgBmVbXZSdYLWtMg788C+0NHuqwWMwDpBP1htTTJ9kyfBtF+uCOS4x3TEVM5UI20qkEEcpSj6bH88LvHK7mqC9dq8gwzIUKgMfDBUTHWN5wp5sUiYKNqpQ4McxnNAgfw9fiMezLEjy3w21Ozg7hUBLlQVBWFQtAJU1GXU1mHiuBtywrIpGaM+Edy12mwCyLj0InBrgmdFOiS2X76XgQoAuoN2KlpPQQOfPGvugFjSKtc3qrBg7ix91sNfZ7s/UOXNYaYbaSRtY3iB6T0wr5xYquI0+I2PK+3u2xLlKlZDqpF0/EpIHx2OLHWRgqZpo5Tz2ayjUqiNU7xArswcLqFiIix2ubbzgnneGLV0E1dQpmoVIXSf8WYII5GZsMLHCPpEr5eBVppVHX2H/nSx94w1ZXt/k8xGomk20VVBW+/jX33OJnh4yR6fL91Rra6sqKvk2errIB8LGFvYj3XnlinxnghqKlNFhqYbXIPXc79eg2wy0+Eo+h6ZkLs1IhwQQBe/wChx4nDWQMQ4qMbaY0kiPFa03HvxProJ4aC7KWOM8DWtXULSkQpIXcDVDXwv8e4Gque7UwOW/zjfHUK2ScVS5EkrpM+LaDI5iOsRhQr5Is0Dcg/vg2yEP3RviDhgZQrJ8DVcuO9Y02Oq0EzJ8MQCLjnOD/HODg0GJqIygjwhgeY6G1+WKHHoCXMMW1b+u0+d5GKnBuyPf0tSoGOpr32gETF/gOeM7Q/Vr0j7JU8LQANGoj1W/D+xq1EDBSZLXBGmBYX9xwEzfBRTzMAGA4EGLXGOhf9PKGFVkCkXXUo+REjzxS4lw+m7MQPHPiMzNifjscPfK9lAODgeY3813DwNkJcWkEcv3CC5ekprA2ADyJAHO3oBi9RcNULyG0QqyQPEZgnoBBNvLHmUy4SusapRxN+Qa1uXLF2pWWvWiqQ9OmLwN7xA5+JyBv8MOcDR1FMdWvA5IXl8yKa1HchStTYgXJUWvtcTi1wGhTB1lVao+xNxpUjUwt7TTpX18sFWamELimgAJXRA9qIUKLg7deWM7M8Eplu8cs2s+FAYXSsSxiwTWQB5sOhnN2Cio24JsdfnzqveLBiy0FKEl5MDlbSCDz5xtAYeeCFXKZbVl8qtNHQVPGQoJZ1Uz4vurMRsZJvyh4rk6QemKVJqdd5JfxagLgSCTEmN+Wo8owx8L7L0qBhmZ6lNCzRsrEr7MGzAaiY2nywUgcaohNBaIshBcxwGgraDRoNoktpQRcDSDNzO/x9cVeKcDytPLVCaFI1mplrjToBBjQAPa5xaBGDvE+GKzotPvFUjvKjFhFjYd2yly7SOYF/KMRVuxzOS7VivfyukkElYLEhYAAEASBt5RjHtdyKuJjbw46ehP6riNRADcRinXSMdTz30XKFLDMwOWpQJnaDqwt5z6O6hiKklo0rpkmdtjzw9rHkLxcUBzOEJ7KcIp1lrtVUsKYUiCbTqnbfbBUdm8synSrMZgQTHnvvEj3kDFngfB2yFepTrau80hoVS1o56ZH2vdi63ElEu5CRssNIEcpAE7/E4RJKWA0CT9t02KNpOSEGqdl6KWhnY2AB5z6bDaeflyq8d7Jpl6Osse8JFhGkDmOpODeUzIILq6CofZlh4VmOfP5xfngd2qzgqIq07gNFuvPE7Hua4NJs81TKxtGgk1qeNYxYbKuN1PwxE9IjkcXrz8KPGYzGY5YsxmMxmOXLpdTi9VwCctULXlmqgTqBmy0gP79+A/Hcy7VAXpikegZm99xbB3vSxEEDyHpGBHH8tLKWbqMedi9ldnqhvBawWtWLQWZGCnVpKQ4vMHdQRH4sGuD52u6PTonQqkOXLNPiXRAKgwBpJuR+mALlaVQuWADoVAjVfUo28xz8sbZTOKRVAqKg0q0+HxEEgDSRciTt/wAOI1ZSgawhHGkYV6mp+8MzrmZm8zhn7J8RpdwabhqbGR3gsGkgwT7J5DS0eR5YVOIsDUJB1Tebb87C2C/B+C1amXZwCySBoXdoYao+XvGCkALBZrZCzDsJhqdjkcahYExqF0n8QMGmfIg4EcU7HlG0hSp/mBHIyPCJ6SMX+Bccq5VRBZ0mIMBgPwm8j8LSDyg4b6eZo5hSQVpt9oEeDxQfHTnVSJHNTpPU7YXqdHv6prv7uy5fRpZjLtqoO4/EhI+MYPcP+lHM0xprqlddjqENHO4/UYZuJ8J8C0we5FrGNDD1GkEyZ9peUA4V+K8BAnvFAg6dfsLP+tgsn3OfPHB7XiyENOZgFNXDfpAylW2qplmIAgmV6HqPlhjy2Qpue8pGlU03UodLGRBsJX4gY4vmuAsNJQFg5IU6SASOSkgFj6DFY1q2WqFVZqTrvDc/cYwJ4cH6SjEzhuuvcZ7LJU0lwyebjVO5PjSY94xUPZx9KhNLABQdJUkQADH2jtN+uFLhP0q5ulAqFayj74v7jhpyP0mZKu05imabHnuPiII364ANli2/K6URcQKf+Ci4zVQVI8QgmZkg2JG4nbpilxXiWmm0IrSp5FTOwkSRz+WDWSzFOsZoZkFeQJDwOVmv8DirmuGsWKdyredM6TyNgbfPEvEATOD9AB2xi1bw7mwtLSSeeeXgkfhHEG72nKaQzKbMDI1RcGD7sFXirX0sVREHjZLTpNwIuxLQosb4mr8Epd4oZimn7LpHOfbX3/HElfs+1jRKU13Z1YaYBkFp2AF9ufPFzZGgEDB8eqB3eeHLyvkKDhmdXZAST/EcBYURufLeJtiz2X4dUaoXDqiCERWGomPEVGxMGSf9PpjatwFSul6lUAksGUBQdKgzGmIJvcxj3gAramFOm7JTUDVqglSwcmDYFjom829Ya6zGMA/PJRM3PLf55fhWXy1Si/1nv0rsx8CkaYMWMywIEkwdhrNr4O9kcpmmms9PSxQw1R51Gbmw1TcWgDlNoArMLUauHr0DSoUzYjSygkyZCSAxIFzy1D7WGHgvaelmO8d3VKekKFDKSoUyoB5taec42XTqaXD9VQ3UYsZ+bLTN0KtGGqoXBkllZSXN9IAkESbbbk4F5ftA9SuneBqTCo1mWwXQR7RBAW4GkG195wbWqajKVkEgKkmWA2knraJ9TzxL9ao03p00C/4kM+5JCMREA+AkRuCYwU2knJoquTUGd4W6thsB8/CA5irR1MKa6UFzz1HaBPLYDYRq64q0OKrTYNI7xwWJsdFMWkD7zHwjyv6meIVJUrUy6aywHj0n1KnT1sJ6MeWAZ7MJmH0gezGqozGB1O/wHPyvFMjS+GmmvEryIjTu8LJ6chzJvqfwhFHMd/m6jNOpkZVO+5WJgeWNRk6l0ICM0AQZ9TuYE2F9gTAiMFafBqdHMVFpvrCIAWN5JEmQLTJ/LEZ4dpDuSWY83YrHQQFsOVrnEre1bH3BqPLI97rZYDH2ne69PRB6nDgGCUQGdtrCP9R59YBtAn1izfZijSUMxVmLgFxsCDcCLDaMXsjkKjrU1ghqkgtYQBFlkgkTvtEADnijxbiZYLS0lhTKgDwktA8rbYiY4sdob3nD6j89F6EoLgRyQjM5YaiO7bexB8Mb6jaABzvOK9bh4doQW8x8z+3v8sW8/n3JjS6Lb2lYm3ImIj34r1M9TUQrBidzNz7t4/PHpySnT3QbPXkk8HwrCdbyMePuVSzHCVHhUBvOP7tipxDs8adPXUC059leZMTsNsHKmaFAS09423lP/wCvy+WBefNR1ZqhmNpM7+m2Jg/Sf3/CpkAfdAABLGjGY8OMxVa8ddKyJIOIO0IlEPmfyxLlgMS8XoK1NYmQb/PHnqpJnGm/w15XPx/qMBDzwd45U9mY/hsFHoQSfW+ATm5jniuPZTuNlajB3sxxmrReFVqiMfEgk8okece4ix8gQw29j80jUqlAnSzNqHmIiBNp/s22yY0w4tHEO9umRMhTqKHpwF8TWSY5kadyJtpMlZ57mbiXD2Kk0GPeKZEDSZACtoa+une4Mg2FjgKmZq5KsrMBoYSVP2t40lZipuJI5QZvhsp10zFMOh71DJ0WBZtIESfYcbFecz54n1ECnev5Tw0E2EG4b2k0xTzKinNgT/hMdtx/hHf8Jvthh/6eriEMHSYpvvBM/wAKoJIHSLbWwp8VTWxXSXEmdUknU291PMfPFTJZurlhFH+NRJJ7ltR08zoaJUgcxbrOE6L7zcH2TtVGt028V4claA71kKwO5XQDEXMkEuY+7vawvhb4hwsUIZMmWo3l3Ky32bgFohv+ByYMj2ip5mmRBqAAEo1qqRzn7a+Y5dNsbcS4bUZC9EjMpzUyWW3ncW9+MEpZhy0xtdkFc/q8DWoAUQ0yNwzagb8uYwHzvD2pm49+G/MvrAUfwzY2O4PKZFvngFm+HBahBJY87kgeRJ54tY5xF8lJKY2HSSL6IRTqVEhlLL5g/thg4Z9IObowNesdGviqaNMHxEKR5SfcMUs9X1mFAjkY8R+eCc1rvqCFriPpK6Dwv6UKTMDXpweo26bG2DXEeI5WumqiV1MCAo8JLH2ZvAXaZtjj9bK6eoPQiDjVWdLgsv5YSYAR3SnCUg94L6J4Twep3S6a7M2kag0OpPP/AInFjh4ckKcupEzNI6LgblLA/E44LwvtrmqBlKh9DtjoHZ36cdBH1ilf7y4nfA8VQ9PwmiVpvPqujZ/ha1E0mo9KWDRVUx5LMgaZi1+Y54L8N4YlGkVohDK3Y3LGZMnpv6kzgTw36Q8lnEhKqqxixsfn6+eDWV4VQMlQFJ50zpPyifnjRK8P0tPrhCfoo4HggnF8iWqL4Epoq+PuwVd2IjSKgjwbzabYqZfs2aT0h3sFnap3Z8RH8NvEZOqDtE9dsMXEcvUpKWSoSJsHANoncQfzwKbi9RSGqUJKkw1MhokQfCYbblBwUnEUdMjU1ri+PTH/ACh2e4bWGurqV5ECZBA/AsETE8zzwt5ri70gngYUwNR8Mhqh2Lc9Ci4874axXyzALPdgmdLhlnlbVBEARbz6nEtDIprNRgtUz4RPhHmQd4tb+kUP4mCWLS8keASGRPY7b7k+GwCRuA1O9evJlKnt9YvcGbG4PzxvQSmxKqzVEDXJvLRYLAAHQAbeI7wcG89SY/WKjUyp70kAC5Ww1DabCY/bAjMVi9KKZdtRKyBbpMC8E2kGDe8DADX2VRuAxueQ59f2WMrtbLeah75ajNqISksB2A35BRAuOQ9J6Ys8czFOmlJAndqWkjnIUxMTefPnimaaU6QR1Lnkmk+JpuYmd4EncCw5YGZ9swKid5SYsZZUEAaRAgibH9sTQkkAQDug7/7evwbKmYD/ADNBRrmalN/GhgEy82I5QObNOwiPzqVqv1hjrVdPXkt+U7na/qB1xVzufdnGsvTQHbSTEiLsJm040qcQUwlK+wEXJ5Tbn5cselJK6tLbz7IeEgjHfeQT5L3M5akSFSnMWG8k+7n5DGmY4KyKSzKpYWp6gzR10mQIPOZxY+tihCJPennHyE8up/sUK1Wof4lSS+0k/tsMIa9rT18T+ybxDi9ji2gB6paq5MgkYzFmrVaTc/HGYqBb1Xj0OoTxSIGLFWspWIwLRsb/AFjYDEKcCgXacAFYAALCbbwLfmcLyqNcHacMfaMzTk8mBGFgPefOcUR5alu3WuLfDspVYl6QMpBJEW6YqgHDL2TexVSUcHV5OpgQfT9fXBPdpba5ospgyCjOUwtUFX2YDyBAbzi/W07kGaFMVshVIaApsQbK43B1bBwDYgyOkYgpZ2qtZbqGVtJ0iNjN2tfzvcDDfXo0s5Tlt1lSywpUg/e5LNomBOxBBEZcW4P0qprQ46uakFGlm1FWkRJmJHPkHBurgn0b54C5rIstQSACqH7MyQLDSL3AI9Z6YG0uItk6ulAgg+KmCz94LHxbBeoIEieeHGi1HO0wyk9GJJBUr9iqARsCYfC6MZBGyMnUPFINJaRq0faUByrGn4WupIhrgkTE9Ou+G5uOHLuO9eQR4MzTEGxiK1MCN7Er8MAanAaqOqCn3veNrUrf2CTsLG0mxPh87Yt8WyIpuCJ0hCGQn7xuBN4kbGcUyta6jf4+eyXETqofPnqmTM5ehXVGqaVL7Vad0brYeyfMe/FA8Fq5Ylyq1UsQbNbax5cv2wqcDztWg1U0m8KhWNNgSjSYuN1M/aFxhw7P9pVdytNu6qR4svUurH8B5+lj5HCmOl4Z2pm3sjmgjnHfHmqNbIUc4PEqoRabl7fikC/3QLnC3mOC16ZPdp3YOyhl7yJtrIMqfKQMdAq0aFcsFH1etPskQpIkW9f7GF/ieSr5VoN1NyBdSJJkc994xreI7aWnEAHlX/lp8cEbIxV2Od/PZJdSiqkioSWG6r+rH9AcRVJO0gdAf7nBqjladRoWmSzTaSWJufaOxPQCfPGme7O5il7VJ0kagsEkjz5+4mfLFpjDTup3N5nAQLMUVUXkHFWcGvqFTYppXmbE/t/e+NMzwDmrQOeu0e/+mOxdJWgkW0YQlXI2keeDvB+2ucy/+HWaByJkfA4F18oqGza/OCB8DfFd2wLmtdghCHFuxXVeEfTlVA05imHHMj9sOnDPpLydeBq0HocfOyg+mPXrdMTP4NjtsJreII3X1fQz+XqqoGhwI3j37yPywF4xwNaaaqcoSSZQkeggHT15c8fPHD+0deifDUb0JnDbwv6Wq6WfxD++RwuSKUN04KNr2E2CQulZfK5s0y6OKgBPhYaTH+oWJ5bDEWZzj02HfZc6iJ1p4rQeYvtPLAfhf0rUnADQPTwkTvtBwyZXtRQq313iBJEiehscILGaaeCCnanXbaKE5Li2X7wspGs2Gq+n0WxFrY0z9E1a4qDSyhSIkAg2vBH64rcQ4GrsSyhgea3v1/se/FHK9n27yEqOBBJE9B0MjeMZG8tcNJ25clz2h7SXqucrVpt/EpgqJl7+LkoCyZJkTMR1OBdXICuSWVAv3gIA8h19dz5DDSnDc0jBS6G03kfHTqtF5jFPM50j/GoW++sEHzDIcWycRK1tUh4dsLXajlKGa4emr+GHkWFyx6bGZ9BjTN8MrUqc1fCCZEkavQqDaZF8OOQNCJouEJ5kavdf474D8Y7KVqhZ0ZarNE3jaDYbcuuAZKy6PqUziD2jSGih06pbTIUyAW1AkAmxO4ncNjMTnshUFjTqz/pB+YtjzDdTV5HZn/VXqZxujQcQo2PGfAUmgqDigBWN8AWpQcHcyZGBNcXwbVxW+XYYs6yCGX2lMj9QfI7YqUd8XKaYwrQjMGrS7ynJBYMwmYgaTb8/MTzxnCsz3eZhLioX1ADw2B3HQqL+XpIq8BzfdVdDexVMejG3wYW9YOCNF+7DaVFJ9FUF2DEwfDP+qdoEXOAIwW7podzV/NZDvaPeK4CgErqWwJIIDMo1MNOzRceeFbhuZr0KjNTiVlWUKdLAG4aQLW3Nxhh7HOy0DqIKamVQ3hlQFZgB0kkjznGnajherSy2GkhCogkiIQwpuLiLSSL4BuDoROz3kf4DxWjmUVgdAoiSL66TARFh4kIn+hxD2iJrVPEIDKsPpgVAY2aJEHre+OarnauXrBkDUnXcGSSDuHHQ+mOn9l+N0s3RCKo8IHeUCbgj7dM/30ONdGYu8Pnz5lc14ccpZy3Aa+Wdp0tNJiAoLahPUDeOVjiHtXl6aUTWQK5qMoBt4PCWItENMGd79IJdczQZgtVA6+0ALGWExN4BIJF492wTO0WQ7yi9QnSVlnpjqJgjn9uPfe4vsLtWD1TJL02Oip8F7asFCZoGqhtr/wAxYPU+2B0N/PDhkuIlqdmXNUOh9oeRm4Pr7jjk9FSQR0w35jh9SiFzGXY0/ASxHskqBYr5nUOk2tIkpYW2sjedN/ZNeTyK9532TeGAIamYDdYvY3Gx+OPeHOKtV6dfUIJLOSQLm2tItyEi3uwv8F7R0azjvP8A49f7wMIx8j9k+RthsPFGBFKvTDE6QtUSBBI9rTcj0sfKcT63s7p/n+U8G8tQXtJl6GXq9zkk76vEu0CoF1eyqL7Mx4iTMSPcuUuzVaoRJCsdlYEsSfwqCyknlEnHRKXZSoKy1aFRSG062hSCAOY320wQZwf4hx9crlatQUmq1kWV1XWSQoZgT4Qp8R32N8VRyNOGZ81HK1+7yuUcT7DnLKPrEh32k6QBEzABPuIxWyeTpOrUqNOlMw1fMMFg/hHtD4jzGDmS7KZmspzLla5JLGm7kM3nqkagdxB6Wvhv4PwGm9F+/oUqNKNTysaZEHQVg2t7T+YBwzXXduihDLFjZct4v2BenLU69KsBtBEt5qAT88CMz2bzFNA9WjUpoTAZkIB9DEHHbOH9h6rkfVy1KgPZdwAzjkY0gg38pgHBVsnkMumuufrDif8AEEixg+D2d+s+uMdO0Y5phibXdJJXzaygbXxGWx0vtLwNc/U7zI5EU0g+ISiPeLbSZ+6I3vhWbsHnl1Tlqg07iAT/ALRMt7pw1rtQukDoi3dLyHFuhxB09lyPLcfA4iqoAYMyNwOv6Y87udmE9DY4LTaVro0Ed4f25rUzcn3H9MMuQ+kq/i0mRBkC49++Oc1KJG4xpp88Idw8ZzsmCZ4wcrt3DO1lKqyqpZGNgFMg+4z8sFqlIRBAIjbljmX0V5AvXeqZ00lt01NYfBQ3yw8cUzjCptYAxMjUSADEbnxBR08R5Y+c/wCRLnTCFrvpF+fylVAztdhSmpZWmFimYAJMTYmIi/uwq8So5hahN0uY0gRE28v1weV1eWRobeCb+zsORi3pzwTSmSIaD16Yz+ufHTXZ++6Y6MRlI445mxbVt64zDRXy9AMQSAek4zFI4xp/xPohsJPoZaRiKpRg4P8ABchrG3LA/iWX0tGPYXmWg9VdxgdXTBWqMUKyY5EqaLBwRoCcUtOLGWfHFEFcrZYOpB5jB3gmZXMU2p1o7wDQTF73DT0bn5+uAqOcR9+aNQVlvpsw+8p3+G+AItG00URqcY+r0a1OszN3imOegwygQesC4NreuC3Dc6qaMtWOotRRiDufBuLzrAExzg9BgVx/hJroKiEVFdV23JN56bb+eFmrVquveE6qqMBM3XuwAukjoB8sZ2bXCxi9/vyXAlh8EycQ7CVqlX+Ge98OoEsBK+UAar3PO8zgXk+BVstUL62pVqcsGUEqI+8w+ydtjhv7J9ou+phm8DIbkW0N94fga0jkfIjFDtPwbNZ3MBWqEwLqbCx3Gwi4+OCbMAC2Tl7/ALI+xLjbEc7IdrEzCkKAlce3Rnw1BzK/3I8xi52i7LpmKfeDWqgMWWIMabgmDtFiLXv1HPsp2VamWqJVipSYiPZKlTBk/qLdSBhq4T2mOar0kZxTzFGbH2aki5jbV5eeEOoG4zhFk4O6W+KdklpMAiM0xYve+3sgWN+eJjw+sE0UUlatNgwYwFKpEy0Q2kRc9AeWHziWUWusgaK1MTpG/u6qenwg4VPGmacEsEKmZA0sNJUFR94NYkXvB3jDRKXGyjawBgCRsxkDqI8AI5FhPwE4L8A7UZjLBRUBqUJG9yt7lCdtvTBbtBku8KF1GsuqiqpvpaANX6GTMWJxay/BlVFWoSRcFwBEyd132jBE2KITIwwm3Ej39U4cI4ktRO+yVQHm1PYRBJ1JyO11+BwdymfpZlNNRO6dpUEgEExBhtm9DfyxybPdmKuVP1jK1Ssc1P6T/T0wzdlfpMSovc51QhNi4HgabeJeR88SuiIdqB/P8ppbpFb/AD28035HsqmTUsAXllECQoUQssBvb4kkztjTttxeu1GjTy1IAiuusQCspdAy/dLiTP3QMWPr1Wh4qZFagx8K6pMQPZc+c2b4jF+lVoZoSp0P9oRpa1oPPqJHU746PiKsP9Usx25rjsoqXaDiAAtl66uoh6dmBiCe7ZllQb7nFVeGEErTVjUMlnMlhaSSzAgXM2I9LYlHCXosahqHTqEUwsqeV4jSIMcsT8V42GodyqFdbim8AwEvr2vJClP92+KmMdM7BBCyWVsB7gvxr8JT7TduKdKUmnXI2K+JlndVq8rx7OrpIxVyXCsxmKBOZBpKxP8ABoMVIWP84Dxs3kWJvsMGct2OylKqKi0CKgII1mApGxAquY5csT541Kb95oUajdqZU73kqKlr3LdcXxtazct9V507pZgW5A3wEp57sOtZIWmtQLAkAKw6XBE/02wo8V+j16ZAWZPKVZf5wRHvx0niWcemve0qhMXZi3hj8VgpbyJnoMI3Gu1PiLQtR59ppK+oBgn3wPLBTStccEAeF2lcPCWNBdZ3zj57JNzeQq0SVYGJid1Po11PuwLYAYK8S4q9Zpdmc8hyE8lGwHkBjxezNcprNNgPMRicua0WcJtXhdR7A8K7jJJIhqn8Rv8Ad7P/ANQPicXXrJcaYXqtrezflf32Ixz7gHbavlIp1v4lLoT4lH4WPLyNvTHQ+HcUo5tJpsGiCRsykbSp2/LHyXF8PLHK6R4sE7jZXQyNaKKqV+EKYK3F5ggcgAACCBABEecyIxfyyGmku5NpM7LaSAd4Hn0x7RyOlpNz1+Nz53PxO2AX0gcV7nKMAYar4B6G7H+W3vwlmqZ7Yhm06WYltXYXNuMcdatXqVOTMY9Nh8gMZgVjMfaNja0AALzNbuq7p2IpBmg9P0wD7R0oqH1xmMwg7paXKuK1ZcZjMYUwKo4x5Te+MxmOC1X6bYl0yMZjMCUSm4JmSA+VJMEF6PkR4iPS0jzHnilxMysVW3NtChbmNwoAJ2GMxmCZ/wBgb1Wn6LVLJ5psvTV1kEOQNjqUi4YTcEWjzx0Ds/xIZmnSKEo6s3dE7qyjxUyeY0mQ3pO0HMZhfEAFurmji6IVxXKHMMqIIeTTNMNpQKg1H+YCwBsd7YA54IzHuUFPupBqEkQd5OkEkg87zfrjMZjG4ApVsAN4+UmXsn2q+tMtKsdOYEaKqj2wOvQx1scNvFuDrVoeMrqNpgwW2FrwZ5j8rYzGYCZoY/u/N1A+R2gHxSXxFzlqx8U0nc6g19JDBmKkXB2kXB3udrmSro699TY6HJBBEqYgTpN+UdceYzDWi8lUDCmztUopopTu5UgSI35ep69MDeJ9iMw6F9KggTBYSfhaffjMZgQTa9M0yJlDdA+zfbbM5BiqnXTnxUnuvu6H0x2Lst2hy3Eaf8NCjqZKGQVJ30VBt8fXGYzHTsa0axuohnBV/McabLeGv/Ep6NReBqA1afEuzCSLjrti3mMmlUGpSOljB1XvHUf0vaZxmMxCXGMgtWhocMpWzXAKr120FVI3drm/pvPSwwT7PZKiTocmrUWZVhC2YiQBYj1+GMxmPS1dtbnb1upnf2gI27JF+k7iD1c81NJKUhoVAYAKrqcgGALkj3DAHgvZoVlWvmnFOi10QSWqR10g6Vn3+m+MxmD03TeqCLvvoppzNbKtzWVGlSKZkKJhZKiAPwkYotx3SQtMkjqRfpuSTt/xjzGY6WIQx9046YrPkvQbBGTbhaBVq/e1iwIDA8kAHqomx+GKPEc9UWpqo2df80t4/SBYD449xmAa7S3TQpLMLXvopq4J25Y6aebAVmsKiXB5eJRsfMW9MLH0j8V7zNd2PZpCP9x8RP5D3YzGYlh4aOPidbRyP6gJE7dIACUymPcZjMepamoL/9k="/>
          <p:cNvSpPr>
            <a:spLocks noChangeAspect="1" noChangeArrowheads="1"/>
          </p:cNvSpPr>
          <p:nvPr/>
        </p:nvSpPr>
        <p:spPr bwMode="auto">
          <a:xfrm>
            <a:off x="6350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2" name="AutoShape 4" descr="data:image/jpeg;base64,/9j/4AAQSkZJRgABAQAAAQABAAD/2wCEAAkGBhQSERUUExQWFBUWGBwaGRcYGRscHBwcGhccFxseGxgcHCYfGxwkGhoaIDAgIycqLCwsHB4xNTAqNSYrLCkBCQoKDgwOGg8PGikkHyQsLCw0KSwvLS8qLCwsLywsLCwsLCwvLC8sLCosLCwsLCwsLCwsLCwsLCwsLCksLCwpLP/AABEIALcBEwMBIgACEQEDEQH/xAAcAAACAgMBAQAAAAAAAAAAAAAFBgMEAAIHAQj/xABBEAACAQIEAwUECAQFBAMBAAABAhEDIQAEEjEFQVEGEyJhcTKBkaEHFEJSYrHB0SOS4fAzQ3KC8RUWF1MkosI0/8QAGgEAAwEBAQEAAAAAAAAAAAAAAgMEAQAFBv/EADIRAAEEAQIDBwMDBAMAAAAAAAEAAgMRIRIxBEFREyJhgZGh8DJx0bHB4RQjQlIFM/H/2gAMAwEAAhEDEQA/AOL5tYdh+I/ng32JCtXNI9yGqoVptWRXQVN1B1exqjTq5SJkYEZ1/EZgkwZjqJO2N8vw6rURqiUnKIPE6qxVefibYW6nAo+ScfpN4eTmMvqXS5yya1gCGXVqEC1iIt0wktlRBjcYbu1vEWIydSdTHLJJN53m/v3wtVc+sGFhj8MTRl2kV8yikrUVDk8oGp1GMyumACeYbop+6OnriT/ptUAkOIA+8ReA0Xi8EYoJUK7Ej0MYPV6dNmGioEEEEK4vdb7wBEW3Oj34qKUqDUK6z4jY6bPN+m98W3pasupqE6g7C/kNjGI3q6EOlg+iqDJFybEmQ15Ij0+W6sTlFJGoms0+9Zwt4GK6pjDd2qyUWsBUB+P7YL0OyuZNI1gjGkp8ThZAPmYt6m3xx72Ty9A5hPrTGlRJ8TBWY25AAH0nlOHT6QvpCSrSGUyilMqoFgCC/MSCNpvHPc+RLic0FzSuz7Ei1otb5494dcnUJAUn4YirxNp+IxPwzLNqNvapMQfLngTsjG4WgzNNraHAO8QdvPG4p0NtVRfVQfyxmUHhEe/EaZTXVKqQLfqAd/XAjJpBqKl+r0ItWj1Q+WNaXDEe/fUwejEj9MV6nC6sxp+BB/XGzcMqAElGgeXnFvfzwzT0K7XyIRo8G7oTKNIkMzADa0LM/L0wP4jQffUSB9oiBfoBMD1g+QwT4llmc09Ej+EktYidC2iN+XvxAcz3LOmlWEC2kEfynb39cJa41fNNP1AdUJoZdmMIuo/H+/fjV8sxuZHz+Eb4OisFUCQsgeEQJJWZAG98CcrXWANUHDQbyhfjAVf2fsn1Yfp/zjZ7gE8+Z8un9MPHYrizisaamQV5DkB0w2cSrZIUSMwqd9qlTpUkAkE2i0wbeeMc4AWU9kJdGZPGlyKhROhgAdxuY2Dbdd8O30Rdo1yedJemzoyFCyAkpJDTEbWg+7pjw8No1nLZbKM0C8sQpvuRP9LYKHs5WCHUwRQB4KYCi8dN4vhRkNWB5pfZ8iUJ7d8KpV89WrLUWlSdpURLHwifANvFO+KGR4FTt3VBqp+/V29dA5W54Y8pl8rl5aqEZiNiZ+XqMR57t+qjTTUQBAsAPhhfaahZJ+wTNFbD1QxeGVavhZ9C/dUQI6QMXcpwihlzqfSbH2ovNtvScL+b7TVWnT4B5DSMB62fJ9pp9L/PAtY+7GEZcKop3zna2mgK01EdAIGAWd7V1HstvTf44XGzXQfH9sRmox54o0E/UUnWB9IV3NZ529pvif0xRauPM/LEZA5nGhqDDGtA2QF5O63NY8rY0IJxqa2NSxwykskLfTjMRRjMchtEeKCakxFh57CN48sYnDa7UGqKlQ0aZ8TQ2gE29r2ZmB12xbr0dXstBVR7YiTewMDkJ+I5Xgr5yqEWi1Q91OrTJ0g8yBynn/TCmutYeiM1eKZOtRoLV79XpUwkqFi3rJ3xQfLZI7Vqw9UH6YE1je/uxGFkwMCI62JTC8HcIjV4dQMaKxMmLoRjYcHpEf8A9A96n98UTSJAj3b7cvjfBGpwDMDLHNGmRQ16O82BY8gDc+7G6Xcnfou7vMKMcFTlmKfzGDdXgL0cgKrqz0u9JDqDpJKxGrlfCuZWCYuJ38+fTDf2h7ePnKVFKqKtKmkLTTw0wRInSDvH9iccQeZv0W2OSWKmcDGTa0Ach0A6DE5rO4CKJstxANgef97Y1o1qbCNJUCT1E/DnienQolh4wQSBYGQOumLgC9sb5LfNDWSep59cGeB8MqLVcPTqIy0zKmmwgMIBM+zJgCRecUKq0hqAJY6iFhYkTAJvzwUodqGp06lEVHKVtHeTdiKclF13YKCZgHHHYilg3BQ3Kdn8yzBVpOCfKBtNzthrzHCqNGmtNDDMR3jc2sCRqOwmbemKHZ3iDPm6QpuZkgJcL7J+PqZOGPiPDKFOmzMZrEEyJOk3NgbbfPAazeTXiFpjFYygy5YeyP5rH+pxC2pXVWIAPO23O5xPUya0qZfT4IuTe/l/TBjJ8ApdwK1SqBIlUax8pwETiwFzia3yMn3R6NR2HTfa/JAs7xWlSChEY1GClmcwNiAAoExf8sBM5l2d2Y+CYteSY5Kb4a6ZSkxZaQqu1g8RFp9o72G8csXBwcQKld6VIEA6Vsx+0BrN/h543XWwW9gGEAmwl2n2cChp0oxkBnMt0kASflizluyiLBFJ6jGwkmms+k6iNzuME8lx3K5YswQVah6iY8Wrnfp8MVeLdvajmQqU+htN5/fphWp7m4tMLWh1kJgy3ZwqhLVkpKR7NIFQfUmGNuuKVR8pQYnwt0i59SThMzXHXqe07N6f1/bFJq7HkPff88aYy4UcLdYCdq3bqLUVjz/4tgBnu01ap7TwOgP6DAKpV+8/unEZzSjYE4NsICWZSrNXPE9T8v64iWq52t6fviu+cPIRiM1GPPDg2kovtWTv4m+eI3rKOpxB3ePe7wVLLK2OZ6CMRs5OPYGMLjBIfuVppx7ox6amPNRxqzCzTjCMeEHHmnHLLXuMx5GMxy5G6i7QDte46nGpQqwABMqGNoA6RO/r5YvN2cqcmH8hONKnCKxcrq1KkARLr4lDGNO3mORnmMTCqOUSEcRPikgyfTEaKI2Mn8v64t8SyDIV185jwsNt9+fLE/Zvs9UzlbQvhUAtUqGdFOmvtMx5KB8bDDW5GFx3yi3Yvsr9aqM9Zmp5WiNVeqdlXkBzLNEAAH0x5237WLm3WlRD08rR8NClyA2LHmWbczMTHrv2r7TK1Ncpk9SZSkT1ms+xq1PM8hyGFsIRzkn8W39casGTZXlPKjSGJiSQATEkR++LAyQJBNRDHIsOpMcrYJ8O4LWqKjU6bOAWMyAIIUSC0AyQR7jietwdUruKtFihUsCGj7IK3253g88K1G0zTmghVPhRquqUSjmYiQqz5szaffN8WOG8OV6yBgEWPYAa5CE+InYEjaecQMS5BDouAAXBAHmgG3uw61KDGp3aGSBBkyAdQ35AxhEk5a7Sj4dhkkI2qvNLvD+FTVdrFNTQI9oAkbEbDe4wVzHCKS6C1FSW2VVBJMwNuZJGLHBsixUKdWtix0qJf2iduVusYYlTQFaq9Oit7uQWA8lFhPnOJy55kB5Kya/pCBcK7Ltr1mKTLe/IGQNjAAAxdyvAqdSSUNWozEKQZUbafExCTE9d/LGue7XZSmD7eYabM1lHoDb5YA8Q+kXMVAFpgIosAokgbbnbFRlke7UB8+5/YKURMaKPz54ptrcOCFVrPTpU1F4hmsgAubTYXAwA4rxvJJVDUgapXbVe/mSThLznE3YzUf8AmMn4f0xQfNr1LfIYERE7/PNEZByTRxXtpUqEQESNoAkcsAa+fao0vqf1P9/niicyx2UD54jcE+0T+WHiMDKU51ilYqVurADoP6YqVKi8pONTpHP9ced4OQJw0BASpPrLcgB/fniNtR5k4zWeQA/vzx4Z5nHUstaNTjGoxvpHU49t0wVoV5rGMFXoMeHGRjluVvpbyHvGNSnU49UTjwp5/ljl1LzSOuPJHTGpx5GNQrfXjwvjXBvs3Rohi9edIVgqiJLRaZsBgXENFo4mGR2kILOMw2U+Do6F0UGCTD6wTzAgED4YlHCE8P8ACpgcySREjmCT8jOFmdoTjwrxlJuMw0DKU1tFIwTcgHn1nGY7tgu/pZOidKdIHEPCeDdypBbWWYsWgAmesb4VspxOu7FaYdyokxo2t+DzwY4e1Z0VmLrqLADShupIMHRG4xKWOAXCiVV7Y5AlKZCkw1SYE7sOmK1Li5TI/VEptTZ31VagDDvAC2lXEGQJEeyLGQ0yGXIZRmqoajalptq8QUaYI1RAF45bnBLtR/DIp8r94IEESBHyO2Da8tZslv3XKOKpoYAcgMFOz2QLaajEFJut5MGPTc4odoI70xty9JMYv8DprTRXqMovKiZYW6D8sNJ7lrm/UnrhBSpRrGmhXeAABsZFhP3j6xjXjOUNVnkGTanJghdCiyAWMg3I6YC5TtrRy1MpTVmn7x0j4C5+OBXEO29SpYNpXogj54RpcTgJwc1oTrwXh9PJoS9RELc2MtsBYC/U8sQ5ztZllkU1aqxMn7KkzJlRcz545rWz7Pc6oHO5+PLEL5wkRLR0mB8Bjf6ezZXdvQobJyz/AG2rEaVK0VvZYXffzwvZniRe+tmP98yZwJWg07GekGcEMtwPMuJWm+nqRoWP9RgfPDNDGZJSy8nktO+YcgPNr/nbENeuzC9X3CfyFsWP+h1NRHhOndgQV/mJAJ9MeJwOq06ZNpsrXvFrfnh4bzSi7khqoemNxVI2UD1vgzS7K1YXVMsSAgBLWiTtAAlefMYu0+ywWDWBXVGlC1zMgaiBb0g+7Auka3dMbETXK0td4x5n0GM7ocwZ85wezGRakVC6F1AkEDp+JufuxA3CHcajUJkTZf1kfljA8YR9mACRn9Pz7IKiTtyxKcueo/IfHHROznZfLPT1aQ0j/MliJANhZJv904ocT4SEkIggNBkTzWN7CxIt0wHbgkAD4EQ4ers+iAf9l5nQH0jSdmnwn0fafI3wN/6PV1adLaumkzPTHauAcFU0UJ1ltJhSx0jcDwjw8hgPnKBWtRqDZKpQg9HcqLdQW+QxglJfp5Uc/b8oTEA2/ELmp4CUg1JEmIF2HquJWyICkpl6rAXLuCFjqbAR6nHaK2Td7be/8yMAH4K70Spp1P4i6IIupc6ZIiCFBkweR8p7tSHgHbr/AAtMTdBI3vbw+657lOBZiqFZRSpq20lBIPQb4mzfYyot+8Q7bz+QBHzw4dk+BVhl0FSjUV0JFwRaZFj6/LBPPcDqshin4rQpiCJuJmx0zHnHLHnnjJe10CqvdXN4aERh7rO2FzTM9mwlNnNWdImFX9Sf0wMpZZCJLD0Mz8gcdPzHZiqV06VhhpaSthpglTPUlvdGFfLfRzXA/iGmOkVB+xx6LZ2ae8Ra8/sjqOMJdyuTpmoqk6gZmJHK1yL4vvwxAbU+fPUf1wcy/YZqbq/eUgVYH2ydjt7OLrcBVWY99TCk2W5geCwNrDu1jphb5Wk4cnBtNI078+iTOMZbSisECAnkImR157Y34HX8LDofPnhkzfZ6iyspzCgHTELMaS0R4vukL7sQZLgOWokn6yWkfdH74J8zXNpdwzTFKHHZU3cnp/frjyhTN48vmYn0EyTguRlR/mv8FGNfreUWSHqTG+oDmDyHlicZ3C9KWdhYQ3dBaFFXGoOIk8uhI/TGYvasj91/c5AvfbHuH2OhUHbTdQnHI9jMxqVxmU7xw2tjQU2JClRqgwQffGN+KNUyumj/AAqmlT4wugHWS3sLIBB5g3v1xpw3sejRPDyh5M9RIblb2rSp6bnFLj2QGWcU1pikCuoIGDbseYA6fLCJH0O6lxss5QCtxWp9b0oUCrocveVPhYwCwk6vDA88We0nDatWnWdnlmcuISBYklQe8Me1yHMdcBqxp9/UJiSF0zEzJmOtx67DDlxfi6PlO7DUINFtyQx3I2BEzteNpPSgvIAISQxpJtcxzzezzhR+U43yfBKtSCBCn7TGBz9/I7DFO8X8vmMHuFdoK3d90iAhBPtODE+TRueQw5xLRhLbRPeRHh30aPUpCo1ZRM+FVZjYwOn9MZnPo8qUoPiIJA2JN/QR8zi1w7trmV0oMurljpE1KlztHtxjbO9tK0KTk0IY2MuZIMEDxXvbCSZk0dkFZ4Z9HOtJqFyYsvsqBHmwM9fywRy/Y2nTW1NAdiTf82MdcB8t2tzGsIcjTU/jDiIE3n0xDX+kJklWylIe9hznridzJXGr/T8qpkkcY2/VM68FQEEtTB1h71eYHODyj0wRzjCq5NWtSYaYE1Adj0FgL8p2wh/+Tmmfq1PYixOx35+eLCfS24iKCWEbtt8cbHFLGbG/XHtlJe6J+6cMtl8umk95SDDfQpg2ggQtp36zjdhSFQnvHaVHhFJ4EGxFr85necKuV+lGq4MUaYC3uW6za+IKn0pVwSxyygxEkNtg6nJ58ua64hRwnLhWZo0aj6RWqFtx3TCCLGDyGwjyxT4xmaNeqrdxW1JGwA2bUJn1wo/+VKkz3NME+WIm+kty090knoowPZSne/UInPidvXojWfFF2VTlqpK3EuvMabzjTMOtGmD9X0qCJBqSYkki21z8MBT25qOwPcqWtEIs+XLG+c7U5grpegQDeDSAn5bHbBCN/MH1Xa27D9E28Nz1SmoFLL00WxA1sd7cyemPBxeq5P8A8fLm9yb32+6fTCqv0h10MCkBFv8ADFsYv0lVh/lrP+hcLdBIdh7o2ysByV0jI5rNsoK/V1WOQNr3ER/zjTMZ/OK2kPRB39htuWEaj9K9dR7At+EYl/8AL9Y70wf9oOAdw7yMN90TZWXvhPtAZt0DfWaayDbRzE9W2wO4g+bUqPrHtc+7G9/xcoHx8sK3/mGsLaCP9o/fEb/S7WO6n+UfvjTA+qDMrBI271I5VGa55lvcgH642q8LqgHVm3J5RA57euFl/pTq/dj/AGrjw/SpW6n+UfvjY4ZBu0H0XPlYdnIhxLKVE0zUqGdN9XXfl+vPFCjkHZlBq1DJAjVvJ9MQVfpMqn7R/lH74g/8h1ev/wBROC7KS/pWCWOslHG7OoCQalVpHObH+W+KtXs9CzDWcTJPs2kcr3/vbA0/SJW/9j/378aN2+rH/NbDS15GGpQc3/ZQNkJiQR8Rex29+JslwtS8aZkHr0mfXETdtqp/zD8Maf8AedX/ANhxwbJeyLtI6q0Vp8NpqbCRG5Bn4RGNafChLQv2Ty389vTAv/vKt/7T88antdW/9p+eGd/ol2zqrq5MCzJJk3gdfTGYof8Adtb/ANrfE4zAaHrdTOq6Bw/hpaWV+JVBMgBmVbXZSdYLWtMg788C+0NHuqwWMwDpBP1htTTJ9kyfBtF+uCOS4x3TEVM5UI20qkEEcpSj6bH88LvHK7mqC9dq8gwzIUKgMfDBUTHWN5wp5sUiYKNqpQ4McxnNAgfw9fiMezLEjy3w21Ozg7hUBLlQVBWFQtAJU1GXU1mHiuBtywrIpGaM+Edy12mwCyLj0InBrgmdFOiS2X76XgQoAuoN2KlpPQQOfPGvugFjSKtc3qrBg7ix91sNfZ7s/UOXNYaYbaSRtY3iB6T0wr5xYquI0+I2PK+3u2xLlKlZDqpF0/EpIHx2OLHWRgqZpo5Tz2ayjUqiNU7xArswcLqFiIix2ubbzgnneGLV0E1dQpmoVIXSf8WYII5GZsMLHCPpEr5eBVppVHX2H/nSx94w1ZXt/k8xGomk20VVBW+/jX33OJnh4yR6fL91Rra6sqKvk2errIB8LGFvYj3XnlinxnghqKlNFhqYbXIPXc79eg2wy0+Eo+h6ZkLs1IhwQQBe/wChx4nDWQMQ4qMbaY0kiPFa03HvxProJ4aC7KWOM8DWtXULSkQpIXcDVDXwv8e4Gque7UwOW/zjfHUK2ScVS5EkrpM+LaDI5iOsRhQr5Is0Dcg/vg2yEP3RviDhgZQrJ8DVcuO9Y02Oq0EzJ8MQCLjnOD/HODg0GJqIygjwhgeY6G1+WKHHoCXMMW1b+u0+d5GKnBuyPf0tSoGOpr32gETF/gOeM7Q/Vr0j7JU8LQANGoj1W/D+xq1EDBSZLXBGmBYX9xwEzfBRTzMAGA4EGLXGOhf9PKGFVkCkXXUo+REjzxS4lw+m7MQPHPiMzNifjscPfK9lAODgeY3813DwNkJcWkEcv3CC5ekprA2ADyJAHO3oBi9RcNULyG0QqyQPEZgnoBBNvLHmUy4SusapRxN+Qa1uXLF2pWWvWiqQ9OmLwN7xA5+JyBv8MOcDR1FMdWvA5IXl8yKa1HchStTYgXJUWvtcTi1wGhTB1lVao+xNxpUjUwt7TTpX18sFWamELimgAJXRA9qIUKLg7deWM7M8Eplu8cs2s+FAYXSsSxiwTWQB5sOhnN2Cio24JsdfnzqveLBiy0FKEl5MDlbSCDz5xtAYeeCFXKZbVl8qtNHQVPGQoJZ1Uz4vurMRsZJvyh4rk6QemKVJqdd5JfxagLgSCTEmN+Wo8owx8L7L0qBhmZ6lNCzRsrEr7MGzAaiY2nywUgcaohNBaIshBcxwGgraDRoNoktpQRcDSDNzO/x9cVeKcDytPLVCaFI1mplrjToBBjQAPa5xaBGDvE+GKzotPvFUjvKjFhFjYd2yly7SOYF/KMRVuxzOS7VivfyukkElYLEhYAAEASBt5RjHtdyKuJjbw46ehP6riNRADcRinXSMdTz30XKFLDMwOWpQJnaDqwt5z6O6hiKklo0rpkmdtjzw9rHkLxcUBzOEJ7KcIp1lrtVUsKYUiCbTqnbfbBUdm8synSrMZgQTHnvvEj3kDFngfB2yFepTrau80hoVS1o56ZH2vdi63ElEu5CRssNIEcpAE7/E4RJKWA0CT9t02KNpOSEGqdl6KWhnY2AB5z6bDaeflyq8d7Jpl6Osse8JFhGkDmOpODeUzIILq6CofZlh4VmOfP5xfngd2qzgqIq07gNFuvPE7Hua4NJs81TKxtGgk1qeNYxYbKuN1PwxE9IjkcXrz8KPGYzGY5YsxmMxmOXLpdTi9VwCctULXlmqgTqBmy0gP79+A/Hcy7VAXpikegZm99xbB3vSxEEDyHpGBHH8tLKWbqMedi9ldnqhvBawWtWLQWZGCnVpKQ4vMHdQRH4sGuD52u6PTonQqkOXLNPiXRAKgwBpJuR+mALlaVQuWADoVAjVfUo28xz8sbZTOKRVAqKg0q0+HxEEgDSRciTt/wAOI1ZSgawhHGkYV6mp+8MzrmZm8zhn7J8RpdwabhqbGR3gsGkgwT7J5DS0eR5YVOIsDUJB1Tebb87C2C/B+C1amXZwCySBoXdoYao+XvGCkALBZrZCzDsJhqdjkcahYExqF0n8QMGmfIg4EcU7HlG0hSp/mBHIyPCJ6SMX+Bccq5VRBZ0mIMBgPwm8j8LSDyg4b6eZo5hSQVpt9oEeDxQfHTnVSJHNTpPU7YXqdHv6prv7uy5fRpZjLtqoO4/EhI+MYPcP+lHM0xprqlddjqENHO4/UYZuJ8J8C0we5FrGNDD1GkEyZ9peUA4V+K8BAnvFAg6dfsLP+tgsn3OfPHB7XiyENOZgFNXDfpAylW2qplmIAgmV6HqPlhjy2Qpue8pGlU03UodLGRBsJX4gY4vmuAsNJQFg5IU6SASOSkgFj6DFY1q2WqFVZqTrvDc/cYwJ4cH6SjEzhuuvcZ7LJU0lwyebjVO5PjSY94xUPZx9KhNLABQdJUkQADH2jtN+uFLhP0q5ulAqFayj74v7jhpyP0mZKu05imabHnuPiII364ANli2/K6URcQKf+Ci4zVQVI8QgmZkg2JG4nbpilxXiWmm0IrSp5FTOwkSRz+WDWSzFOsZoZkFeQJDwOVmv8DirmuGsWKdyredM6TyNgbfPEvEATOD9AB2xi1bw7mwtLSSeeeXgkfhHEG72nKaQzKbMDI1RcGD7sFXirX0sVREHjZLTpNwIuxLQosb4mr8Epd4oZimn7LpHOfbX3/HElfs+1jRKU13Z1YaYBkFp2AF9ufPFzZGgEDB8eqB3eeHLyvkKDhmdXZAST/EcBYURufLeJtiz2X4dUaoXDqiCERWGomPEVGxMGSf9PpjatwFSul6lUAksGUBQdKgzGmIJvcxj3gAramFOm7JTUDVqglSwcmDYFjom829Ya6zGMA/PJRM3PLf55fhWXy1Si/1nv0rsx8CkaYMWMywIEkwdhrNr4O9kcpmmms9PSxQw1R51Gbmw1TcWgDlNoArMLUauHr0DSoUzYjSygkyZCSAxIFzy1D7WGHgvaelmO8d3VKekKFDKSoUyoB5taec42XTqaXD9VQ3UYsZ+bLTN0KtGGqoXBkllZSXN9IAkESbbbk4F5ftA9SuneBqTCo1mWwXQR7RBAW4GkG195wbWqajKVkEgKkmWA2knraJ9TzxL9ao03p00C/4kM+5JCMREA+AkRuCYwU2knJoquTUGd4W6thsB8/CA5irR1MKa6UFzz1HaBPLYDYRq64q0OKrTYNI7xwWJsdFMWkD7zHwjyv6meIVJUrUy6aywHj0n1KnT1sJ6MeWAZ7MJmH0gezGqozGB1O/wHPyvFMjS+GmmvEryIjTu8LJ6chzJvqfwhFHMd/m6jNOpkZVO+5WJgeWNRk6l0ICM0AQZ9TuYE2F9gTAiMFafBqdHMVFpvrCIAWN5JEmQLTJ/LEZ4dpDuSWY83YrHQQFsOVrnEre1bH3BqPLI97rZYDH2ne69PRB6nDgGCUQGdtrCP9R59YBtAn1izfZijSUMxVmLgFxsCDcCLDaMXsjkKjrU1ghqkgtYQBFlkgkTvtEADnijxbiZYLS0lhTKgDwktA8rbYiY4sdob3nD6j89F6EoLgRyQjM5YaiO7bexB8Mb6jaABzvOK9bh4doQW8x8z+3v8sW8/n3JjS6Lb2lYm3ImIj34r1M9TUQrBidzNz7t4/PHpySnT3QbPXkk8HwrCdbyMePuVSzHCVHhUBvOP7tipxDs8adPXUC059leZMTsNsHKmaFAS09423lP/wCvy+WBefNR1ZqhmNpM7+m2Jg/Sf3/CpkAfdAABLGjGY8OMxVa8ddKyJIOIO0IlEPmfyxLlgMS8XoK1NYmQb/PHnqpJnGm/w15XPx/qMBDzwd45U9mY/hsFHoQSfW+ATm5jniuPZTuNlajB3sxxmrReFVqiMfEgk8okece4ix8gQw29j80jUqlAnSzNqHmIiBNp/s22yY0w4tHEO9umRMhTqKHpwF8TWSY5kadyJtpMlZ57mbiXD2Kk0GPeKZEDSZACtoa+une4Mg2FjgKmZq5KsrMBoYSVP2t40lZipuJI5QZvhsp10zFMOh71DJ0WBZtIESfYcbFecz54n1ECnev5Tw0E2EG4b2k0xTzKinNgT/hMdtx/hHf8Jvthh/6eriEMHSYpvvBM/wAKoJIHSLbWwp8VTWxXSXEmdUknU291PMfPFTJZurlhFH+NRJJ7ltR08zoaJUgcxbrOE6L7zcH2TtVGt028V4claA71kKwO5XQDEXMkEuY+7vawvhb4hwsUIZMmWo3l3Ky32bgFohv+ByYMj2ip5mmRBqAAEo1qqRzn7a+Y5dNsbcS4bUZC9EjMpzUyWW3ncW9+MEpZhy0xtdkFc/q8DWoAUQ0yNwzagb8uYwHzvD2pm49+G/MvrAUfwzY2O4PKZFvngFm+HBahBJY87kgeRJ54tY5xF8lJKY2HSSL6IRTqVEhlLL5g/thg4Z9IObowNesdGviqaNMHxEKR5SfcMUs9X1mFAjkY8R+eCc1rvqCFriPpK6Dwv6UKTMDXpweo26bG2DXEeI5WumqiV1MCAo8JLH2ZvAXaZtjj9bK6eoPQiDjVWdLgsv5YSYAR3SnCUg94L6J4Twep3S6a7M2kag0OpPP/AInFjh4ckKcupEzNI6LgblLA/E44LwvtrmqBlKh9DtjoHZ36cdBH1ilf7y4nfA8VQ9PwmiVpvPqujZ/ha1E0mo9KWDRVUx5LMgaZi1+Y54L8N4YlGkVohDK3Y3LGZMnpv6kzgTw36Q8lnEhKqqxixsfn6+eDWV4VQMlQFJ50zpPyifnjRK8P0tPrhCfoo4HggnF8iWqL4Epoq+PuwVd2IjSKgjwbzabYqZfs2aT0h3sFnap3Z8RH8NvEZOqDtE9dsMXEcvUpKWSoSJsHANoncQfzwKbi9RSGqUJKkw1MhokQfCYbblBwUnEUdMjU1ri+PTH/ACh2e4bWGurqV5ECZBA/AsETE8zzwt5ri70gngYUwNR8Mhqh2Lc9Ci4874axXyzALPdgmdLhlnlbVBEARbz6nEtDIprNRgtUz4RPhHmQd4tb+kUP4mCWLS8keASGRPY7b7k+GwCRuA1O9evJlKnt9YvcGbG4PzxvQSmxKqzVEDXJvLRYLAAHQAbeI7wcG89SY/WKjUyp70kAC5Ww1DabCY/bAjMVi9KKZdtRKyBbpMC8E2kGDe8DADX2VRuAxueQ59f2WMrtbLeah75ajNqISksB2A35BRAuOQ9J6Ys8czFOmlJAndqWkjnIUxMTefPnimaaU6QR1Lnkmk+JpuYmd4EncCw5YGZ9swKid5SYsZZUEAaRAgibH9sTQkkAQDug7/7evwbKmYD/ADNBRrmalN/GhgEy82I5QObNOwiPzqVqv1hjrVdPXkt+U7na/qB1xVzufdnGsvTQHbSTEiLsJm040qcQUwlK+wEXJ5Tbn5cselJK6tLbz7IeEgjHfeQT5L3M5akSFSnMWG8k+7n5DGmY4KyKSzKpYWp6gzR10mQIPOZxY+tihCJPennHyE8up/sUK1Wof4lSS+0k/tsMIa9rT18T+ybxDi9ji2gB6paq5MgkYzFmrVaTc/HGYqBb1Xj0OoTxSIGLFWspWIwLRsb/AFjYDEKcCgXacAFYAALCbbwLfmcLyqNcHacMfaMzTk8mBGFgPefOcUR5alu3WuLfDspVYl6QMpBJEW6YqgHDL2TexVSUcHV5OpgQfT9fXBPdpba5ospgyCjOUwtUFX2YDyBAbzi/W07kGaFMVshVIaApsQbK43B1bBwDYgyOkYgpZ2qtZbqGVtJ0iNjN2tfzvcDDfXo0s5Tlt1lSywpUg/e5LNomBOxBBEZcW4P0qprQ46uakFGlm1FWkRJmJHPkHBurgn0b54C5rIstQSACqH7MyQLDSL3AI9Z6YG0uItk6ulAgg+KmCz94LHxbBeoIEieeHGi1HO0wyk9GJJBUr9iqARsCYfC6MZBGyMnUPFINJaRq0faUByrGn4WupIhrgkTE9Ou+G5uOHLuO9eQR4MzTEGxiK1MCN7Er8MAanAaqOqCn3veNrUrf2CTsLG0mxPh87Yt8WyIpuCJ0hCGQn7xuBN4kbGcUyta6jf4+eyXETqofPnqmTM5ehXVGqaVL7Vad0brYeyfMe/FA8Fq5Ylyq1UsQbNbax5cv2wqcDztWg1U0m8KhWNNgSjSYuN1M/aFxhw7P9pVdytNu6qR4svUurH8B5+lj5HCmOl4Z2pm3sjmgjnHfHmqNbIUc4PEqoRabl7fikC/3QLnC3mOC16ZPdp3YOyhl7yJtrIMqfKQMdAq0aFcsFH1etPskQpIkW9f7GF/ieSr5VoN1NyBdSJJkc994xreI7aWnEAHlX/lp8cEbIxV2Od/PZJdSiqkioSWG6r+rH9AcRVJO0gdAf7nBqjladRoWmSzTaSWJufaOxPQCfPGme7O5il7VJ0kagsEkjz5+4mfLFpjDTup3N5nAQLMUVUXkHFWcGvqFTYppXmbE/t/e+NMzwDmrQOeu0e/+mOxdJWgkW0YQlXI2keeDvB+2ucy/+HWaByJkfA4F18oqGza/OCB8DfFd2wLmtdghCHFuxXVeEfTlVA05imHHMj9sOnDPpLydeBq0HocfOyg+mPXrdMTP4NjtsJreII3X1fQz+XqqoGhwI3j37yPywF4xwNaaaqcoSSZQkeggHT15c8fPHD+0deifDUb0JnDbwv6Wq6WfxD++RwuSKUN04KNr2E2CQulZfK5s0y6OKgBPhYaTH+oWJ5bDEWZzj02HfZc6iJ1p4rQeYvtPLAfhf0rUnADQPTwkTvtBwyZXtRQq313iBJEiehscILGaaeCCnanXbaKE5Li2X7wspGs2Gq+n0WxFrY0z9E1a4qDSyhSIkAg2vBH64rcQ4GrsSyhgea3v1/se/FHK9n27yEqOBBJE9B0MjeMZG8tcNJ25clz2h7SXqucrVpt/EpgqJl7+LkoCyZJkTMR1OBdXICuSWVAv3gIA8h19dz5DDSnDc0jBS6G03kfHTqtF5jFPM50j/GoW++sEHzDIcWycRK1tUh4dsLXajlKGa4emr+GHkWFyx6bGZ9BjTN8MrUqc1fCCZEkavQqDaZF8OOQNCJouEJ5kavdf474D8Y7KVqhZ0ZarNE3jaDYbcuuAZKy6PqUziD2jSGih06pbTIUyAW1AkAmxO4ncNjMTnshUFjTqz/pB+YtjzDdTV5HZn/VXqZxujQcQo2PGfAUmgqDigBWN8AWpQcHcyZGBNcXwbVxW+XYYs6yCGX2lMj9QfI7YqUd8XKaYwrQjMGrS7ynJBYMwmYgaTb8/MTzxnCsz3eZhLioX1ADw2B3HQqL+XpIq8BzfdVdDexVMejG3wYW9YOCNF+7DaVFJ9FUF2DEwfDP+qdoEXOAIwW7podzV/NZDvaPeK4CgErqWwJIIDMo1MNOzRceeFbhuZr0KjNTiVlWUKdLAG4aQLW3Nxhh7HOy0DqIKamVQ3hlQFZgB0kkjznGnajherSy2GkhCogkiIQwpuLiLSSL4BuDoROz3kf4DxWjmUVgdAoiSL66TARFh4kIn+hxD2iJrVPEIDKsPpgVAY2aJEHre+OarnauXrBkDUnXcGSSDuHHQ+mOn9l+N0s3RCKo8IHeUCbgj7dM/30ONdGYu8Pnz5lc14ccpZy3Aa+Wdp0tNJiAoLahPUDeOVjiHtXl6aUTWQK5qMoBt4PCWItENMGd79IJdczQZgtVA6+0ALGWExN4BIJF492wTO0WQ7yi9QnSVlnpjqJgjn9uPfe4vsLtWD1TJL02Oip8F7asFCZoGqhtr/wAxYPU+2B0N/PDhkuIlqdmXNUOh9oeRm4Pr7jjk9FSQR0w35jh9SiFzGXY0/ASxHskqBYr5nUOk2tIkpYW2sjedN/ZNeTyK9532TeGAIamYDdYvY3Gx+OPeHOKtV6dfUIJLOSQLm2tItyEi3uwv8F7R0azjvP8A49f7wMIx8j9k+RthsPFGBFKvTDE6QtUSBBI9rTcj0sfKcT63s7p/n+U8G8tQXtJl6GXq9zkk76vEu0CoF1eyqL7Mx4iTMSPcuUuzVaoRJCsdlYEsSfwqCyknlEnHRKXZSoKy1aFRSG062hSCAOY320wQZwf4hx9crlatQUmq1kWV1XWSQoZgT4Qp8R32N8VRyNOGZ81HK1+7yuUcT7DnLKPrEh32k6QBEzABPuIxWyeTpOrUqNOlMw1fMMFg/hHtD4jzGDmS7KZmspzLla5JLGm7kM3nqkagdxB6Wvhv4PwGm9F+/oUqNKNTysaZEHQVg2t7T+YBwzXXduihDLFjZct4v2BenLU69KsBtBEt5qAT88CMz2bzFNA9WjUpoTAZkIB9DEHHbOH9h6rkfVy1KgPZdwAzjkY0gg38pgHBVsnkMumuufrDif8AEEixg+D2d+s+uMdO0Y5phibXdJJXzaygbXxGWx0vtLwNc/U7zI5EU0g+ISiPeLbSZ+6I3vhWbsHnl1Tlqg07iAT/ALRMt7pw1rtQukDoi3dLyHFuhxB09lyPLcfA4iqoAYMyNwOv6Y87udmE9DY4LTaVro0Ed4f25rUzcn3H9MMuQ+kq/i0mRBkC49++Oc1KJG4xpp88Idw8ZzsmCZ4wcrt3DO1lKqyqpZGNgFMg+4z8sFqlIRBAIjbljmX0V5AvXeqZ00lt01NYfBQ3yw8cUzjCptYAxMjUSADEbnxBR08R5Y+c/wCRLnTCFrvpF+fylVAztdhSmpZWmFimYAJMTYmIi/uwq8So5hahN0uY0gRE28v1weV1eWRobeCb+zsORi3pzwTSmSIaD16Yz+ufHTXZ++6Y6MRlI445mxbVt64zDRXy9AMQSAek4zFI4xp/xPohsJPoZaRiKpRg4P8ABchrG3LA/iWX0tGPYXmWg9VdxgdXTBWqMUKyY5EqaLBwRoCcUtOLGWfHFEFcrZYOpB5jB3gmZXMU2p1o7wDQTF73DT0bn5+uAqOcR9+aNQVlvpsw+8p3+G+AItG00URqcY+r0a1OszN3imOegwygQesC4NreuC3Dc6qaMtWOotRRiDufBuLzrAExzg9BgVx/hJroKiEVFdV23JN56bb+eFmrVquveE6qqMBM3XuwAukjoB8sZ2bXCxi9/vyXAlh8EycQ7CVqlX+Ge98OoEsBK+UAar3PO8zgXk+BVstUL62pVqcsGUEqI+8w+ydtjhv7J9ou+phm8DIbkW0N94fga0jkfIjFDtPwbNZ3MBWqEwLqbCx3Gwi4+OCbMAC2Tl7/ALI+xLjbEc7IdrEzCkKAlce3Rnw1BzK/3I8xi52i7LpmKfeDWqgMWWIMabgmDtFiLXv1HPsp2VamWqJVipSYiPZKlTBk/qLdSBhq4T2mOar0kZxTzFGbH2aki5jbV5eeEOoG4zhFk4O6W+KdklpMAiM0xYve+3sgWN+eJjw+sE0UUlatNgwYwFKpEy0Q2kRc9AeWHziWUWusgaK1MTpG/u6qenwg4VPGmacEsEKmZA0sNJUFR94NYkXvB3jDRKXGyjawBgCRsxkDqI8AI5FhPwE4L8A7UZjLBRUBqUJG9yt7lCdtvTBbtBku8KF1GsuqiqpvpaANX6GTMWJxay/BlVFWoSRcFwBEyd132jBE2KITIwwm3Ej39U4cI4ktRO+yVQHm1PYRBJ1JyO11+BwdymfpZlNNRO6dpUEgEExBhtm9DfyxybPdmKuVP1jK1Ssc1P6T/T0wzdlfpMSovc51QhNi4HgabeJeR88SuiIdqB/P8ppbpFb/AD28035HsqmTUsAXllECQoUQssBvb4kkztjTttxeu1GjTy1IAiuusQCspdAy/dLiTP3QMWPr1Wh4qZFagx8K6pMQPZc+c2b4jF+lVoZoSp0P9oRpa1oPPqJHU746PiKsP9Usx25rjsoqXaDiAAtl66uoh6dmBiCe7ZllQb7nFVeGEErTVjUMlnMlhaSSzAgXM2I9LYlHCXosahqHTqEUwsqeV4jSIMcsT8V42GodyqFdbim8AwEvr2vJClP92+KmMdM7BBCyWVsB7gvxr8JT7TduKdKUmnXI2K+JlndVq8rx7OrpIxVyXCsxmKBOZBpKxP8ABoMVIWP84Dxs3kWJvsMGct2OylKqKi0CKgII1mApGxAquY5csT541Kb95oUajdqZU73kqKlr3LdcXxtazct9V507pZgW5A3wEp57sOtZIWmtQLAkAKw6XBE/02wo8V+j16ZAWZPKVZf5wRHvx0niWcemve0qhMXZi3hj8VgpbyJnoMI3Gu1PiLQtR59ppK+oBgn3wPLBTStccEAeF2lcPCWNBdZ3zj57JNzeQq0SVYGJid1Po11PuwLYAYK8S4q9Zpdmc8hyE8lGwHkBjxezNcprNNgPMRicua0WcJtXhdR7A8K7jJJIhqn8Rv8Ad7P/ANQPicXXrJcaYXqtrezflf32Ixz7gHbavlIp1v4lLoT4lH4WPLyNvTHQ+HcUo5tJpsGiCRsykbSp2/LHyXF8PLHK6R4sE7jZXQyNaKKqV+EKYK3F5ggcgAACCBABEecyIxfyyGmku5NpM7LaSAd4Hn0x7RyOlpNz1+Nz53PxO2AX0gcV7nKMAYar4B6G7H+W3vwlmqZ7Yhm06WYltXYXNuMcdatXqVOTMY9Nh8gMZgVjMfaNja0AALzNbuq7p2IpBmg9P0wD7R0oqH1xmMwg7paXKuK1ZcZjMYUwKo4x5Te+MxmOC1X6bYl0yMZjMCUSm4JmSA+VJMEF6PkR4iPS0jzHnilxMysVW3NtChbmNwoAJ2GMxmCZ/wBgb1Wn6LVLJ5psvTV1kEOQNjqUi4YTcEWjzx0Ds/xIZmnSKEo6s3dE7qyjxUyeY0mQ3pO0HMZhfEAFurmji6IVxXKHMMqIIeTTNMNpQKg1H+YCwBsd7YA54IzHuUFPupBqEkQd5OkEkg87zfrjMZjG4ApVsAN4+UmXsn2q+tMtKsdOYEaKqj2wOvQx1scNvFuDrVoeMrqNpgwW2FrwZ5j8rYzGYCZoY/u/N1A+R2gHxSXxFzlqx8U0nc6g19JDBmKkXB2kXB3udrmSro699TY6HJBBEqYgTpN+UdceYzDWi8lUDCmztUopopTu5UgSI35ep69MDeJ9iMw6F9KggTBYSfhaffjMZgQTa9M0yJlDdA+zfbbM5BiqnXTnxUnuvu6H0x2Lst2hy3Eaf8NCjqZKGQVJ30VBt8fXGYzHTsa0axuohnBV/McabLeGv/Ep6NReBqA1afEuzCSLjrti3mMmlUGpSOljB1XvHUf0vaZxmMxCXGMgtWhocMpWzXAKr120FVI3drm/pvPSwwT7PZKiTocmrUWZVhC2YiQBYj1+GMxmPS1dtbnb1upnf2gI27JF+k7iD1c81NJKUhoVAYAKrqcgGALkj3DAHgvZoVlWvmnFOi10QSWqR10g6Vn3+m+MxmD03TeqCLvvoppzNbKtzWVGlSKZkKJhZKiAPwkYotx3SQtMkjqRfpuSTt/xjzGY6WIQx9046YrPkvQbBGTbhaBVq/e1iwIDA8kAHqomx+GKPEc9UWpqo2df80t4/SBYD449xmAa7S3TQpLMLXvopq4J25Y6aebAVmsKiXB5eJRsfMW9MLH0j8V7zNd2PZpCP9x8RP5D3YzGYlh4aOPidbRyP6gJE7dIACUymPcZjMepamoL/9k="/>
          <p:cNvSpPr>
            <a:spLocks noChangeAspect="1" noChangeArrowheads="1"/>
          </p:cNvSpPr>
          <p:nvPr/>
        </p:nvSpPr>
        <p:spPr bwMode="auto">
          <a:xfrm>
            <a:off x="6350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4" name="AutoShape 6" descr="data:image/jpeg;base64,/9j/4AAQSkZJRgABAQAAAQABAAD/2wCEAAkGBhQSERUUExQWFBUWGBwaGRcYGRscHBwcGhccFxseGxgcHCYfGxwkGhoaIDAgIycqLCwsHB4xNTAqNSYrLCkBCQoKDgwOGg8PGikkHyQsLCw0KSwvLS8qLCwsLywsLCwsLCwvLC8sLCosLCwsLCwsLCwsLCwsLCwsLCksLCwpLP/AABEIALcBEwMBIgACEQEDEQH/xAAcAAACAgMBAQAAAAAAAAAAAAAFBgMEAAIHAQj/xABBEAACAQIEAwUECAQFBAMBAAABAhEDIQAEEjEFQVEGEyJhcTKBkaEHFEJSYrHB0SOS4fAzQ3KC8RUWF1MkosI0/8QAGgEAAwEBAQEAAAAAAAAAAAAAAgMEAQAFBv/EADIRAAEEAQIDBwMDBAMAAAAAAAEAAgMRIRIxBEFREyJhgZGh8DJx0bHB4RQjQlIFM/H/2gAMAwEAAhEDEQA/AOL5tYdh+I/ng32JCtXNI9yGqoVptWRXQVN1B1exqjTq5SJkYEZ1/EZgkwZjqJO2N8vw6rURqiUnKIPE6qxVefibYW6nAo+ScfpN4eTmMvqXS5yya1gCGXVqEC1iIt0wktlRBjcYbu1vEWIydSdTHLJJN53m/v3wtVc+sGFhj8MTRl2kV8yikrUVDk8oGp1GMyumACeYbop+6OnriT/ptUAkOIA+8ReA0Xi8EYoJUK7Ej0MYPV6dNmGioEEEEK4vdb7wBEW3Oj34qKUqDUK6z4jY6bPN+m98W3pasupqE6g7C/kNjGI3q6EOlg+iqDJFybEmQ15Ij0+W6sTlFJGoms0+9Zwt4GK6pjDd2qyUWsBUB+P7YL0OyuZNI1gjGkp8ThZAPmYt6m3xx72Ty9A5hPrTGlRJ8TBWY25AAH0nlOHT6QvpCSrSGUyilMqoFgCC/MSCNpvHPc+RLic0FzSuz7Ei1otb5494dcnUJAUn4YirxNp+IxPwzLNqNvapMQfLngTsjG4WgzNNraHAO8QdvPG4p0NtVRfVQfyxmUHhEe/EaZTXVKqQLfqAd/XAjJpBqKl+r0ItWj1Q+WNaXDEe/fUwejEj9MV6nC6sxp+BB/XGzcMqAElGgeXnFvfzwzT0K7XyIRo8G7oTKNIkMzADa0LM/L0wP4jQffUSB9oiBfoBMD1g+QwT4llmc09Ej+EktYidC2iN+XvxAcz3LOmlWEC2kEfynb39cJa41fNNP1AdUJoZdmMIuo/H+/fjV8sxuZHz+Eb4OisFUCQsgeEQJJWZAG98CcrXWANUHDQbyhfjAVf2fsn1Yfp/zjZ7gE8+Z8un9MPHYrizisaamQV5DkB0w2cSrZIUSMwqd9qlTpUkAkE2i0wbeeMc4AWU9kJdGZPGlyKhROhgAdxuY2Dbdd8O30Rdo1yedJemzoyFCyAkpJDTEbWg+7pjw8No1nLZbKM0C8sQpvuRP9LYKHs5WCHUwRQB4KYCi8dN4vhRkNWB5pfZ8iUJ7d8KpV89WrLUWlSdpURLHwifANvFO+KGR4FTt3VBqp+/V29dA5W54Y8pl8rl5aqEZiNiZ+XqMR57t+qjTTUQBAsAPhhfaahZJ+wTNFbD1QxeGVavhZ9C/dUQI6QMXcpwihlzqfSbH2ovNtvScL+b7TVWnT4B5DSMB62fJ9pp9L/PAtY+7GEZcKop3zna2mgK01EdAIGAWd7V1HstvTf44XGzXQfH9sRmox54o0E/UUnWB9IV3NZ529pvif0xRauPM/LEZA5nGhqDDGtA2QF5O63NY8rY0IJxqa2NSxwykskLfTjMRRjMchtEeKCakxFh57CN48sYnDa7UGqKlQ0aZ8TQ2gE29r2ZmB12xbr0dXstBVR7YiTewMDkJ+I5Xgr5yqEWi1Q91OrTJ0g8yBynn/TCmutYeiM1eKZOtRoLV79XpUwkqFi3rJ3xQfLZI7Vqw9UH6YE1je/uxGFkwMCI62JTC8HcIjV4dQMaKxMmLoRjYcHpEf8A9A96n98UTSJAj3b7cvjfBGpwDMDLHNGmRQ16O82BY8gDc+7G6Xcnfou7vMKMcFTlmKfzGDdXgL0cgKrqz0u9JDqDpJKxGrlfCuZWCYuJ38+fTDf2h7ePnKVFKqKtKmkLTTw0wRInSDvH9iccQeZv0W2OSWKmcDGTa0Ach0A6DE5rO4CKJstxANgef97Y1o1qbCNJUCT1E/DnienQolh4wQSBYGQOumLgC9sb5LfNDWSep59cGeB8MqLVcPTqIy0zKmmwgMIBM+zJgCRecUKq0hqAJY6iFhYkTAJvzwUodqGp06lEVHKVtHeTdiKclF13YKCZgHHHYilg3BQ3Kdn8yzBVpOCfKBtNzthrzHCqNGmtNDDMR3jc2sCRqOwmbemKHZ3iDPm6QpuZkgJcL7J+PqZOGPiPDKFOmzMZrEEyJOk3NgbbfPAazeTXiFpjFYygy5YeyP5rH+pxC2pXVWIAPO23O5xPUya0qZfT4IuTe/l/TBjJ8ApdwK1SqBIlUax8pwETiwFzia3yMn3R6NR2HTfa/JAs7xWlSChEY1GClmcwNiAAoExf8sBM5l2d2Y+CYteSY5Kb4a6ZSkxZaQqu1g8RFp9o72G8csXBwcQKld6VIEA6Vsx+0BrN/h543XWwW9gGEAmwl2n2cChp0oxkBnMt0kASflizluyiLBFJ6jGwkmms+k6iNzuME8lx3K5YswQVah6iY8Wrnfp8MVeLdvajmQqU+htN5/fphWp7m4tMLWh1kJgy3ZwqhLVkpKR7NIFQfUmGNuuKVR8pQYnwt0i59SThMzXHXqe07N6f1/bFJq7HkPff88aYy4UcLdYCdq3bqLUVjz/4tgBnu01ap7TwOgP6DAKpV+8/unEZzSjYE4NsICWZSrNXPE9T8v64iWq52t6fviu+cPIRiM1GPPDg2kovtWTv4m+eI3rKOpxB3ePe7wVLLK2OZ6CMRs5OPYGMLjBIfuVppx7ox6amPNRxqzCzTjCMeEHHmnHLLXuMx5GMxy5G6i7QDte46nGpQqwABMqGNoA6RO/r5YvN2cqcmH8hONKnCKxcrq1KkARLr4lDGNO3mORnmMTCqOUSEcRPikgyfTEaKI2Mn8v64t8SyDIV185jwsNt9+fLE/Zvs9UzlbQvhUAtUqGdFOmvtMx5KB8bDDW5GFx3yi3Yvsr9aqM9Zmp5WiNVeqdlXkBzLNEAAH0x5237WLm3WlRD08rR8NClyA2LHmWbczMTHrv2r7TK1Ncpk9SZSkT1ms+xq1PM8hyGFsIRzkn8W39casGTZXlPKjSGJiSQATEkR++LAyQJBNRDHIsOpMcrYJ8O4LWqKjU6bOAWMyAIIUSC0AyQR7jietwdUruKtFihUsCGj7IK3253g88K1G0zTmghVPhRquqUSjmYiQqz5szaffN8WOG8OV6yBgEWPYAa5CE+InYEjaecQMS5BDouAAXBAHmgG3uw61KDGp3aGSBBkyAdQ35AxhEk5a7Sj4dhkkI2qvNLvD+FTVdrFNTQI9oAkbEbDe4wVzHCKS6C1FSW2VVBJMwNuZJGLHBsixUKdWtix0qJf2iduVusYYlTQFaq9Oit7uQWA8lFhPnOJy55kB5Kya/pCBcK7Ltr1mKTLe/IGQNjAAAxdyvAqdSSUNWozEKQZUbafExCTE9d/LGue7XZSmD7eYabM1lHoDb5YA8Q+kXMVAFpgIosAokgbbnbFRlke7UB8+5/YKURMaKPz54ptrcOCFVrPTpU1F4hmsgAubTYXAwA4rxvJJVDUgapXbVe/mSThLznE3YzUf8AmMn4f0xQfNr1LfIYERE7/PNEZByTRxXtpUqEQESNoAkcsAa+fao0vqf1P9/niicyx2UD54jcE+0T+WHiMDKU51ilYqVurADoP6YqVKi8pONTpHP9ced4OQJw0BASpPrLcgB/fniNtR5k4zWeQA/vzx4Z5nHUstaNTjGoxvpHU49t0wVoV5rGMFXoMeHGRjluVvpbyHvGNSnU49UTjwp5/ljl1LzSOuPJHTGpx5GNQrfXjwvjXBvs3Rohi9edIVgqiJLRaZsBgXENFo4mGR2kILOMw2U+Do6F0UGCTD6wTzAgED4YlHCE8P8ACpgcySREjmCT8jOFmdoTjwrxlJuMw0DKU1tFIwTcgHn1nGY7tgu/pZOidKdIHEPCeDdypBbWWYsWgAmesb4VspxOu7FaYdyokxo2t+DzwY4e1Z0VmLrqLADShupIMHRG4xKWOAXCiVV7Y5AlKZCkw1SYE7sOmK1Li5TI/VEptTZ31VagDDvAC2lXEGQJEeyLGQ0yGXIZRmqoajalptq8QUaYI1RAF45bnBLtR/DIp8r94IEESBHyO2Da8tZslv3XKOKpoYAcgMFOz2QLaajEFJut5MGPTc4odoI70xty9JMYv8DprTRXqMovKiZYW6D8sNJ7lrm/UnrhBSpRrGmhXeAABsZFhP3j6xjXjOUNVnkGTanJghdCiyAWMg3I6YC5TtrRy1MpTVmn7x0j4C5+OBXEO29SpYNpXogj54RpcTgJwc1oTrwXh9PJoS9RELc2MtsBYC/U8sQ5ztZllkU1aqxMn7KkzJlRcz545rWz7Pc6oHO5+PLEL5wkRLR0mB8Bjf6ezZXdvQobJyz/AG2rEaVK0VvZYXffzwvZniRe+tmP98yZwJWg07GekGcEMtwPMuJWm+nqRoWP9RgfPDNDGZJSy8nktO+YcgPNr/nbENeuzC9X3CfyFsWP+h1NRHhOndgQV/mJAJ9MeJwOq06ZNpsrXvFrfnh4bzSi7khqoemNxVI2UD1vgzS7K1YXVMsSAgBLWiTtAAlefMYu0+ywWDWBXVGlC1zMgaiBb0g+7Auka3dMbETXK0td4x5n0GM7ocwZ85wezGRakVC6F1AkEDp+JufuxA3CHcajUJkTZf1kfljA8YR9mACRn9Pz7IKiTtyxKcueo/IfHHROznZfLPT1aQ0j/MliJANhZJv904ocT4SEkIggNBkTzWN7CxIt0wHbgkAD4EQ4ers+iAf9l5nQH0jSdmnwn0fafI3wN/6PV1adLaumkzPTHauAcFU0UJ1ltJhSx0jcDwjw8hgPnKBWtRqDZKpQg9HcqLdQW+QxglJfp5Uc/b8oTEA2/ELmp4CUg1JEmIF2HquJWyICkpl6rAXLuCFjqbAR6nHaK2Td7be/8yMAH4K70Spp1P4i6IIupc6ZIiCFBkweR8p7tSHgHbr/AAtMTdBI3vbw+657lOBZiqFZRSpq20lBIPQb4mzfYyot+8Q7bz+QBHzw4dk+BVhl0FSjUV0JFwRaZFj6/LBPPcDqshin4rQpiCJuJmx0zHnHLHnnjJe10CqvdXN4aERh7rO2FzTM9mwlNnNWdImFX9Sf0wMpZZCJLD0Mz8gcdPzHZiqV06VhhpaSthpglTPUlvdGFfLfRzXA/iGmOkVB+xx6LZ2ae8Ra8/sjqOMJdyuTpmoqk6gZmJHK1yL4vvwxAbU+fPUf1wcy/YZqbq/eUgVYH2ydjt7OLrcBVWY99TCk2W5geCwNrDu1jphb5Wk4cnBtNI078+iTOMZbSisECAnkImR157Y34HX8LDofPnhkzfZ6iyspzCgHTELMaS0R4vukL7sQZLgOWokn6yWkfdH74J8zXNpdwzTFKHHZU3cnp/frjyhTN48vmYn0EyTguRlR/mv8FGNfreUWSHqTG+oDmDyHlicZ3C9KWdhYQ3dBaFFXGoOIk8uhI/TGYvasj91/c5AvfbHuH2OhUHbTdQnHI9jMxqVxmU7xw2tjQU2JClRqgwQffGN+KNUyumj/AAqmlT4wugHWS3sLIBB5g3v1xpw3sejRPDyh5M9RIblb2rSp6bnFLj2QGWcU1pikCuoIGDbseYA6fLCJH0O6lxss5QCtxWp9b0oUCrocveVPhYwCwk6vDA88We0nDatWnWdnlmcuISBYklQe8Me1yHMdcBqxp9/UJiSF0zEzJmOtx67DDlxfi6PlO7DUINFtyQx3I2BEzteNpPSgvIAISQxpJtcxzzezzhR+U43yfBKtSCBCn7TGBz9/I7DFO8X8vmMHuFdoK3d90iAhBPtODE+TRueQw5xLRhLbRPeRHh30aPUpCo1ZRM+FVZjYwOn9MZnPo8qUoPiIJA2JN/QR8zi1w7trmV0oMurljpE1KlztHtxjbO9tK0KTk0IY2MuZIMEDxXvbCSZk0dkFZ4Z9HOtJqFyYsvsqBHmwM9fywRy/Y2nTW1NAdiTf82MdcB8t2tzGsIcjTU/jDiIE3n0xDX+kJklWylIe9hznridzJXGr/T8qpkkcY2/VM68FQEEtTB1h71eYHODyj0wRzjCq5NWtSYaYE1Adj0FgL8p2wh/+Tmmfq1PYixOx35+eLCfS24iKCWEbtt8cbHFLGbG/XHtlJe6J+6cMtl8umk95SDDfQpg2ggQtp36zjdhSFQnvHaVHhFJ4EGxFr85necKuV+lGq4MUaYC3uW6za+IKn0pVwSxyygxEkNtg6nJ58ua64hRwnLhWZo0aj6RWqFtx3TCCLGDyGwjyxT4xmaNeqrdxW1JGwA2bUJn1wo/+VKkz3NME+WIm+kty090knoowPZSne/UInPidvXojWfFF2VTlqpK3EuvMabzjTMOtGmD9X0qCJBqSYkki21z8MBT25qOwPcqWtEIs+XLG+c7U5grpegQDeDSAn5bHbBCN/MH1Xa27D9E28Nz1SmoFLL00WxA1sd7cyemPBxeq5P8A8fLm9yb32+6fTCqv0h10MCkBFv8ADFsYv0lVh/lrP+hcLdBIdh7o2ysByV0jI5rNsoK/V1WOQNr3ER/zjTMZ/OK2kPRB39htuWEaj9K9dR7At+EYl/8AL9Y70wf9oOAdw7yMN90TZWXvhPtAZt0DfWaayDbRzE9W2wO4g+bUqPrHtc+7G9/xcoHx8sK3/mGsLaCP9o/fEb/S7WO6n+UfvjTA+qDMrBI271I5VGa55lvcgH642q8LqgHVm3J5RA57euFl/pTq/dj/AGrjw/SpW6n+UfvjY4ZBu0H0XPlYdnIhxLKVE0zUqGdN9XXfl+vPFCjkHZlBq1DJAjVvJ9MQVfpMqn7R/lH74g/8h1ev/wBROC7KS/pWCWOslHG7OoCQalVpHObH+W+KtXs9CzDWcTJPs2kcr3/vbA0/SJW/9j/378aN2+rH/NbDS15GGpQc3/ZQNkJiQR8Rex29+JslwtS8aZkHr0mfXETdtqp/zD8Maf8AedX/ANhxwbJeyLtI6q0Vp8NpqbCRG5Bn4RGNafChLQv2Ty389vTAv/vKt/7T88antdW/9p+eGd/ol2zqrq5MCzJJk3gdfTGYof8Adtb/ANrfE4zAaHrdTOq6Bw/hpaWV+JVBMgBmVbXZSdYLWtMg788C+0NHuqwWMwDpBP1htTTJ9kyfBtF+uCOS4x3TEVM5UI20qkEEcpSj6bH88LvHK7mqC9dq8gwzIUKgMfDBUTHWN5wp5sUiYKNqpQ4McxnNAgfw9fiMezLEjy3w21Ozg7hUBLlQVBWFQtAJU1GXU1mHiuBtywrIpGaM+Edy12mwCyLj0InBrgmdFOiS2X76XgQoAuoN2KlpPQQOfPGvugFjSKtc3qrBg7ix91sNfZ7s/UOXNYaYbaSRtY3iB6T0wr5xYquI0+I2PK+3u2xLlKlZDqpF0/EpIHx2OLHWRgqZpo5Tz2ayjUqiNU7xArswcLqFiIix2ubbzgnneGLV0E1dQpmoVIXSf8WYII5GZsMLHCPpEr5eBVppVHX2H/nSx94w1ZXt/k8xGomk20VVBW+/jX33OJnh4yR6fL91Rra6sqKvk2errIB8LGFvYj3XnlinxnghqKlNFhqYbXIPXc79eg2wy0+Eo+h6ZkLs1IhwQQBe/wChx4nDWQMQ4qMbaY0kiPFa03HvxProJ4aC7KWOM8DWtXULSkQpIXcDVDXwv8e4Gque7UwOW/zjfHUK2ScVS5EkrpM+LaDI5iOsRhQr5Is0Dcg/vg2yEP3RviDhgZQrJ8DVcuO9Y02Oq0EzJ8MQCLjnOD/HODg0GJqIygjwhgeY6G1+WKHHoCXMMW1b+u0+d5GKnBuyPf0tSoGOpr32gETF/gOeM7Q/Vr0j7JU8LQANGoj1W/D+xq1EDBSZLXBGmBYX9xwEzfBRTzMAGA4EGLXGOhf9PKGFVkCkXXUo+REjzxS4lw+m7MQPHPiMzNifjscPfK9lAODgeY3813DwNkJcWkEcv3CC5ekprA2ADyJAHO3oBi9RcNULyG0QqyQPEZgnoBBNvLHmUy4SusapRxN+Qa1uXLF2pWWvWiqQ9OmLwN7xA5+JyBv8MOcDR1FMdWvA5IXl8yKa1HchStTYgXJUWvtcTi1wGhTB1lVao+xNxpUjUwt7TTpX18sFWamELimgAJXRA9qIUKLg7deWM7M8Eplu8cs2s+FAYXSsSxiwTWQB5sOhnN2Cio24JsdfnzqveLBiy0FKEl5MDlbSCDz5xtAYeeCFXKZbVl8qtNHQVPGQoJZ1Uz4vurMRsZJvyh4rk6QemKVJqdd5JfxagLgSCTEmN+Wo8owx8L7L0qBhmZ6lNCzRsrEr7MGzAaiY2nywUgcaohNBaIshBcxwGgraDRoNoktpQRcDSDNzO/x9cVeKcDytPLVCaFI1mplrjToBBjQAPa5xaBGDvE+GKzotPvFUjvKjFhFjYd2yly7SOYF/KMRVuxzOS7VivfyukkElYLEhYAAEASBt5RjHtdyKuJjbw46ehP6riNRADcRinXSMdTz30XKFLDMwOWpQJnaDqwt5z6O6hiKklo0rpkmdtjzw9rHkLxcUBzOEJ7KcIp1lrtVUsKYUiCbTqnbfbBUdm8synSrMZgQTHnvvEj3kDFngfB2yFepTrau80hoVS1o56ZH2vdi63ElEu5CRssNIEcpAE7/E4RJKWA0CT9t02KNpOSEGqdl6KWhnY2AB5z6bDaeflyq8d7Jpl6Osse8JFhGkDmOpODeUzIILq6CofZlh4VmOfP5xfngd2qzgqIq07gNFuvPE7Hua4NJs81TKxtGgk1qeNYxYbKuN1PwxE9IjkcXrz8KPGYzGY5YsxmMxmOXLpdTi9VwCctULXlmqgTqBmy0gP79+A/Hcy7VAXpikegZm99xbB3vSxEEDyHpGBHH8tLKWbqMedi9ldnqhvBawWtWLQWZGCnVpKQ4vMHdQRH4sGuD52u6PTonQqkOXLNPiXRAKgwBpJuR+mALlaVQuWADoVAjVfUo28xz8sbZTOKRVAqKg0q0+HxEEgDSRciTt/wAOI1ZSgawhHGkYV6mp+8MzrmZm8zhn7J8RpdwabhqbGR3gsGkgwT7J5DS0eR5YVOIsDUJB1Tebb87C2C/B+C1amXZwCySBoXdoYao+XvGCkALBZrZCzDsJhqdjkcahYExqF0n8QMGmfIg4EcU7HlG0hSp/mBHIyPCJ6SMX+Bccq5VRBZ0mIMBgPwm8j8LSDyg4b6eZo5hSQVpt9oEeDxQfHTnVSJHNTpPU7YXqdHv6prv7uy5fRpZjLtqoO4/EhI+MYPcP+lHM0xprqlddjqENHO4/UYZuJ8J8C0we5FrGNDD1GkEyZ9peUA4V+K8BAnvFAg6dfsLP+tgsn3OfPHB7XiyENOZgFNXDfpAylW2qplmIAgmV6HqPlhjy2Qpue8pGlU03UodLGRBsJX4gY4vmuAsNJQFg5IU6SASOSkgFj6DFY1q2WqFVZqTrvDc/cYwJ4cH6SjEzhuuvcZ7LJU0lwyebjVO5PjSY94xUPZx9KhNLABQdJUkQADH2jtN+uFLhP0q5ulAqFayj74v7jhpyP0mZKu05imabHnuPiII364ANli2/K6URcQKf+Ci4zVQVI8QgmZkg2JG4nbpilxXiWmm0IrSp5FTOwkSRz+WDWSzFOsZoZkFeQJDwOVmv8DirmuGsWKdyredM6TyNgbfPEvEATOD9AB2xi1bw7mwtLSSeeeXgkfhHEG72nKaQzKbMDI1RcGD7sFXirX0sVREHjZLTpNwIuxLQosb4mr8Epd4oZimn7LpHOfbX3/HElfs+1jRKU13Z1YaYBkFp2AF9ufPFzZGgEDB8eqB3eeHLyvkKDhmdXZAST/EcBYURufLeJtiz2X4dUaoXDqiCERWGomPEVGxMGSf9PpjatwFSul6lUAksGUBQdKgzGmIJvcxj3gAramFOm7JTUDVqglSwcmDYFjom829Ya6zGMA/PJRM3PLf55fhWXy1Si/1nv0rsx8CkaYMWMywIEkwdhrNr4O9kcpmmms9PSxQw1R51Gbmw1TcWgDlNoArMLUauHr0DSoUzYjSygkyZCSAxIFzy1D7WGHgvaelmO8d3VKekKFDKSoUyoB5taec42XTqaXD9VQ3UYsZ+bLTN0KtGGqoXBkllZSXN9IAkESbbbk4F5ftA9SuneBqTCo1mWwXQR7RBAW4GkG195wbWqajKVkEgKkmWA2knraJ9TzxL9ao03p00C/4kM+5JCMREA+AkRuCYwU2knJoquTUGd4W6thsB8/CA5irR1MKa6UFzz1HaBPLYDYRq64q0OKrTYNI7xwWJsdFMWkD7zHwjyv6meIVJUrUy6aywHj0n1KnT1sJ6MeWAZ7MJmH0gezGqozGB1O/wHPyvFMjS+GmmvEryIjTu8LJ6chzJvqfwhFHMd/m6jNOpkZVO+5WJgeWNRk6l0ICM0AQZ9TuYE2F9gTAiMFafBqdHMVFpvrCIAWN5JEmQLTJ/LEZ4dpDuSWY83YrHQQFsOVrnEre1bH3BqPLI97rZYDH2ne69PRB6nDgGCUQGdtrCP9R59YBtAn1izfZijSUMxVmLgFxsCDcCLDaMXsjkKjrU1ghqkgtYQBFlkgkTvtEADnijxbiZYLS0lhTKgDwktA8rbYiY4sdob3nD6j89F6EoLgRyQjM5YaiO7bexB8Mb6jaABzvOK9bh4doQW8x8z+3v8sW8/n3JjS6Lb2lYm3ImIj34r1M9TUQrBidzNz7t4/PHpySnT3QbPXkk8HwrCdbyMePuVSzHCVHhUBvOP7tipxDs8adPXUC059leZMTsNsHKmaFAS09423lP/wCvy+WBefNR1ZqhmNpM7+m2Jg/Sf3/CpkAfdAABLGjGY8OMxVa8ddKyJIOIO0IlEPmfyxLlgMS8XoK1NYmQb/PHnqpJnGm/w15XPx/qMBDzwd45U9mY/hsFHoQSfW+ATm5jniuPZTuNlajB3sxxmrReFVqiMfEgk8okece4ix8gQw29j80jUqlAnSzNqHmIiBNp/s22yY0w4tHEO9umRMhTqKHpwF8TWSY5kadyJtpMlZ57mbiXD2Kk0GPeKZEDSZACtoa+une4Mg2FjgKmZq5KsrMBoYSVP2t40lZipuJI5QZvhsp10zFMOh71DJ0WBZtIESfYcbFecz54n1ECnev5Tw0E2EG4b2k0xTzKinNgT/hMdtx/hHf8Jvthh/6eriEMHSYpvvBM/wAKoJIHSLbWwp8VTWxXSXEmdUknU291PMfPFTJZurlhFH+NRJJ7ltR08zoaJUgcxbrOE6L7zcH2TtVGt028V4claA71kKwO5XQDEXMkEuY+7vawvhb4hwsUIZMmWo3l3Ky32bgFohv+ByYMj2ip5mmRBqAAEo1qqRzn7a+Y5dNsbcS4bUZC9EjMpzUyWW3ncW9+MEpZhy0xtdkFc/q8DWoAUQ0yNwzagb8uYwHzvD2pm49+G/MvrAUfwzY2O4PKZFvngFm+HBahBJY87kgeRJ54tY5xF8lJKY2HSSL6IRTqVEhlLL5g/thg4Z9IObowNesdGviqaNMHxEKR5SfcMUs9X1mFAjkY8R+eCc1rvqCFriPpK6Dwv6UKTMDXpweo26bG2DXEeI5WumqiV1MCAo8JLH2ZvAXaZtjj9bK6eoPQiDjVWdLgsv5YSYAR3SnCUg94L6J4Twep3S6a7M2kag0OpPP/AInFjh4ckKcupEzNI6LgblLA/E44LwvtrmqBlKh9DtjoHZ36cdBH1ilf7y4nfA8VQ9PwmiVpvPqujZ/ha1E0mo9KWDRVUx5LMgaZi1+Y54L8N4YlGkVohDK3Y3LGZMnpv6kzgTw36Q8lnEhKqqxixsfn6+eDWV4VQMlQFJ50zpPyifnjRK8P0tPrhCfoo4HggnF8iWqL4Epoq+PuwVd2IjSKgjwbzabYqZfs2aT0h3sFnap3Z8RH8NvEZOqDtE9dsMXEcvUpKWSoSJsHANoncQfzwKbi9RSGqUJKkw1MhokQfCYbblBwUnEUdMjU1ri+PTH/ACh2e4bWGurqV5ECZBA/AsETE8zzwt5ri70gngYUwNR8Mhqh2Lc9Ci4874axXyzALPdgmdLhlnlbVBEARbz6nEtDIprNRgtUz4RPhHmQd4tb+kUP4mCWLS8keASGRPY7b7k+GwCRuA1O9evJlKnt9YvcGbG4PzxvQSmxKqzVEDXJvLRYLAAHQAbeI7wcG89SY/WKjUyp70kAC5Ww1DabCY/bAjMVi9KKZdtRKyBbpMC8E2kGDe8DADX2VRuAxueQ59f2WMrtbLeah75ajNqISksB2A35BRAuOQ9J6Ys8czFOmlJAndqWkjnIUxMTefPnimaaU6QR1Lnkmk+JpuYmd4EncCw5YGZ9swKid5SYsZZUEAaRAgibH9sTQkkAQDug7/7evwbKmYD/ADNBRrmalN/GhgEy82I5QObNOwiPzqVqv1hjrVdPXkt+U7na/qB1xVzufdnGsvTQHbSTEiLsJm040qcQUwlK+wEXJ5Tbn5cselJK6tLbz7IeEgjHfeQT5L3M5akSFSnMWG8k+7n5DGmY4KyKSzKpYWp6gzR10mQIPOZxY+tihCJPennHyE8up/sUK1Wof4lSS+0k/tsMIa9rT18T+ybxDi9ji2gB6paq5MgkYzFmrVaTc/HGYqBb1Xj0OoTxSIGLFWspWIwLRsb/AFjYDEKcCgXacAFYAALCbbwLfmcLyqNcHacMfaMzTk8mBGFgPefOcUR5alu3WuLfDspVYl6QMpBJEW6YqgHDL2TexVSUcHV5OpgQfT9fXBPdpba5ospgyCjOUwtUFX2YDyBAbzi/W07kGaFMVshVIaApsQbK43B1bBwDYgyOkYgpZ2qtZbqGVtJ0iNjN2tfzvcDDfXo0s5Tlt1lSywpUg/e5LNomBOxBBEZcW4P0qprQ46uakFGlm1FWkRJmJHPkHBurgn0b54C5rIstQSACqH7MyQLDSL3AI9Z6YG0uItk6ulAgg+KmCz94LHxbBeoIEieeHGi1HO0wyk9GJJBUr9iqARsCYfC6MZBGyMnUPFINJaRq0faUByrGn4WupIhrgkTE9Ou+G5uOHLuO9eQR4MzTEGxiK1MCN7Er8MAanAaqOqCn3veNrUrf2CTsLG0mxPh87Yt8WyIpuCJ0hCGQn7xuBN4kbGcUyta6jf4+eyXETqofPnqmTM5ehXVGqaVL7Vad0brYeyfMe/FA8Fq5Ylyq1UsQbNbax5cv2wqcDztWg1U0m8KhWNNgSjSYuN1M/aFxhw7P9pVdytNu6qR4svUurH8B5+lj5HCmOl4Z2pm3sjmgjnHfHmqNbIUc4PEqoRabl7fikC/3QLnC3mOC16ZPdp3YOyhl7yJtrIMqfKQMdAq0aFcsFH1etPskQpIkW9f7GF/ieSr5VoN1NyBdSJJkc994xreI7aWnEAHlX/lp8cEbIxV2Od/PZJdSiqkioSWG6r+rH9AcRVJO0gdAf7nBqjladRoWmSzTaSWJufaOxPQCfPGme7O5il7VJ0kagsEkjz5+4mfLFpjDTup3N5nAQLMUVUXkHFWcGvqFTYppXmbE/t/e+NMzwDmrQOeu0e/+mOxdJWgkW0YQlXI2keeDvB+2ucy/+HWaByJkfA4F18oqGza/OCB8DfFd2wLmtdghCHFuxXVeEfTlVA05imHHMj9sOnDPpLydeBq0HocfOyg+mPXrdMTP4NjtsJreII3X1fQz+XqqoGhwI3j37yPywF4xwNaaaqcoSSZQkeggHT15c8fPHD+0deifDUb0JnDbwv6Wq6WfxD++RwuSKUN04KNr2E2CQulZfK5s0y6OKgBPhYaTH+oWJ5bDEWZzj02HfZc6iJ1p4rQeYvtPLAfhf0rUnADQPTwkTvtBwyZXtRQq313iBJEiehscILGaaeCCnanXbaKE5Li2X7wspGs2Gq+n0WxFrY0z9E1a4qDSyhSIkAg2vBH64rcQ4GrsSyhgea3v1/se/FHK9n27yEqOBBJE9B0MjeMZG8tcNJ25clz2h7SXqucrVpt/EpgqJl7+LkoCyZJkTMR1OBdXICuSWVAv3gIA8h19dz5DDSnDc0jBS6G03kfHTqtF5jFPM50j/GoW++sEHzDIcWycRK1tUh4dsLXajlKGa4emr+GHkWFyx6bGZ9BjTN8MrUqc1fCCZEkavQqDaZF8OOQNCJouEJ5kavdf474D8Y7KVqhZ0ZarNE3jaDYbcuuAZKy6PqUziD2jSGih06pbTIUyAW1AkAmxO4ncNjMTnshUFjTqz/pB+YtjzDdTV5HZn/VXqZxujQcQo2PGfAUmgqDigBWN8AWpQcHcyZGBNcXwbVxW+XYYs6yCGX2lMj9QfI7YqUd8XKaYwrQjMGrS7ynJBYMwmYgaTb8/MTzxnCsz3eZhLioX1ADw2B3HQqL+XpIq8BzfdVdDexVMejG3wYW9YOCNF+7DaVFJ9FUF2DEwfDP+qdoEXOAIwW7podzV/NZDvaPeK4CgErqWwJIIDMo1MNOzRceeFbhuZr0KjNTiVlWUKdLAG4aQLW3Nxhh7HOy0DqIKamVQ3hlQFZgB0kkjznGnajherSy2GkhCogkiIQwpuLiLSSL4BuDoROz3kf4DxWjmUVgdAoiSL66TARFh4kIn+hxD2iJrVPEIDKsPpgVAY2aJEHre+OarnauXrBkDUnXcGSSDuHHQ+mOn9l+N0s3RCKo8IHeUCbgj7dM/30ONdGYu8Pnz5lc14ccpZy3Aa+Wdp0tNJiAoLahPUDeOVjiHtXl6aUTWQK5qMoBt4PCWItENMGd79IJdczQZgtVA6+0ALGWExN4BIJF492wTO0WQ7yi9QnSVlnpjqJgjn9uPfe4vsLtWD1TJL02Oip8F7asFCZoGqhtr/wAxYPU+2B0N/PDhkuIlqdmXNUOh9oeRm4Pr7jjk9FSQR0w35jh9SiFzGXY0/ASxHskqBYr5nUOk2tIkpYW2sjedN/ZNeTyK9532TeGAIamYDdYvY3Gx+OPeHOKtV6dfUIJLOSQLm2tItyEi3uwv8F7R0azjvP8A49f7wMIx8j9k+RthsPFGBFKvTDE6QtUSBBI9rTcj0sfKcT63s7p/n+U8G8tQXtJl6GXq9zkk76vEu0CoF1eyqL7Mx4iTMSPcuUuzVaoRJCsdlYEsSfwqCyknlEnHRKXZSoKy1aFRSG062hSCAOY320wQZwf4hx9crlatQUmq1kWV1XWSQoZgT4Qp8R32N8VRyNOGZ81HK1+7yuUcT7DnLKPrEh32k6QBEzABPuIxWyeTpOrUqNOlMw1fMMFg/hHtD4jzGDmS7KZmspzLla5JLGm7kM3nqkagdxB6Wvhv4PwGm9F+/oUqNKNTysaZEHQVg2t7T+YBwzXXduihDLFjZct4v2BenLU69KsBtBEt5qAT88CMz2bzFNA9WjUpoTAZkIB9DEHHbOH9h6rkfVy1KgPZdwAzjkY0gg38pgHBVsnkMumuufrDif8AEEixg+D2d+s+uMdO0Y5phibXdJJXzaygbXxGWx0vtLwNc/U7zI5EU0g+ISiPeLbSZ+6I3vhWbsHnl1Tlqg07iAT/ALRMt7pw1rtQukDoi3dLyHFuhxB09lyPLcfA4iqoAYMyNwOv6Y87udmE9DY4LTaVro0Ed4f25rUzcn3H9MMuQ+kq/i0mRBkC49++Oc1KJG4xpp88Idw8ZzsmCZ4wcrt3DO1lKqyqpZGNgFMg+4z8sFqlIRBAIjbljmX0V5AvXeqZ00lt01NYfBQ3yw8cUzjCptYAxMjUSADEbnxBR08R5Y+c/wCRLnTCFrvpF+fylVAztdhSmpZWmFimYAJMTYmIi/uwq8So5hahN0uY0gRE28v1weV1eWRobeCb+zsORi3pzwTSmSIaD16Yz+ufHTXZ++6Y6MRlI445mxbVt64zDRXy9AMQSAek4zFI4xp/xPohsJPoZaRiKpRg4P8ABchrG3LA/iWX0tGPYXmWg9VdxgdXTBWqMUKyY5EqaLBwRoCcUtOLGWfHFEFcrZYOpB5jB3gmZXMU2p1o7wDQTF73DT0bn5+uAqOcR9+aNQVlvpsw+8p3+G+AItG00URqcY+r0a1OszN3imOegwygQesC4NreuC3Dc6qaMtWOotRRiDufBuLzrAExzg9BgVx/hJroKiEVFdV23JN56bb+eFmrVquveE6qqMBM3XuwAukjoB8sZ2bXCxi9/vyXAlh8EycQ7CVqlX+Ge98OoEsBK+UAar3PO8zgXk+BVstUL62pVqcsGUEqI+8w+ydtjhv7J9ou+phm8DIbkW0N94fga0jkfIjFDtPwbNZ3MBWqEwLqbCx3Gwi4+OCbMAC2Tl7/ALI+xLjbEc7IdrEzCkKAlce3Rnw1BzK/3I8xi52i7LpmKfeDWqgMWWIMabgmDtFiLXv1HPsp2VamWqJVipSYiPZKlTBk/qLdSBhq4T2mOar0kZxTzFGbH2aki5jbV5eeEOoG4zhFk4O6W+KdklpMAiM0xYve+3sgWN+eJjw+sE0UUlatNgwYwFKpEy0Q2kRc9AeWHziWUWusgaK1MTpG/u6qenwg4VPGmacEsEKmZA0sNJUFR94NYkXvB3jDRKXGyjawBgCRsxkDqI8AI5FhPwE4L8A7UZjLBRUBqUJG9yt7lCdtvTBbtBku8KF1GsuqiqpvpaANX6GTMWJxay/BlVFWoSRcFwBEyd132jBE2KITIwwm3Ej39U4cI4ktRO+yVQHm1PYRBJ1JyO11+BwdymfpZlNNRO6dpUEgEExBhtm9DfyxybPdmKuVP1jK1Ssc1P6T/T0wzdlfpMSovc51QhNi4HgabeJeR88SuiIdqB/P8ppbpFb/AD28035HsqmTUsAXllECQoUQssBvb4kkztjTttxeu1GjTy1IAiuusQCspdAy/dLiTP3QMWPr1Wh4qZFagx8K6pMQPZc+c2b4jF+lVoZoSp0P9oRpa1oPPqJHU746PiKsP9Usx25rjsoqXaDiAAtl66uoh6dmBiCe7ZllQb7nFVeGEErTVjUMlnMlhaSSzAgXM2I9LYlHCXosahqHTqEUwsqeV4jSIMcsT8V42GodyqFdbim8AwEvr2vJClP92+KmMdM7BBCyWVsB7gvxr8JT7TduKdKUmnXI2K+JlndVq8rx7OrpIxVyXCsxmKBOZBpKxP8ABoMVIWP84Dxs3kWJvsMGct2OylKqKi0CKgII1mApGxAquY5csT541Kb95oUajdqZU73kqKlr3LdcXxtazct9V507pZgW5A3wEp57sOtZIWmtQLAkAKw6XBE/02wo8V+j16ZAWZPKVZf5wRHvx0niWcemve0qhMXZi3hj8VgpbyJnoMI3Gu1PiLQtR59ppK+oBgn3wPLBTStccEAeF2lcPCWNBdZ3zj57JNzeQq0SVYGJid1Po11PuwLYAYK8S4q9Zpdmc8hyE8lGwHkBjxezNcprNNgPMRicua0WcJtXhdR7A8K7jJJIhqn8Rv8Ad7P/ANQPicXXrJcaYXqtrezflf32Ixz7gHbavlIp1v4lLoT4lH4WPLyNvTHQ+HcUo5tJpsGiCRsykbSp2/LHyXF8PLHK6R4sE7jZXQyNaKKqV+EKYK3F5ggcgAACCBABEecyIxfyyGmku5NpM7LaSAd4Hn0x7RyOlpNz1+Nz53PxO2AX0gcV7nKMAYar4B6G7H+W3vwlmqZ7Yhm06WYltXYXNuMcdatXqVOTMY9Nh8gMZgVjMfaNja0AALzNbuq7p2IpBmg9P0wD7R0oqH1xmMwg7paXKuK1ZcZjMYUwKo4x5Te+MxmOC1X6bYl0yMZjMCUSm4JmSA+VJMEF6PkR4iPS0jzHnilxMysVW3NtChbmNwoAJ2GMxmCZ/wBgb1Wn6LVLJ5psvTV1kEOQNjqUi4YTcEWjzx0Ds/xIZmnSKEo6s3dE7qyjxUyeY0mQ3pO0HMZhfEAFurmji6IVxXKHMMqIIeTTNMNpQKg1H+YCwBsd7YA54IzHuUFPupBqEkQd5OkEkg87zfrjMZjG4ApVsAN4+UmXsn2q+tMtKsdOYEaKqj2wOvQx1scNvFuDrVoeMrqNpgwW2FrwZ5j8rYzGYCZoY/u/N1A+R2gHxSXxFzlqx8U0nc6g19JDBmKkXB2kXB3udrmSro699TY6HJBBEqYgTpN+UdceYzDWi8lUDCmztUopopTu5UgSI35ep69MDeJ9iMw6F9KggTBYSfhaffjMZgQTa9M0yJlDdA+zfbbM5BiqnXTnxUnuvu6H0x2Lst2hy3Eaf8NCjqZKGQVJ30VBt8fXGYzHTsa0axuohnBV/McabLeGv/Ep6NReBqA1afEuzCSLjrti3mMmlUGpSOljB1XvHUf0vaZxmMxCXGMgtWhocMpWzXAKr120FVI3drm/pvPSwwT7PZKiTocmrUWZVhC2YiQBYj1+GMxmPS1dtbnb1upnf2gI27JF+k7iD1c81NJKUhoVAYAKrqcgGALkj3DAHgvZoVlWvmnFOi10QSWqR10g6Vn3+m+MxmD03TeqCLvvoppzNbKtzWVGlSKZkKJhZKiAPwkYotx3SQtMkjqRfpuSTt/xjzGY6WIQx9046YrPkvQbBGTbhaBVq/e1iwIDA8kAHqomx+GKPEc9UWpqo2df80t4/SBYD449xmAa7S3TQpLMLXvopq4J25Y6aebAVmsKiXB5eJRsfMW9MLH0j8V7zNd2PZpCP9x8RP5D3YzGYlh4aOPidbRyP6gJE7dIACUymPcZjMepamoL/9k="/>
          <p:cNvSpPr>
            <a:spLocks noChangeAspect="1" noChangeArrowheads="1"/>
          </p:cNvSpPr>
          <p:nvPr/>
        </p:nvSpPr>
        <p:spPr bwMode="auto">
          <a:xfrm>
            <a:off x="6350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3255" name="Picture 7" descr="C:\Users\hrm.MJ\Desktop\Clifbars.JPG"/>
          <p:cNvPicPr>
            <a:picLocks noChangeAspect="1" noChangeArrowheads="1"/>
          </p:cNvPicPr>
          <p:nvPr/>
        </p:nvPicPr>
        <p:blipFill>
          <a:blip r:embed="rId3" cstate="print"/>
          <a:srcRect r="12775"/>
          <a:stretch>
            <a:fillRect/>
          </a:stretch>
        </p:blipFill>
        <p:spPr bwMode="auto">
          <a:xfrm>
            <a:off x="2133600" y="1524000"/>
            <a:ext cx="5029200" cy="384506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Imagine if…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Serbia’s youth become smarter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than </a:t>
            </a:r>
            <a:r>
              <a:rPr lang="en-US" dirty="0" smtClean="0"/>
              <a:t>everyone else</a:t>
            </a:r>
          </a:p>
          <a:p>
            <a:r>
              <a:rPr lang="en-US" dirty="0" smtClean="0"/>
              <a:t>Serbia’s brainpower is harnessed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 smtClean="0"/>
              <a:t>achieve competitive strength</a:t>
            </a:r>
          </a:p>
          <a:p>
            <a:r>
              <a:rPr lang="en-US" dirty="0" smtClean="0"/>
              <a:t>Serbia’s academics maintain world-class status</a:t>
            </a:r>
          </a:p>
          <a:p>
            <a:r>
              <a:rPr lang="en-US" dirty="0" smtClean="0"/>
              <a:t>Serbia leads Europe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SICE Project #1 – A cereal-based export</a:t>
            </a:r>
            <a:br>
              <a:rPr lang="en-US" dirty="0" smtClean="0"/>
            </a:br>
            <a:r>
              <a:rPr lang="en-US" sz="3600" i="1" dirty="0" smtClean="0"/>
              <a:t>Serbia sells its products to the world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Goal – export a cereal product to the EU</a:t>
            </a:r>
          </a:p>
          <a:p>
            <a:pPr lvl="1"/>
            <a:r>
              <a:rPr lang="en-US" dirty="0" smtClean="0"/>
              <a:t>Strategy – use Mind Genomics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 smtClean="0"/>
              <a:t>understand how people respond to cereal</a:t>
            </a:r>
          </a:p>
          <a:p>
            <a:pPr lvl="1"/>
            <a:r>
              <a:rPr lang="en-US" dirty="0" smtClean="0"/>
              <a:t>Understand what Europeans want in a cereal-based product</a:t>
            </a:r>
          </a:p>
          <a:p>
            <a:pPr lvl="1"/>
            <a:r>
              <a:rPr lang="en-US" dirty="0" smtClean="0"/>
              <a:t>Create a cereal-based product, from grains grown in Serbia, </a:t>
            </a:r>
          </a:p>
          <a:p>
            <a:pPr lvl="1"/>
            <a:r>
              <a:rPr lang="en-US" dirty="0" smtClean="0"/>
              <a:t>Finally –the key messages to make EU customers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want </a:t>
            </a:r>
            <a:r>
              <a:rPr lang="en-US" dirty="0" smtClean="0"/>
              <a:t>to buy the cereal-based product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**Product = Magdalena Cereal Bars ..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 smtClean="0"/>
              <a:t>line of cereal bars designed for the </a:t>
            </a:r>
            <a:r>
              <a:rPr lang="en-US" dirty="0" smtClean="0"/>
              <a:t>modern taste… product </a:t>
            </a:r>
            <a:r>
              <a:rPr lang="en-US" dirty="0" smtClean="0"/>
              <a:t>designed by Serbia</a:t>
            </a:r>
            <a:r>
              <a:rPr lang="en-US" dirty="0" smtClean="0"/>
              <a:t>..</a:t>
            </a:r>
            <a:br>
              <a:rPr lang="en-US" dirty="0" smtClean="0"/>
            </a:br>
            <a:r>
              <a:rPr lang="en-US" dirty="0" smtClean="0"/>
              <a:t>taste </a:t>
            </a:r>
            <a:r>
              <a:rPr lang="en-US" dirty="0" smtClean="0"/>
              <a:t>created for the world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business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It became clear that the world cereal market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was </a:t>
            </a:r>
            <a:r>
              <a:rPr lang="en-US" dirty="0" smtClean="0"/>
              <a:t>moving towards whole grains</a:t>
            </a:r>
          </a:p>
          <a:p>
            <a:pPr lvl="1"/>
            <a:r>
              <a:rPr lang="en-US" dirty="0" smtClean="0"/>
              <a:t>But what would consumers want</a:t>
            </a:r>
          </a:p>
          <a:p>
            <a:r>
              <a:rPr lang="en-US" dirty="0" smtClean="0"/>
              <a:t>The staff at SICE used Mind Genomics to discover what features of cereal bars would be desired</a:t>
            </a:r>
          </a:p>
          <a:p>
            <a:pPr lvl="1"/>
            <a:r>
              <a:rPr lang="en-US" dirty="0" smtClean="0"/>
              <a:t>The study involved consumers from UK, France and Germany</a:t>
            </a:r>
          </a:p>
          <a:p>
            <a:r>
              <a:rPr lang="en-US" dirty="0" smtClean="0"/>
              <a:t>SICE (Food and Agri-business Department) discovered the new segments,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 </a:t>
            </a:r>
            <a:r>
              <a:rPr lang="en-US" dirty="0" smtClean="0"/>
              <a:t>thus the Serbian opportunity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066800" y="1450036"/>
          <a:ext cx="6857999" cy="5255564"/>
        </p:xfrm>
        <a:graphic>
          <a:graphicData uri="http://schemas.openxmlformats.org/drawingml/2006/table">
            <a:tbl>
              <a:tblPr/>
              <a:tblGrid>
                <a:gridCol w="465325"/>
                <a:gridCol w="3600725"/>
                <a:gridCol w="465325"/>
                <a:gridCol w="465325"/>
                <a:gridCol w="465325"/>
                <a:gridCol w="465325"/>
                <a:gridCol w="465325"/>
                <a:gridCol w="465324"/>
              </a:tblGrid>
              <a:tr h="53741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Avg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UK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Ger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Seg1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Seg2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870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Base Size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287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126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870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Constant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741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A7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Cereal bar with dried fruits and honey, no sugar added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53741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A8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Soft and crispy cereal bar, dried fruits, seeds and nuts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6870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A1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Crispy cereal bar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53741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A9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Premium bar, soft and crunchy with a lot of fruit and chocolate chunks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6870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B3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Cereals from organic production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53741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A6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Cereal bar with a soft fruit-yogurt filling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-7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53741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A3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Crispy cereal bar with milk-chocolate coating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53741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A4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Chocolate bar with a filling of full grain biscuits and raisins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870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A2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Crispy cereal bar with dried fruits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05800" cy="792162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Serbia understands customer preferences for Europe Cereal Bars using Mind Genomics</a:t>
            </a:r>
            <a:br>
              <a:rPr lang="en-US" sz="3200" b="1" dirty="0" smtClean="0"/>
            </a:br>
            <a:r>
              <a:rPr lang="en-US" sz="3200" b="1" i="1" dirty="0" smtClean="0"/>
              <a:t>(Serbia production opportunity – Segment 2)</a:t>
            </a:r>
            <a:endParaRPr lang="en-US" sz="3200" b="1" i="1" dirty="0"/>
          </a:p>
        </p:txBody>
      </p:sp>
      <p:sp>
        <p:nvSpPr>
          <p:cNvPr id="4" name="Down Arrow 3"/>
          <p:cNvSpPr/>
          <p:nvPr/>
        </p:nvSpPr>
        <p:spPr>
          <a:xfrm rot="1581071">
            <a:off x="8149286" y="1129045"/>
            <a:ext cx="236829" cy="72358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Project #2</a:t>
            </a:r>
            <a:br>
              <a:rPr lang="en-US" b="1" dirty="0" smtClean="0"/>
            </a:br>
            <a:r>
              <a:rPr lang="en-US" b="1" dirty="0" smtClean="0"/>
              <a:t>Mind typing the health touch-points</a:t>
            </a:r>
            <a:endParaRPr lang="en-US" b="1" dirty="0"/>
          </a:p>
        </p:txBody>
      </p:sp>
      <p:pic>
        <p:nvPicPr>
          <p:cNvPr id="5" name="Picture 2" descr="http://blog.bioethics.net/teenagerdrugALAMY_468x3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743200"/>
            <a:ext cx="2514600" cy="2667000"/>
          </a:xfrm>
          <a:prstGeom prst="rect">
            <a:avLst/>
          </a:prstGeom>
          <a:noFill/>
        </p:spPr>
      </p:pic>
      <p:pic>
        <p:nvPicPr>
          <p:cNvPr id="6" name="Picture 2" descr="http://www.gazettenet.com/files/images/20110110-193343-pic-80479404.displ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133600"/>
            <a:ext cx="2667000" cy="2762251"/>
          </a:xfrm>
          <a:prstGeom prst="rect">
            <a:avLst/>
          </a:prstGeom>
          <a:noFill/>
        </p:spPr>
      </p:pic>
      <p:pic>
        <p:nvPicPr>
          <p:cNvPr id="7" name="Picture 6" descr="http://images.veer.com/IMG/PIMG/RBP/RBP9006565_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1" y="2133600"/>
            <a:ext cx="2438399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SICE Project #2 </a:t>
            </a:r>
            <a:br>
              <a:rPr lang="en-US" sz="3600" b="1" dirty="0" smtClean="0"/>
            </a:br>
            <a:r>
              <a:rPr lang="en-US" sz="3600" b="1" dirty="0" smtClean="0"/>
              <a:t> Mind-Typing the Health Experience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3200" b="1" i="1" dirty="0" smtClean="0"/>
              <a:t>Serbia provides a state-of-the-art service</a:t>
            </a:r>
            <a:endParaRPr lang="en-US" sz="32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96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Goal – sequence the ‘health mind’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 smtClean="0"/>
              <a:t>the world</a:t>
            </a:r>
          </a:p>
          <a:p>
            <a:r>
              <a:rPr lang="en-US" dirty="0" smtClean="0"/>
              <a:t>Strategy – use Mind Genomics to understand how people respond health touch points</a:t>
            </a:r>
          </a:p>
          <a:p>
            <a:r>
              <a:rPr lang="en-US" dirty="0" smtClean="0"/>
              <a:t>Work product – create a knowledge system (the total mind genome) for the health experience …sell to health organizations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Business background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User benefit … medical service ‘customers’ world-wide can be treated according to their mind-type (in experience, in compliance)</a:t>
            </a:r>
          </a:p>
          <a:p>
            <a:r>
              <a:rPr lang="en-US" dirty="0" smtClean="0"/>
              <a:t>Opportunity brings revenue to Serbia</a:t>
            </a:r>
          </a:p>
          <a:p>
            <a:pPr lvl="1"/>
            <a:r>
              <a:rPr lang="en-US" dirty="0" smtClean="0"/>
              <a:t>Start off with the US,  mind-type 100mm people, at $100/year  $10bn</a:t>
            </a:r>
          </a:p>
          <a:p>
            <a:pPr lvl="1"/>
            <a:r>
              <a:rPr lang="en-US" dirty="0" smtClean="0"/>
              <a:t>Finally – offer this mind-typing sequencing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 </a:t>
            </a:r>
            <a:r>
              <a:rPr lang="en-US" dirty="0" smtClean="0"/>
              <a:t>a service world wide to 2 </a:t>
            </a:r>
            <a:r>
              <a:rPr lang="en-US" dirty="0" err="1" smtClean="0"/>
              <a:t>bn</a:t>
            </a:r>
            <a:r>
              <a:rPr lang="en-US" dirty="0" smtClean="0"/>
              <a:t> people,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at </a:t>
            </a:r>
            <a:r>
              <a:rPr lang="en-US" dirty="0" smtClean="0"/>
              <a:t>$50/person/year - $100 </a:t>
            </a:r>
            <a:r>
              <a:rPr lang="en-US" dirty="0" err="1" smtClean="0"/>
              <a:t>bn</a:t>
            </a:r>
            <a:r>
              <a:rPr lang="en-US" dirty="0" smtClean="0"/>
              <a:t>/yr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SICE did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Autofit/>
          </a:bodyPr>
          <a:lstStyle/>
          <a:p>
            <a:r>
              <a:rPr lang="en-US" sz="2600" dirty="0" smtClean="0"/>
              <a:t>Identified 20 ‘health touch-points’</a:t>
            </a:r>
          </a:p>
          <a:p>
            <a:pPr lvl="1"/>
            <a:r>
              <a:rPr lang="en-US" sz="2200" dirty="0" smtClean="0"/>
              <a:t>For each </a:t>
            </a:r>
            <a:r>
              <a:rPr lang="en-US" sz="2200" dirty="0" err="1" smtClean="0"/>
              <a:t>touchpoint</a:t>
            </a:r>
            <a:r>
              <a:rPr lang="en-US" sz="2200" dirty="0" smtClean="0"/>
              <a:t>, did Mind Genomics for the US population ….Identified the mind-set segments</a:t>
            </a:r>
          </a:p>
          <a:p>
            <a:pPr lvl="1"/>
            <a:r>
              <a:rPr lang="en-US" sz="2200" dirty="0" smtClean="0"/>
              <a:t>Created a ‘typing wizard’  of 3-4 simple questions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which </a:t>
            </a:r>
            <a:r>
              <a:rPr lang="en-US" sz="2200" dirty="0" smtClean="0"/>
              <a:t>assigns a person to the segment</a:t>
            </a:r>
          </a:p>
          <a:p>
            <a:r>
              <a:rPr lang="en-US" sz="2600" dirty="0" smtClean="0"/>
              <a:t>Created a set of 20 such 3-4 question typing wizards</a:t>
            </a:r>
          </a:p>
          <a:p>
            <a:pPr lvl="1"/>
            <a:r>
              <a:rPr lang="en-US" sz="2200" dirty="0" smtClean="0"/>
              <a:t>Used that to sequence the health-mind of the US customer</a:t>
            </a:r>
          </a:p>
          <a:p>
            <a:r>
              <a:rPr lang="en-US" sz="2600" dirty="0" smtClean="0"/>
              <a:t>Now that sequenced health-mind is part of a patient’s electronic health record</a:t>
            </a:r>
          </a:p>
          <a:p>
            <a:pPr lvl="1"/>
            <a:r>
              <a:rPr lang="en-US" sz="2200" dirty="0" smtClean="0"/>
              <a:t>Any doctor or hospital know show to make the experience exceptionally positive for that individual</a:t>
            </a:r>
          </a:p>
          <a:p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Let’s look at one touch-point:</a:t>
            </a:r>
            <a:br>
              <a:rPr lang="en-US" sz="3600" b="1" dirty="0" smtClean="0"/>
            </a:br>
            <a:r>
              <a:rPr lang="en-US" sz="3600" b="1" dirty="0" smtClean="0"/>
              <a:t>Teen facing the hospital</a:t>
            </a:r>
            <a:endParaRPr lang="en-US" sz="3600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37355-B7B0-4A7A-8E97-F8D18E09A6E3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2099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524000"/>
            <a:ext cx="7620000" cy="4823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Mind Genomics revealed three mind-set segments for teens facing hospital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37355-B7B0-4A7A-8E97-F8D18E09A6E3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7" name="zippyicon" descr="cleardo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zippyicon" descr="cleardo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219200" y="1397000"/>
          <a:ext cx="6629399" cy="5232399"/>
        </p:xfrm>
        <a:graphic>
          <a:graphicData uri="http://schemas.openxmlformats.org/drawingml/2006/table">
            <a:tbl>
              <a:tblPr/>
              <a:tblGrid>
                <a:gridCol w="4695824"/>
                <a:gridCol w="644525"/>
                <a:gridCol w="644525"/>
                <a:gridCol w="644525"/>
              </a:tblGrid>
              <a:tr h="23783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5278" marR="5278" marT="5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Seg1</a:t>
                      </a:r>
                    </a:p>
                  </a:txBody>
                  <a:tcPr marL="5278" marR="5278" marT="5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Seg2</a:t>
                      </a:r>
                    </a:p>
                  </a:txBody>
                  <a:tcPr marL="5278" marR="5278" marT="5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Seg3</a:t>
                      </a:r>
                    </a:p>
                  </a:txBody>
                  <a:tcPr marL="5278" marR="5278" marT="5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783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Base Size</a:t>
                      </a:r>
                    </a:p>
                  </a:txBody>
                  <a:tcPr marL="5278" marR="5278" marT="5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5278" marR="5278" marT="5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5278" marR="5278" marT="5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</a:t>
                      </a:r>
                    </a:p>
                  </a:txBody>
                  <a:tcPr marL="5278" marR="5278" marT="5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783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Constant</a:t>
                      </a:r>
                    </a:p>
                  </a:txBody>
                  <a:tcPr marL="5278" marR="5278" marT="5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5278" marR="5278" marT="5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5278" marR="5278" marT="5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5278" marR="5278" marT="5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78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Seg 1</a:t>
                      </a:r>
                    </a:p>
                  </a:txBody>
                  <a:tcPr marL="5278" marR="5278" marT="5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78" marR="5278" marT="5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78" marR="5278" marT="5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78" marR="5278" marT="5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783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Medical staff always have a smile on their face </a:t>
                      </a:r>
                    </a:p>
                  </a:txBody>
                  <a:tcPr marL="5278" marR="5278" marT="5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5278" marR="5278" marT="5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-8</a:t>
                      </a:r>
                    </a:p>
                  </a:txBody>
                  <a:tcPr marL="5278" marR="5278" marT="5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5278" marR="5278" marT="5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56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Medical staff constantly checks up on teenage patients and insure their comfort </a:t>
                      </a:r>
                    </a:p>
                  </a:txBody>
                  <a:tcPr marL="5278" marR="5278" marT="5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5278" marR="5278" marT="5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278" marR="5278" marT="5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5278" marR="5278" marT="5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56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Medical staff genuinely tries to help patients which makes teenage patients feel special </a:t>
                      </a:r>
                    </a:p>
                  </a:txBody>
                  <a:tcPr marL="5278" marR="5278" marT="5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5278" marR="5278" marT="5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5278" marR="5278" marT="5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-7</a:t>
                      </a:r>
                    </a:p>
                  </a:txBody>
                  <a:tcPr marL="5278" marR="5278" marT="5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78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Seg2 </a:t>
                      </a:r>
                    </a:p>
                  </a:txBody>
                  <a:tcPr marL="5278" marR="5278" marT="5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78" marR="5278" marT="5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78" marR="5278" marT="5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78" marR="5278" marT="5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56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Medical staff always speaks the truth to the teenage patient no matter how traumatizing as it will help in the long run </a:t>
                      </a:r>
                    </a:p>
                  </a:txBody>
                  <a:tcPr marL="5278" marR="5278" marT="5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278" marR="5278" marT="5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278" marR="5278" marT="5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-5</a:t>
                      </a:r>
                    </a:p>
                  </a:txBody>
                  <a:tcPr marL="5278" marR="5278" marT="5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783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Wittiness helps medical staff seem more human </a:t>
                      </a:r>
                    </a:p>
                  </a:txBody>
                  <a:tcPr marL="5278" marR="5278" marT="5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278" marR="5278" marT="5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278" marR="5278" marT="5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5278" marR="5278" marT="5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56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Medical staff communicates and gives advice to teenage patients for their present and future lives </a:t>
                      </a:r>
                    </a:p>
                  </a:txBody>
                  <a:tcPr marL="5278" marR="5278" marT="5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278" marR="5278" marT="5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278" marR="5278" marT="5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5278" marR="5278" marT="5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78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Seg 3</a:t>
                      </a:r>
                    </a:p>
                  </a:txBody>
                  <a:tcPr marL="5278" marR="5278" marT="5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78" marR="5278" marT="5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78" marR="5278" marT="5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78" marR="5278" marT="5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56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Medical staff develop a teacher-student bond and help teenage patients who want to be medical staff themselves </a:t>
                      </a:r>
                    </a:p>
                  </a:txBody>
                  <a:tcPr marL="5278" marR="5278" marT="5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278" marR="5278" marT="5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-8</a:t>
                      </a:r>
                    </a:p>
                  </a:txBody>
                  <a:tcPr marL="5278" marR="5278" marT="5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5278" marR="5278" marT="5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</a:tr>
              <a:tr h="4756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Medical staff develops bond with teenage patient to make it easy for them to vent </a:t>
                      </a:r>
                    </a:p>
                  </a:txBody>
                  <a:tcPr marL="5278" marR="5278" marT="5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278" marR="5278" marT="5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78" marR="5278" marT="5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5278" marR="5278" marT="5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</a:tr>
              <a:tr h="4756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Medical staff develop a permanent friendship with teenage patient that carries on even after their release </a:t>
                      </a:r>
                    </a:p>
                  </a:txBody>
                  <a:tcPr marL="5278" marR="5278" marT="5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5278" marR="5278" marT="5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-7</a:t>
                      </a:r>
                    </a:p>
                  </a:txBody>
                  <a:tcPr marL="5278" marR="5278" marT="5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5278" marR="5278" marT="5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28600" y="503238"/>
            <a:ext cx="8686800" cy="792162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The three mind-set segments (Mind Genomics)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D1EF2-0D91-4126-875F-4EC49E6B9EAF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6019800" y="4343400"/>
            <a:ext cx="2895600" cy="838200"/>
          </a:xfrm>
          <a:prstGeom prst="rect">
            <a:avLst/>
          </a:prstGeo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 fontScale="25000" lnSpcReduction="20000"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defRPr/>
            </a:pPr>
            <a:r>
              <a:rPr lang="en-US" sz="9600" dirty="0" smtClean="0">
                <a:latin typeface="Arial" pitchFamily="34" charset="0"/>
                <a:cs typeface="Arial" pitchFamily="34" charset="0"/>
              </a:rPr>
              <a:t>Permanent Bond/Mentorship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defRPr/>
            </a:pPr>
            <a:endParaRPr lang="en-US" sz="7200" dirty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lang="en-US" sz="9600" b="1" dirty="0" smtClean="0">
                <a:latin typeface="Arial" pitchFamily="34" charset="0"/>
                <a:cs typeface="Arial" pitchFamily="34" charset="0"/>
              </a:rPr>
              <a:t>38%</a:t>
            </a:r>
            <a:endParaRPr lang="en-US" sz="9600" b="1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 Placeholder 6"/>
          <p:cNvSpPr txBox="1">
            <a:spLocks/>
          </p:cNvSpPr>
          <p:nvPr/>
        </p:nvSpPr>
        <p:spPr>
          <a:xfrm>
            <a:off x="-304800" y="6400800"/>
            <a:ext cx="9448800" cy="533400"/>
          </a:xfrm>
          <a:prstGeom prst="rect">
            <a:avLst/>
          </a:prstGeo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Autofit/>
          </a:bodyPr>
          <a:lstStyle/>
          <a:p>
            <a:pPr lvl="1" algn="ctr">
              <a:buFont typeface="Arial" charset="0"/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What appeals to one teen mind-set doesn’t appeal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to the other…</a:t>
            </a:r>
          </a:p>
        </p:txBody>
      </p:sp>
      <p:sp>
        <p:nvSpPr>
          <p:cNvPr id="13" name="Text Placeholder 6"/>
          <p:cNvSpPr txBox="1">
            <a:spLocks/>
          </p:cNvSpPr>
          <p:nvPr/>
        </p:nvSpPr>
        <p:spPr>
          <a:xfrm>
            <a:off x="76200" y="4343400"/>
            <a:ext cx="3124200" cy="838200"/>
          </a:xfrm>
          <a:prstGeom prst="rect">
            <a:avLst/>
          </a:prstGeo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 fontScale="25000" lnSpcReduction="20000"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defRPr/>
            </a:pPr>
            <a:r>
              <a:rPr lang="en-US" sz="9600" dirty="0" smtClean="0">
                <a:latin typeface="Arial" pitchFamily="34" charset="0"/>
                <a:cs typeface="Arial" pitchFamily="34" charset="0"/>
              </a:rPr>
              <a:t>Personal Attention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lang="en-US" sz="7200" dirty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lang="en-US" sz="9600" b="1" dirty="0" smtClean="0">
                <a:latin typeface="Arial" pitchFamily="34" charset="0"/>
                <a:cs typeface="Arial" pitchFamily="34" charset="0"/>
              </a:rPr>
              <a:t>27%</a:t>
            </a:r>
            <a:endParaRPr lang="en-US" sz="9600" b="1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 Placeholder 6"/>
          <p:cNvSpPr txBox="1">
            <a:spLocks/>
          </p:cNvSpPr>
          <p:nvPr/>
        </p:nvSpPr>
        <p:spPr>
          <a:xfrm>
            <a:off x="2971800" y="5029200"/>
            <a:ext cx="3124200" cy="838200"/>
          </a:xfrm>
          <a:prstGeom prst="rect">
            <a:avLst/>
          </a:prstGeo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 fontScale="25000" lnSpcReduction="20000"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defRPr/>
            </a:pPr>
            <a:r>
              <a:rPr lang="en-US" sz="9600" dirty="0" smtClean="0">
                <a:latin typeface="Arial" pitchFamily="34" charset="0"/>
                <a:cs typeface="Arial" pitchFamily="34" charset="0"/>
              </a:rPr>
              <a:t>Honest/Open communication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lang="en-US" sz="7200" dirty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lang="en-US" sz="9600" b="1" dirty="0" smtClean="0">
                <a:latin typeface="Arial" pitchFamily="34" charset="0"/>
                <a:cs typeface="Arial" pitchFamily="34" charset="0"/>
              </a:rPr>
              <a:t>35%</a:t>
            </a:r>
            <a:endParaRPr lang="en-US" sz="9600" b="1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9682" name="Picture 2" descr="http://blog.bioethics.net/teenagerdrugALAMY_468x3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057400"/>
            <a:ext cx="2514600" cy="2667000"/>
          </a:xfrm>
          <a:prstGeom prst="rect">
            <a:avLst/>
          </a:prstGeom>
          <a:noFill/>
        </p:spPr>
      </p:pic>
      <p:pic>
        <p:nvPicPr>
          <p:cNvPr id="198658" name="Picture 2" descr="http://www.gazettenet.com/files/images/20110110-193343-pic-80479404.displa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447800"/>
            <a:ext cx="2667000" cy="2762251"/>
          </a:xfrm>
          <a:prstGeom prst="rect">
            <a:avLst/>
          </a:prstGeom>
          <a:noFill/>
        </p:spPr>
      </p:pic>
      <p:pic>
        <p:nvPicPr>
          <p:cNvPr id="198662" name="Picture 6" descr="http://images.veer.com/IMG/PIMG/RBP/RBP9006565_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1" y="1447800"/>
            <a:ext cx="2438399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all possible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means adopting new ideas</a:t>
            </a:r>
          </a:p>
          <a:p>
            <a:r>
              <a:rPr lang="en-US" dirty="0" smtClean="0"/>
              <a:t>Empowered by technology</a:t>
            </a:r>
          </a:p>
          <a:p>
            <a:r>
              <a:rPr lang="en-US" dirty="0" smtClean="0"/>
              <a:t>With immediate results</a:t>
            </a:r>
          </a:p>
          <a:p>
            <a:r>
              <a:rPr lang="en-US" dirty="0" smtClean="0"/>
              <a:t>Embraced by youth</a:t>
            </a:r>
          </a:p>
          <a:p>
            <a:r>
              <a:rPr lang="en-US" dirty="0" smtClean="0"/>
              <a:t>And used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 Mind-Typing ‘wizard’ for teen going into the hospital</a:t>
            </a:r>
            <a:endParaRPr lang="en-US" b="1" dirty="0"/>
          </a:p>
        </p:txBody>
      </p:sp>
      <p:sp>
        <p:nvSpPr>
          <p:cNvPr id="205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408237"/>
            <a:ext cx="8229600" cy="45259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On the following screens, we're going to give you 3 simple questions to ask YOUR patients.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Ask each question, type in the answer...that's all you have to do.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Then... the PATIENT ENHANCEMENT TOOL will suggest what you should FOCUS ON…and of course...what you should AVOID!</a:t>
            </a:r>
          </a:p>
        </p:txBody>
      </p:sp>
      <p:pic>
        <p:nvPicPr>
          <p:cNvPr id="2051" name="Picture 5" descr="L:\Onufrey Group\Vet\typing tool\images\ui-bg_gloss-wave_25_333333_500x1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771650"/>
            <a:ext cx="86106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Box 7"/>
          <p:cNvSpPr txBox="1">
            <a:spLocks noChangeArrowheads="1"/>
          </p:cNvSpPr>
          <p:nvPr/>
        </p:nvSpPr>
        <p:spPr bwMode="auto">
          <a:xfrm>
            <a:off x="1524000" y="1885950"/>
            <a:ext cx="6324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92D050"/>
                </a:solidFill>
              </a:rPr>
              <a:t>Welcome to the </a:t>
            </a:r>
            <a:r>
              <a:rPr lang="en-US" sz="2000" b="1" dirty="0" smtClean="0">
                <a:solidFill>
                  <a:srgbClr val="92D050"/>
                </a:solidFill>
              </a:rPr>
              <a:t>PATIENT </a:t>
            </a:r>
            <a:r>
              <a:rPr lang="en-US" sz="2000" b="1" dirty="0">
                <a:solidFill>
                  <a:srgbClr val="92D050"/>
                </a:solidFill>
              </a:rPr>
              <a:t>ENHANCEMENT Tool</a:t>
            </a:r>
          </a:p>
        </p:txBody>
      </p:sp>
      <p:pic>
        <p:nvPicPr>
          <p:cNvPr id="2053" name="Picture 5" descr="L:\Onufrey Group\Vet\typing tool\images\ui-bg_gloss-wave_25_333333_500x1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096000"/>
            <a:ext cx="861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4508500" y="34131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pic>
        <p:nvPicPr>
          <p:cNvPr id="4099" name="Picture 6" descr="TT_Butt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057400"/>
            <a:ext cx="47244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52400" y="152400"/>
            <a:ext cx="8610600" cy="3276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101" name="Picture 5" descr="L:\Onufrey Group\Vet\typing tool\images\ui-bg_gloss-wave_25_333333_500x1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861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L:\Onufrey Group\Vet\typing tool\images\ui-bg_gloss-wave_25_333333_500x1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048000"/>
            <a:ext cx="8610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4"/>
          <p:cNvSpPr>
            <a:spLocks noChangeArrowheads="1"/>
          </p:cNvSpPr>
          <p:nvPr/>
        </p:nvSpPr>
        <p:spPr bwMode="auto">
          <a:xfrm>
            <a:off x="228600" y="609600"/>
            <a:ext cx="8610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800" dirty="0" smtClean="0"/>
              <a:t>How satisfied are you in the bedside manner if the </a:t>
            </a:r>
          </a:p>
          <a:p>
            <a:pPr algn="ctr"/>
            <a:r>
              <a:rPr lang="en-US" sz="2800" dirty="0" smtClean="0"/>
              <a:t>medical staff become friends with teenage patients through humor?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228600" y="3429000"/>
            <a:ext cx="8610600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 smtClean="0"/>
              <a:t>What to say to / do for  Segment 1:</a:t>
            </a: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Medical staff always have a smile on their face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Medical staff constantly checks up on teenage patients and insure their comfort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Medical staff genuinely tries to help patients which makes teenage patients feel special  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Medical personal are assigned to one or two teenage patients at a time</a:t>
            </a:r>
          </a:p>
          <a:p>
            <a:endParaRPr lang="en-US" dirty="0" smtClean="0"/>
          </a:p>
          <a:p>
            <a:r>
              <a:rPr lang="en-US" b="1" dirty="0" smtClean="0"/>
              <a:t>What to avoid saying to / doing for Segment 1: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Medical staff shows patience in trying to break the teenage patient’s wall of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apathy  Medical staff develop a permanent friendship with teenage patient that carries on even after their release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Medical staff are patient in trying to understand teenage patient’s generation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Medical staff become temporary father/mother -figure to teenage patient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6"/>
          <p:cNvSpPr>
            <a:spLocks noGrp="1"/>
          </p:cNvSpPr>
          <p:nvPr>
            <p:ph type="ctrTitle" idx="4294967295"/>
          </p:nvPr>
        </p:nvSpPr>
        <p:spPr>
          <a:xfrm>
            <a:off x="-381000" y="762000"/>
            <a:ext cx="9982200" cy="15240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SICE Project #3</a:t>
            </a:r>
            <a:br>
              <a:rPr lang="en-US" sz="4000" b="1" dirty="0" smtClean="0"/>
            </a:br>
            <a:r>
              <a:rPr lang="en-US" sz="4000" b="1" dirty="0" smtClean="0"/>
              <a:t>Revolution in education:</a:t>
            </a:r>
            <a:br>
              <a:rPr lang="en-US" sz="4000" b="1" dirty="0" smtClean="0"/>
            </a:br>
            <a:r>
              <a:rPr lang="en-US" sz="4000" b="1" dirty="0" smtClean="0"/>
              <a:t> Teaching math to high school students</a:t>
            </a:r>
          </a:p>
        </p:txBody>
      </p:sp>
      <p:sp>
        <p:nvSpPr>
          <p:cNvPr id="27653" name="AutoShape 10" descr="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143375" y="3067050"/>
            <a:ext cx="8572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7655" name="Text Box 14"/>
          <p:cNvSpPr txBox="1">
            <a:spLocks noChangeArrowheads="1"/>
          </p:cNvSpPr>
          <p:nvPr/>
        </p:nvSpPr>
        <p:spPr bwMode="auto">
          <a:xfrm>
            <a:off x="1828800" y="2133600"/>
            <a:ext cx="327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pic>
        <p:nvPicPr>
          <p:cNvPr id="154630" name="Picture 6" descr="http://www.fotosearch.com/bthumb/GLW/GLW534/gws243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2819400"/>
            <a:ext cx="3276600" cy="2362200"/>
          </a:xfrm>
          <a:prstGeom prst="rect">
            <a:avLst/>
          </a:prstGeom>
          <a:noFill/>
        </p:spPr>
      </p:pic>
      <p:sp>
        <p:nvSpPr>
          <p:cNvPr id="154636" name="AutoShape 12" descr="data:image/jpg;base64,/9j/4AAQSkZJRgABAQAAAQABAAD/2wBDAAkGBwgHBgkIBwgKCgkLDRYPDQwMDRsUFRAWIB0iIiAdHx8kKDQsJCYxJx8fLT0tMTU3Ojo6Iys/RD84QzQ5Ojf/2wBDAQoKCg0MDRoPDxo3JR8lNzc3Nzc3Nzc3Nzc3Nzc3Nzc3Nzc3Nzc3Nzc3Nzc3Nzc3Nzc3Nzc3Nzc3Nzc3Nzc3Nzf/wAARCADMAIgDASIAAhEBAxEB/8QAHAAAAQUBAQEAAAAAAAAAAAAAAwABAgQGBQcI/8QAQBAAAgEDAwEFBQUGBAUFAAAAAQIDAAQREiExBQYTQVFhByJxgZEUIzKhsRZCUsHR4RUkYvBDVYKSk3ODorLx/8QAGgEBAQADAQEAAAAAAAAAAAAAAAECAwQFBv/EACIRAQEAAgIBBQADAAAAAAAAAAABAhEDITEEBRITQSJRkf/aAAwDAQACEQMRAD8AwxBDaSCCG0nIOx8vj6U8cDSTwwtIqd8QNROy5xyBnz45or3U8ruEdlDuGEYJIyPw85JI8zufGotcSL79w6usTNiF8hchdYGBuPeYj5YyRWSA9wxRwF++1IEUkDOSw5J24HPnShgkS7dBkmJZg4/eGlG3I+vwwc09woWSUxyRN3q5cKQmhg3gM7fhz4D3seFTs2Jvs6ye+Egc4wTqVvH1zn18aKqpCJbcvGNUgk0gJksRgk5HAHFCMTiCOUgYdmUDyxjx9d/pVoXOq0UPNKztGNg7KqkNxjxOk5z6b0B5m+zQQacd2zyA451YA+hVvqaAaRPIDoVmAYKSu+54H51MWk+ATGUVjgNIQq5yRjJPmDnyqDEs+s5Zs5yfP40znvEYOzNqJO5JwTzzQRuIzFNJE2PdODvx8QOD6Uz4SOGMLH3jKCxOckljjG+BtgcU8jGWR3I3Y6jjjemyTHpYkqV4OOMn54zUEjA0U0kc+hCpAZWO4yecegGaE8aqHIuYWAzgjVlseSkZz8amwd2eTSfeLOTjOADufz5obqUkRZQRkjZhsVyAT6j1FASZY4pJBE7NpIMZCe62wO+dxz5b0nEDtGkb93s4ZtHAJbGTnnBH1ohiiS7vFlk2gY6MkLrAfBGx/hzxt8qrR3EEKtOZgHVsxR7HPJyTxgbevlQE6gFE6q0UsWEUBWQD3cbHk03UY44bp44caFVMEcHKKSR8Sc/OlfRCNnLXKzYwAwbPOdj4g+P1HhQSsjIshVirNpB5yeAPyx8qIA/FKpFHaPvFjYoQWDY2wOd/SlQaRbafvGABVohqYg8ZPujPmTgbUI6SQXQ6QdTyge8cjg59c1Y7640JKDqLRiONtZLAodeR/veq84lUIXJAkRWwrbNt4+u5+tZaA0ZQCpiDkZdsnkZXbb509qV+3W5UaQZlHPm396j3ZdDJlQqkLwTuc4AwD5GpwwyKbe4wAi3MaEEgMG14xp5P4Txx41BO3hibpFtLGFac5R9QOFyFxsOTuT/+UZemx3UqxWxkLgsEiRNZbEgyuB4gSfkau+z/AKbY9T7UdOtepnVbtqcxnAVtA2DE8gnAx417N1Lr3QuhWhSzlsY0U40WzJyf9KnNYZ5fGbZY43K6eRz9huvTsrwdGkg1SOZBPJHEAC7AAEnONOnw5Hxq1Zey3rNxLpur2zt0JI1KWlKjzIGBn510Ote02WJ2i6daRyPqOp7gFQpG2NPOc+eK4q9v+1M84mjmtG7toiluLYaHMnAOTnxG+aw3nl3Iz+OE629HsfZt0Do8bSvZt1O4LFs3MIlA9FQEAD45+NeY9p7LpvTutqiWM1tE0Uh7iWIxhNWQrr7xyM4OM4Ujxrq9sO1Ft2gttUN11SK5dUEtoADFGQMkxkHfcjnwPgRiszKUNpEHXTISFkC7FWI2I9CDv8KlzsrKY9OWCI+6hkXTICmptX7uG1A/Mn45FAVz3aRR7mRkZgSD72dgPI8ZI3JOOAcymKuda7rxjHH9Rt+lSkjT7OkiI0k+s6veYBQCcEgcceNbpdxps1Rrt0HWL51kxGJJdARcjJJAAxjYHg58AarxzJDcBjPPLDy2PcLkDgjPG30poYX1Rh86X1Y3znAyc843P60JlTQWJJIQrtwWDINvMYf9aInLcSOFUvIyo5dXdjlvjvjn9aRvHECxtEjadWrUc6ixJJI8G8Ac7YojWTo4WbALwmRfeVMHJHLeo8KqMgFsJdW3dhzk77yFf0FBOS7lZUXbKppzj1Y5+I1H60qi9tKrFWIDBfd/1HJBH1UilRXfnkLSSyBgqs2oqMgefBJ/OlhUun+2pIrElmXTpOrIO4xnHwHlV2b7JC1yiglklKr7xA1gKAfgRr2439BVUNBqnWQOxw+ll97gNgDPoBjmskVmlfDASnDNk7nORuD/ALxUWlbVGzE4RkJAOA2lgckcE7VZuJ1aNk0ErpUR6XzpUDOD66ixJx585GK0qA63hUiLXpAY5bjI/SoGiAWW1OnIXbOWGPvG5OcDgU3ULcXAFxCigSEFDgA58htsRjfOMUyoZMqScDf6kA7fP8qsWwcLKojJRofvSB+DcqT9AR8M0WKdt1Ge1WdBIgeUaZHZQwbcNszDnzp7S7MMsOsZiXSH0k5ZQDjJ9M8j08q9B7Adnobm6k6heQBoLK3SG3LjYuwJkbyOAMfOqHabsfGl1cTdMtiUSQ/5dpigY5/4exPORg4xg71yX1eE5bxX/Wycds+UcNZhZd3dRjMveb6snSjgDHruF3Fca8nWaZpxtp3RfEDfI+HNaj9mrqxtu9u5reSQrrFsjFiRpO+rAzzuBtnx4rMJ0y5ukluI45nRYtZCqdWRgHHp4/D4VhjyYZXqt2W9KzymJURWIZWDqQNhydvnj6VF5TKGaQamZgSSQNxkA7D1q79kW4u72STKhI37sasZkVAQOOPT15FCgiSSSzQw+4ZBqkIOHBOcE8cKfXmuyeHLfIMUjyRrAxBQawgLBQCw5zxzg/WlNHNGCHUnEZHuj8Kh1JP1H5805giW2tSHDh7QyTlQRpbcgE+eNPHpR7i0kljRpWYyJIIz3jZByWGVPllc/XyrJAoZLi0u+8hIaWNSUdssFB4PONxtv58Z3oeHtgg72NHVe7xgOD7zHff1OTjbx3qNxbaHjU5ZCY9RVMBS2DjPwPjina2BEJWUEuHdtyQir5+uAaiorLcvFIpZAHAzqIB3G/1AA+Z8zSp5orqCJ+9kI0nLxZ43wSSOQDp+vpSoNjfdKih6rcwRZMazssHu6da7kAAHYkceoxzXKkiSNiqyh10yDBGCpCnAPhnIHG2x9KLNdPK6yPc3LupLK7bEE8nJbNNbi1WaN3nYIrDKtDnI8RsT4VUgRhCiOaRTJDpJcRk5yAPczjAJyPOmYBIZ1aJQEcRyAPq0vgjIzzvmniV/u4kaKXBbEerOrIwfdOM5x4VC3b72ZZ2coO7dsbtq76Mbk/E0AFd4tenUpZGUHOCPDP1GPlVsyOys9mrh5O8EqR5OlNSsuceGS2/hQJDGWXXrGpZNOnfB72XnPO+PqaGHRo3jA0q+gHWxOcZzsOdyNqivRvZN2ihUN0G50K3vyWj5z3hJBZMefiPMZ+etvbJVNxcd2zupLIDuo3GPTHgB44J8a8W7O3wsus2E6Kkbx3MWWLFi2GUn08Poa+huooujSq5Q7kcZ/wB4rxfceP68pnj+ujgu+mTuYEURwzoZrZD7mk7r8/3WHHqKpzWG6kSiUKPd72MZX4Hw+WK7dzCFBZQChO48jVcIqq23h415P2WOrUY7q3Zbp1/qcRGzuSdRngJ59VOx+WKwfWoL7pF5/h1xKhWDS0ZjXCuuGAcfEM2c75zmvX+oKsEMjsRpWUJwOdJY/wAq8+9pCHT0iYgHVFKjNjckMDv/AN35163t/qOS5zDK7lc3NhNbjL6bmGPuZC6ogYaWxjAGg+h22oUju6okhJSM4RWOcZxt8P6nzrpdSnt2uWaOMSRAT5YP+MCQtsRxkeVc/vAjsyQIDrVlBJOMHOB6HHjXtOU0lzcRlFkfUsbKe71gjK4Azj0AHntQElniVlSQqi5RhkEcnIP50V3RXYKodX4Z1wV33wM7f2offO0ut2ZgBpwqj8P8PlQRlnlkQ96wZm3LEbnk/qc+uBSoZx8M74pUGpiVVjkmB1NDjbB0tkjHIBx+LPwFRiWF50QjUr84LEg84AOM+XOKAT7pXfBIPPln+v6VE433FUHlCu5QhgEQ6+8bGkDxOx/nz41Oa3EsrmNDpEkhMpYDjGkY53PP9aqq2ncEDbFK60zaJEcLIUCMNWnAARQed8k748icUolcW4E0QM6BWUHLkBtT4YjH/UN/j5Uo+mzzSXKorfcxd4hYqNYwcY333wOc70KaDMiaQAuwwGBKqHdSSc5z7hY5wNz4YqpC57homYKgOt1BxncAj1z5elQXrO0VboGbvY3heN5QDuMvtgegXHxI8K+jZ51LxqGyHGlWxjJHh8+a+ZoYnW3SWOQ6VJjcuxAwWH4AdvD1xn0FfSN1HH3KRS6tFxErZXwZQM49cYP1ry/dJvCN/BdZA3kSvH7uCwYbn51yZjo0jwLD6Vba4mhk0XQ3XllGzeR+H9apdWbRFFcxDVErkNp5Hj/KvAnddlcq6Ml7cQ2aNpxdSTSH/QNOfyGPnWW9oCoem2DyaDpnnVTnCgsgxv8AFSflVjtR1y86P1iGbpvchpEl9+SPX7p08D12Gf0rI9U6/d9YjEfV7gBI3dxHFGqIG0HTtyTlvoK9j0fpuT548n45+Xkx1Y5zW6QGSJyAVQAOpyAce98QSMfOhxRxSOAsqswZsoWwSoGQQPrRLSCB4tMk6KZGXBQ4BIdQQSR5Etvjw8qqyEQvGFb7wA6sNnffH1Br23KNJAkUzK0ivGoALKcld1BODvsT/vFFa2s0mkR5cCMDKsT7xycfLw39POqcCQTOEZlB0tlmI0+h3IOd/GngmQyhZHRy4YktpAzuBuRsMfyoD3EMKzRLJLGD3eGVRgZydwfPV/OlVB+7RiNQIIGCrcbA/Pk+FKg+qv2N6N/ybpX/AIP70/7G9F/5L0o/C3/vWlpVBmf2M6L/AMl6X/4P70x7FdE3z0XpZ+MH9609Kgy7diujMST0fpxLcnujv8d6h+wvRBx0fpvygFaulQeeyeyvohZ37y5TUSdI7rSuTnA+72rQ3KAQzQkv93h0K/iwMbj1BrvS7I3wridRJSSKZc4XZgPEGvJ90y6xbuCds7csI1FvckrG51RTqcBTvgfA+GfHY8iuTM0ts7mdFmjKlSVbSzD9CRj0IrvdQjQPImlHgfJeJhsSfEeVcG4tAup0lcx4wUc+8APXxHxrxcbNuzXTJdorGG76KZbWKe56hBdxr90C2IXVx+EDOcjBHwpezHs6131S7i6tYqIpLctEtzH72tWG4B3AwzfHatn2ctlkHUg+S0dukyHw91iePpROzCg9rmMZyO4dvlgf2r6L0vJfrxkcuWEu6tN2H6Sc/wCQs9+fuhQW7FdKU5/w+zI/hMQwa2LcUB+DXc52Nk7GdMBJWxs132xENqqTdj7ADAtLUD/0hW0kqpKOaJphrrsnaKpK21sP/bFKtTdgaDSqo9CpUqVRkVKlSoFSpUxoKXWZWh6VeSpJ3TJA5D4zpOk4NeYT9pe0NjahZ1suoquMyyZjZuNjpOM/Kt/22d07K9TaMEnuCNIOCwyAQPUjb5141cXvfxKY5NnCqrHxOcHVuMEDnbkVjnw8fLP5zafK43p0bj2jXi4WfoMZcsyaIrts/hznJXFUW7cG5KwydHljduCb6NV4J3OPSs1cRS99qmliRdR99mJ2wdgMVC7s5GG6u+feUFAuoZ2wOcVy32/098Ytk58/7ek+zvtDH1DtU9iLeLu3sZH1xzF8YZcqTgDjyrpdjYmtO1V7ZStqe3gkhDHltLKM/wDbisX7HtUfbhVlCqz2Ux0gjzXw+Va65u/8J9od5dOpVGK61A3eN41BYeuVO3oa2zix4sZjiymVztbxqA9ESWOaJZYWDxOoZGA5BGxoUh2re1K0pqrJ41ZlqrIeaChdn3TSprs+4aVVHoWaeh5p9VRU6VRzSzQPmmJpiabNByO16h+zHVMtp02ruDzgqNQ/MCvnzqonWZngiVJmwXGo6XPm22GPODX0j1G1W+sLm0c4W4ieIny1Aj+dfOVyFBkjlGZInaFySfxKdP51njOmGXVcFT1G9N3pnMZtIO/casagJETH1eug3dxsHuJXQhSCZNbk+ud8710+zNksvZTtneEqDFaQourxzJq55/cFUbuZI4Q59+RyVjQDcnxPwqaLWo9ilt9o7T3V4dX+VsiMkY1NI+M/RTW2672U6h1LrzXa36tasMYmPvRAnJVAo3wM4zx61R9i1vo7K3N8wBe7vHIbGMqoC/TOqt6xrGzbPG2dwFYkgiSGFdMUahEXyAGBQpKM5qvIaAEtVJTzVmU1SmbmgpXje6aVAvG2NKqj0Dvx/DTicfw/nQ9A9P8AtFLQPD9B/Soo3fD+H86fvh5GhBBj+wp9NBPvvSkZvh9ahjHifkaiyg+JpsE78Agnz8DXzt2ttzbdo+qpgBDdyrJjz1HSceoIHyFfQfd5IAzvtsa8B7b3MVx2j6xNHukszLqUk/hwuc/9INbOP9a8/wAQ7OMq9gO2e2Q7WSj0zLis1fyu6ztG5BVCJJs74A/CK2HZW2WT2V9rLgqSzXEQBUZP3ZRvplv1rIdWLNAybFMMSEzknB2+lWeKXzH0R2YtI+kdnOmWMMYVYrVMrnhmGo/mxrotP/p/OgWkqXFjazxj3ZII2AyDgFRUmG3j+X9K1WthNcf6R9arSXO/4fzqbfP8v6VWkGfD9P6VNgUtz/pH1qjcXBwdh9atyD4/7+VVZkyOW+tNo5F3cnB2FKpXkex3P1pVdmq9L+VSAp8U4FVTYpYqWKY1BEimIqRFRNFRUZdfiK+b+0+Li+vJQqIGnlYheBlzX0hnG458K8B7XW6W/ay9slQBftcrEY/dPvL+tZ4frXn+DdlJdHsm7TxqxBe/iQY3zqMYI+gOaxnUdi/ng8nPnWw7OW8g9mnaK4UkIOp2x28dBTV/9hWXvI/tE0MeSFlZUOBk4ZgP0NXHxUvl9AdlojB2Y6TGxYkWkeS3PGf510Gorosf3aABUAQAeAAwP0oLGtTYG9VpKsNVeWgrvVeTGKNLVSV8ZoKN7jBpUK7kyppVUengVIbUhUsUVGmxUiKRoIEVFqlUTRQ23WvAu3Up/bPrd0hUiOUxrjzChfrmt72m9oMvRe0zWE8Jgt7f3jri1Pcg7qUJYAKM7nc5BG1eV9fvR1K6n6jAxaCeVpAjgaoyxOQSvj8fDGM1ngwz7abp0gtfYneLqGq76g8QHkS6Z/8AihNZvs81o/abpUd9q+zfbYwdG++fd+WvTn0zWmsLcL7EbpmiIkN79p94HfEsahwDyMbetefQTd1fwzYkjjhdZWJAUjSc7fT50l6Szt9PyZydXJNBY159be1S1veqpBFZ647lgsIjDGRHPg4OxG/I48jitr9rWUHu3BAOM4xWtmM5AFVZXxTOxPNAkHofrQCmkqjOxNWpQaqyrQc+6PumlT3WApzSq7R6vxT5qGTilmip1HNMDSJ2oEagacnzqJorkde6B03rts0HUrZJVY5y4zhuM7YIPqpBrzHtB7L5rG8+09C6jLbwuMAGJ5u79NS7kfEH417C1AYc0HmkPZzr83ZUdGiujbKIQi3NwhRdm1Z04JGcViofZ71GS70XN2LlM7/Y0dhn1Z1UL9DXvxyBQnZ2OGdiPU1O0ec9A7DxdMlaaNViZl0kKWdiviGc8g+QAHnWtjhaNca8jnYc11yNqE4qaVzzkfu0J2P8NdBsfw0F1B/dojmSs38NUZtZztXZkRf4apzIN9sUHCus6TmlVi8UYNKqPUBSpUwqiVNmlSqBjUDzUzUDRUGoTCimhmgG3FDI3or/AIag3hQDYUJhRGqBoBMKC4oznehPxURWkqnPwauSVSn4NUci94NKo3v73wpUH//Z"/>
          <p:cNvSpPr>
            <a:spLocks noChangeAspect="1" noChangeArrowheads="1"/>
          </p:cNvSpPr>
          <p:nvPr/>
        </p:nvSpPr>
        <p:spPr bwMode="auto">
          <a:xfrm>
            <a:off x="155575" y="-661988"/>
            <a:ext cx="923925" cy="1390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638" name="AutoShape 14" descr="data:image/jpg;base64,/9j/4AAQSkZJRgABAQAAAQABAAD/2wBDAAkGBwgHBgkIBwgKCgkLDRYPDQwMDRsUFRAWIB0iIiAdHx8kKDQsJCYxJx8fLT0tMTU3Ojo6Iys/RD84QzQ5Ojf/2wBDAQoKCg0MDRoPDxo3JR8lNzc3Nzc3Nzc3Nzc3Nzc3Nzc3Nzc3Nzc3Nzc3Nzc3Nzc3Nzc3Nzc3Nzc3Nzc3Nzc3Nzf/wAARCADMAIgDASIAAhEBAxEB/8QAHAAAAQUBAQEAAAAAAAAAAAAAAwABAgQGBQcI/8QAQBAAAgEDAwEFBQUGBAUFAAAAAQIDAAQREiExBQYTQVFhByJxgZEUIzKhsRZCUsHR4RUkYvBDVYKSk3ODorLx/8QAGgEBAQADAQEAAAAAAAAAAAAAAAECAwQFBv/EACIRAQEAAgIBBQADAAAAAAAAAAABAhEDITEEBRITQSJRkf/aAAwDAQACEQMRAD8AwxBDaSCCG0nIOx8vj6U8cDSTwwtIqd8QNROy5xyBnz45or3U8ruEdlDuGEYJIyPw85JI8zufGotcSL79w6usTNiF8hchdYGBuPeYj5YyRWSA9wxRwF++1IEUkDOSw5J24HPnShgkS7dBkmJZg4/eGlG3I+vwwc09woWSUxyRN3q5cKQmhg3gM7fhz4D3seFTs2Jvs6ye+Egc4wTqVvH1zn18aKqpCJbcvGNUgk0gJksRgk5HAHFCMTiCOUgYdmUDyxjx9d/pVoXOq0UPNKztGNg7KqkNxjxOk5z6b0B5m+zQQacd2zyA451YA+hVvqaAaRPIDoVmAYKSu+54H51MWk+ATGUVjgNIQq5yRjJPmDnyqDEs+s5Zs5yfP40znvEYOzNqJO5JwTzzQRuIzFNJE2PdODvx8QOD6Uz4SOGMLH3jKCxOckljjG+BtgcU8jGWR3I3Y6jjjemyTHpYkqV4OOMn54zUEjA0U0kc+hCpAZWO4yecegGaE8aqHIuYWAzgjVlseSkZz8amwd2eTSfeLOTjOADufz5obqUkRZQRkjZhsVyAT6j1FASZY4pJBE7NpIMZCe62wO+dxz5b0nEDtGkb93s4ZtHAJbGTnnBH1ohiiS7vFlk2gY6MkLrAfBGx/hzxt8qrR3EEKtOZgHVsxR7HPJyTxgbevlQE6gFE6q0UsWEUBWQD3cbHk03UY44bp44caFVMEcHKKSR8Sc/OlfRCNnLXKzYwAwbPOdj4g+P1HhQSsjIshVirNpB5yeAPyx8qIA/FKpFHaPvFjYoQWDY2wOd/SlQaRbafvGABVohqYg8ZPujPmTgbUI6SQXQ6QdTyge8cjg59c1Y7640JKDqLRiONtZLAodeR/veq84lUIXJAkRWwrbNt4+u5+tZaA0ZQCpiDkZdsnkZXbb509qV+3W5UaQZlHPm396j3ZdDJlQqkLwTuc4AwD5GpwwyKbe4wAi3MaEEgMG14xp5P4Txx41BO3hibpFtLGFac5R9QOFyFxsOTuT/+UZemx3UqxWxkLgsEiRNZbEgyuB4gSfkau+z/AKbY9T7UdOtepnVbtqcxnAVtA2DE8gnAx417N1Lr3QuhWhSzlsY0U40WzJyf9KnNYZ5fGbZY43K6eRz9huvTsrwdGkg1SOZBPJHEAC7AAEnONOnw5Hxq1Zey3rNxLpur2zt0JI1KWlKjzIGBn510Ote02WJ2i6daRyPqOp7gFQpG2NPOc+eK4q9v+1M84mjmtG7toiluLYaHMnAOTnxG+aw3nl3Iz+OE629HsfZt0Do8bSvZt1O4LFs3MIlA9FQEAD45+NeY9p7LpvTutqiWM1tE0Uh7iWIxhNWQrr7xyM4OM4Ujxrq9sO1Ft2gttUN11SK5dUEtoADFGQMkxkHfcjnwPgRiszKUNpEHXTISFkC7FWI2I9CDv8KlzsrKY9OWCI+6hkXTICmptX7uG1A/Mn45FAVz3aRR7mRkZgSD72dgPI8ZI3JOOAcymKuda7rxjHH9Rt+lSkjT7OkiI0k+s6veYBQCcEgcceNbpdxps1Rrt0HWL51kxGJJdARcjJJAAxjYHg58AarxzJDcBjPPLDy2PcLkDgjPG30poYX1Rh86X1Y3znAyc843P60JlTQWJJIQrtwWDINvMYf9aInLcSOFUvIyo5dXdjlvjvjn9aRvHECxtEjadWrUc6ixJJI8G8Ac7YojWTo4WbALwmRfeVMHJHLeo8KqMgFsJdW3dhzk77yFf0FBOS7lZUXbKppzj1Y5+I1H60qi9tKrFWIDBfd/1HJBH1UilRXfnkLSSyBgqs2oqMgefBJ/OlhUun+2pIrElmXTpOrIO4xnHwHlV2b7JC1yiglklKr7xA1gKAfgRr2439BVUNBqnWQOxw+ll97gNgDPoBjmskVmlfDASnDNk7nORuD/ALxUWlbVGzE4RkJAOA2lgckcE7VZuJ1aNk0ErpUR6XzpUDOD66ixJx585GK0qA63hUiLXpAY5bjI/SoGiAWW1OnIXbOWGPvG5OcDgU3ULcXAFxCigSEFDgA58htsRjfOMUyoZMqScDf6kA7fP8qsWwcLKojJRofvSB+DcqT9AR8M0WKdt1Ge1WdBIgeUaZHZQwbcNszDnzp7S7MMsOsZiXSH0k5ZQDjJ9M8j08q9B7Adnobm6k6heQBoLK3SG3LjYuwJkbyOAMfOqHabsfGl1cTdMtiUSQ/5dpigY5/4exPORg4xg71yX1eE5bxX/Wycds+UcNZhZd3dRjMveb6snSjgDHruF3Fca8nWaZpxtp3RfEDfI+HNaj9mrqxtu9u5reSQrrFsjFiRpO+rAzzuBtnx4rMJ0y5ukluI45nRYtZCqdWRgHHp4/D4VhjyYZXqt2W9KzymJURWIZWDqQNhydvnj6VF5TKGaQamZgSSQNxkA7D1q79kW4u72STKhI37sasZkVAQOOPT15FCgiSSSzQw+4ZBqkIOHBOcE8cKfXmuyeHLfIMUjyRrAxBQawgLBQCw5zxzg/WlNHNGCHUnEZHuj8Kh1JP1H5805giW2tSHDh7QyTlQRpbcgE+eNPHpR7i0kljRpWYyJIIz3jZByWGVPllc/XyrJAoZLi0u+8hIaWNSUdssFB4PONxtv58Z3oeHtgg72NHVe7xgOD7zHff1OTjbx3qNxbaHjU5ZCY9RVMBS2DjPwPjina2BEJWUEuHdtyQir5+uAaiorLcvFIpZAHAzqIB3G/1AA+Z8zSp5orqCJ+9kI0nLxZ43wSSOQDp+vpSoNjfdKih6rcwRZMazssHu6da7kAAHYkceoxzXKkiSNiqyh10yDBGCpCnAPhnIHG2x9KLNdPK6yPc3LupLK7bEE8nJbNNbi1WaN3nYIrDKtDnI8RsT4VUgRhCiOaRTJDpJcRk5yAPczjAJyPOmYBIZ1aJQEcRyAPq0vgjIzzvmniV/u4kaKXBbEerOrIwfdOM5x4VC3b72ZZ2coO7dsbtq76Mbk/E0AFd4tenUpZGUHOCPDP1GPlVsyOys9mrh5O8EqR5OlNSsuceGS2/hQJDGWXXrGpZNOnfB72XnPO+PqaGHRo3jA0q+gHWxOcZzsOdyNqivRvZN2ihUN0G50K3vyWj5z3hJBZMefiPMZ+etvbJVNxcd2zupLIDuo3GPTHgB44J8a8W7O3wsus2E6Kkbx3MWWLFi2GUn08Poa+huooujSq5Q7kcZ/wB4rxfceP68pnj+ujgu+mTuYEURwzoZrZD7mk7r8/3WHHqKpzWG6kSiUKPd72MZX4Hw+WK7dzCFBZQChO48jVcIqq23h415P2WOrUY7q3Zbp1/qcRGzuSdRngJ59VOx+WKwfWoL7pF5/h1xKhWDS0ZjXCuuGAcfEM2c75zmvX+oKsEMjsRpWUJwOdJY/wAq8+9pCHT0iYgHVFKjNjckMDv/AN35163t/qOS5zDK7lc3NhNbjL6bmGPuZC6ogYaWxjAGg+h22oUju6okhJSM4RWOcZxt8P6nzrpdSnt2uWaOMSRAT5YP+MCQtsRxkeVc/vAjsyQIDrVlBJOMHOB6HHjXtOU0lzcRlFkfUsbKe71gjK4Azj0AHntQElniVlSQqi5RhkEcnIP50V3RXYKodX4Z1wV33wM7f2offO0ut2ZgBpwqj8P8PlQRlnlkQ96wZm3LEbnk/qc+uBSoZx8M74pUGpiVVjkmB1NDjbB0tkjHIBx+LPwFRiWF50QjUr84LEg84AOM+XOKAT7pXfBIPPln+v6VE433FUHlCu5QhgEQ6+8bGkDxOx/nz41Oa3EsrmNDpEkhMpYDjGkY53PP9aqq2ncEDbFK60zaJEcLIUCMNWnAARQed8k748icUolcW4E0QM6BWUHLkBtT4YjH/UN/j5Uo+mzzSXKorfcxd4hYqNYwcY333wOc70KaDMiaQAuwwGBKqHdSSc5z7hY5wNz4YqpC57homYKgOt1BxncAj1z5elQXrO0VboGbvY3heN5QDuMvtgegXHxI8K+jZ51LxqGyHGlWxjJHh8+a+ZoYnW3SWOQ6VJjcuxAwWH4AdvD1xn0FfSN1HH3KRS6tFxErZXwZQM49cYP1ry/dJvCN/BdZA3kSvH7uCwYbn51yZjo0jwLD6Vba4mhk0XQ3XllGzeR+H9apdWbRFFcxDVErkNp5Hj/KvAnddlcq6Ml7cQ2aNpxdSTSH/QNOfyGPnWW9oCoem2DyaDpnnVTnCgsgxv8AFSflVjtR1y86P1iGbpvchpEl9+SPX7p08D12Gf0rI9U6/d9YjEfV7gBI3dxHFGqIG0HTtyTlvoK9j0fpuT548n45+Xkx1Y5zW6QGSJyAVQAOpyAce98QSMfOhxRxSOAsqswZsoWwSoGQQPrRLSCB4tMk6KZGXBQ4BIdQQSR5Etvjw8qqyEQvGFb7wA6sNnffH1Br23KNJAkUzK0ivGoALKcld1BODvsT/vFFa2s0mkR5cCMDKsT7xycfLw39POqcCQTOEZlB0tlmI0+h3IOd/GngmQyhZHRy4YktpAzuBuRsMfyoD3EMKzRLJLGD3eGVRgZydwfPV/OlVB+7RiNQIIGCrcbA/Pk+FKg+qv2N6N/ybpX/AIP70/7G9F/5L0o/C3/vWlpVBmf2M6L/AMl6X/4P70x7FdE3z0XpZ+MH9609Kgy7diujMST0fpxLcnujv8d6h+wvRBx0fpvygFaulQeeyeyvohZ37y5TUSdI7rSuTnA+72rQ3KAQzQkv93h0K/iwMbj1BrvS7I3wridRJSSKZc4XZgPEGvJ90y6xbuCds7csI1FvckrG51RTqcBTvgfA+GfHY8iuTM0ts7mdFmjKlSVbSzD9CRj0IrvdQjQPImlHgfJeJhsSfEeVcG4tAup0lcx4wUc+8APXxHxrxcbNuzXTJdorGG76KZbWKe56hBdxr90C2IXVx+EDOcjBHwpezHs6131S7i6tYqIpLctEtzH72tWG4B3AwzfHatn2ctlkHUg+S0dukyHw91iePpROzCg9rmMZyO4dvlgf2r6L0vJfrxkcuWEu6tN2H6Sc/wCQs9+fuhQW7FdKU5/w+zI/hMQwa2LcUB+DXc52Nk7GdMBJWxs132xENqqTdj7ADAtLUD/0hW0kqpKOaJphrrsnaKpK21sP/bFKtTdgaDSqo9CpUqVRkVKlSoFSpUxoKXWZWh6VeSpJ3TJA5D4zpOk4NeYT9pe0NjahZ1suoquMyyZjZuNjpOM/Kt/22d07K9TaMEnuCNIOCwyAQPUjb5141cXvfxKY5NnCqrHxOcHVuMEDnbkVjnw8fLP5zafK43p0bj2jXi4WfoMZcsyaIrts/hznJXFUW7cG5KwydHljduCb6NV4J3OPSs1cRS99qmliRdR99mJ2wdgMVC7s5GG6u+feUFAuoZ2wOcVy32/098Ytk58/7ek+zvtDH1DtU9iLeLu3sZH1xzF8YZcqTgDjyrpdjYmtO1V7ZStqe3gkhDHltLKM/wDbisX7HtUfbhVlCqz2Ux0gjzXw+Va65u/8J9od5dOpVGK61A3eN41BYeuVO3oa2zix4sZjiymVztbxqA9ESWOaJZYWDxOoZGA5BGxoUh2re1K0pqrJ41ZlqrIeaChdn3TSprs+4aVVHoWaeh5p9VRU6VRzSzQPmmJpiabNByO16h+zHVMtp02ruDzgqNQ/MCvnzqonWZngiVJmwXGo6XPm22GPODX0j1G1W+sLm0c4W4ieIny1Aj+dfOVyFBkjlGZInaFySfxKdP51njOmGXVcFT1G9N3pnMZtIO/casagJETH1eug3dxsHuJXQhSCZNbk+ud8710+zNksvZTtneEqDFaQourxzJq55/cFUbuZI4Q59+RyVjQDcnxPwqaLWo9ilt9o7T3V4dX+VsiMkY1NI+M/RTW2672U6h1LrzXa36tasMYmPvRAnJVAo3wM4zx61R9i1vo7K3N8wBe7vHIbGMqoC/TOqt6xrGzbPG2dwFYkgiSGFdMUahEXyAGBQpKM5qvIaAEtVJTzVmU1SmbmgpXje6aVAvG2NKqj0Dvx/DTicfw/nQ9A9P8AtFLQPD9B/Soo3fD+H86fvh5GhBBj+wp9NBPvvSkZvh9ahjHifkaiyg+JpsE78Agnz8DXzt2ttzbdo+qpgBDdyrJjz1HSceoIHyFfQfd5IAzvtsa8B7b3MVx2j6xNHukszLqUk/hwuc/9INbOP9a8/wAQ7OMq9gO2e2Q7WSj0zLis1fyu6ztG5BVCJJs74A/CK2HZW2WT2V9rLgqSzXEQBUZP3ZRvplv1rIdWLNAybFMMSEzknB2+lWeKXzH0R2YtI+kdnOmWMMYVYrVMrnhmGo/mxrotP/p/OgWkqXFjazxj3ZII2AyDgFRUmG3j+X9K1WthNcf6R9arSXO/4fzqbfP8v6VWkGfD9P6VNgUtz/pH1qjcXBwdh9atyD4/7+VVZkyOW+tNo5F3cnB2FKpXkex3P1pVdmq9L+VSAp8U4FVTYpYqWKY1BEimIqRFRNFRUZdfiK+b+0+Li+vJQqIGnlYheBlzX0hnG458K8B7XW6W/ay9slQBftcrEY/dPvL+tZ4frXn+DdlJdHsm7TxqxBe/iQY3zqMYI+gOaxnUdi/ng8nPnWw7OW8g9mnaK4UkIOp2x28dBTV/9hWXvI/tE0MeSFlZUOBk4ZgP0NXHxUvl9AdlojB2Y6TGxYkWkeS3PGf510Gorosf3aABUAQAeAAwP0oLGtTYG9VpKsNVeWgrvVeTGKNLVSV8ZoKN7jBpUK7kyppVUengVIbUhUsUVGmxUiKRoIEVFqlUTRQ23WvAu3Up/bPrd0hUiOUxrjzChfrmt72m9oMvRe0zWE8Jgt7f3jri1Pcg7qUJYAKM7nc5BG1eV9fvR1K6n6jAxaCeVpAjgaoyxOQSvj8fDGM1ngwz7abp0gtfYneLqGq76g8QHkS6Z/8AihNZvs81o/abpUd9q+zfbYwdG++fd+WvTn0zWmsLcL7EbpmiIkN79p94HfEsahwDyMbetefQTd1fwzYkjjhdZWJAUjSc7fT50l6Szt9PyZydXJNBY159be1S1veqpBFZ647lgsIjDGRHPg4OxG/I48jitr9rWUHu3BAOM4xWtmM5AFVZXxTOxPNAkHofrQCmkqjOxNWpQaqyrQc+6PumlT3WApzSq7R6vxT5qGTilmip1HNMDSJ2oEagacnzqJorkde6B03rts0HUrZJVY5y4zhuM7YIPqpBrzHtB7L5rG8+09C6jLbwuMAGJ5u79NS7kfEH417C1AYc0HmkPZzr83ZUdGiujbKIQi3NwhRdm1Z04JGcViofZ71GS70XN2LlM7/Y0dhn1Z1UL9DXvxyBQnZ2OGdiPU1O0ec9A7DxdMlaaNViZl0kKWdiviGc8g+QAHnWtjhaNca8jnYc11yNqE4qaVzzkfu0J2P8NdBsfw0F1B/dojmSs38NUZtZztXZkRf4apzIN9sUHCus6TmlVi8UYNKqPUBSpUwqiVNmlSqBjUDzUzUDRUGoTCimhmgG3FDI3or/AIag3hQDYUJhRGqBoBMKC4oznehPxURWkqnPwauSVSn4NUci94NKo3v73wpUH//Z"/>
          <p:cNvSpPr>
            <a:spLocks noChangeAspect="1" noChangeArrowheads="1"/>
          </p:cNvSpPr>
          <p:nvPr/>
        </p:nvSpPr>
        <p:spPr bwMode="auto">
          <a:xfrm>
            <a:off x="155575" y="-661988"/>
            <a:ext cx="923925" cy="1390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640" name="AutoShape 16" descr="data:image/jpg;base64,/9j/4AAQSkZJRgABAQAAAQABAAD/2wBDAAkGBwgHBgkIBwgKCgkLDRYPDQwMDRsUFRAWIB0iIiAdHx8kKDQsJCYxJx8fLT0tMTU3Ojo6Iys/RD84QzQ5Ojf/2wBDAQoKCg0MDRoPDxo3JR8lNzc3Nzc3Nzc3Nzc3Nzc3Nzc3Nzc3Nzc3Nzc3Nzc3Nzc3Nzc3Nzc3Nzc3Nzc3Nzc3Nzf/wAARCADMAIgDASIAAhEBAxEB/8QAHAAAAQUBAQEAAAAAAAAAAAAAAwABAgQGBQcI/8QAQBAAAgEDAwEFBQUGBAUFAAAAAQIDAAQREiExBQYTQVFhByJxgZEUIzKhsRZCUsHR4RUkYvBDVYKSk3ODorLx/8QAGgEBAQADAQEAAAAAAAAAAAAAAAECAwQFBv/EACIRAQEAAgIBBQADAAAAAAAAAAABAhEDITEEBRITQSJRkf/aAAwDAQACEQMRAD8AwxBDaSCCG0nIOx8vj6U8cDSTwwtIqd8QNROy5xyBnz45or3U8ruEdlDuGEYJIyPw85JI8zufGotcSL79w6usTNiF8hchdYGBuPeYj5YyRWSA9wxRwF++1IEUkDOSw5J24HPnShgkS7dBkmJZg4/eGlG3I+vwwc09woWSUxyRN3q5cKQmhg3gM7fhz4D3seFTs2Jvs6ye+Egc4wTqVvH1zn18aKqpCJbcvGNUgk0gJksRgk5HAHFCMTiCOUgYdmUDyxjx9d/pVoXOq0UPNKztGNg7KqkNxjxOk5z6b0B5m+zQQacd2zyA451YA+hVvqaAaRPIDoVmAYKSu+54H51MWk+ATGUVjgNIQq5yRjJPmDnyqDEs+s5Zs5yfP40znvEYOzNqJO5JwTzzQRuIzFNJE2PdODvx8QOD6Uz4SOGMLH3jKCxOckljjG+BtgcU8jGWR3I3Y6jjjemyTHpYkqV4OOMn54zUEjA0U0kc+hCpAZWO4yecegGaE8aqHIuYWAzgjVlseSkZz8amwd2eTSfeLOTjOADufz5obqUkRZQRkjZhsVyAT6j1FASZY4pJBE7NpIMZCe62wO+dxz5b0nEDtGkb93s4ZtHAJbGTnnBH1ohiiS7vFlk2gY6MkLrAfBGx/hzxt8qrR3EEKtOZgHVsxR7HPJyTxgbevlQE6gFE6q0UsWEUBWQD3cbHk03UY44bp44caFVMEcHKKSR8Sc/OlfRCNnLXKzYwAwbPOdj4g+P1HhQSsjIshVirNpB5yeAPyx8qIA/FKpFHaPvFjYoQWDY2wOd/SlQaRbafvGABVohqYg8ZPujPmTgbUI6SQXQ6QdTyge8cjg59c1Y7640JKDqLRiONtZLAodeR/veq84lUIXJAkRWwrbNt4+u5+tZaA0ZQCpiDkZdsnkZXbb509qV+3W5UaQZlHPm396j3ZdDJlQqkLwTuc4AwD5GpwwyKbe4wAi3MaEEgMG14xp5P4Txx41BO3hibpFtLGFac5R9QOFyFxsOTuT/+UZemx3UqxWxkLgsEiRNZbEgyuB4gSfkau+z/AKbY9T7UdOtepnVbtqcxnAVtA2DE8gnAx417N1Lr3QuhWhSzlsY0U40WzJyf9KnNYZ5fGbZY43K6eRz9huvTsrwdGkg1SOZBPJHEAC7AAEnONOnw5Hxq1Zey3rNxLpur2zt0JI1KWlKjzIGBn510Ote02WJ2i6daRyPqOp7gFQpG2NPOc+eK4q9v+1M84mjmtG7toiluLYaHMnAOTnxG+aw3nl3Iz+OE629HsfZt0Do8bSvZt1O4LFs3MIlA9FQEAD45+NeY9p7LpvTutqiWM1tE0Uh7iWIxhNWQrr7xyM4OM4Ujxrq9sO1Ft2gttUN11SK5dUEtoADFGQMkxkHfcjnwPgRiszKUNpEHXTISFkC7FWI2I9CDv8KlzsrKY9OWCI+6hkXTICmptX7uG1A/Mn45FAVz3aRR7mRkZgSD72dgPI8ZI3JOOAcymKuda7rxjHH9Rt+lSkjT7OkiI0k+s6veYBQCcEgcceNbpdxps1Rrt0HWL51kxGJJdARcjJJAAxjYHg58AarxzJDcBjPPLDy2PcLkDgjPG30poYX1Rh86X1Y3znAyc843P60JlTQWJJIQrtwWDINvMYf9aInLcSOFUvIyo5dXdjlvjvjn9aRvHECxtEjadWrUc6ixJJI8G8Ac7YojWTo4WbALwmRfeVMHJHLeo8KqMgFsJdW3dhzk77yFf0FBOS7lZUXbKppzj1Y5+I1H60qi9tKrFWIDBfd/1HJBH1UilRXfnkLSSyBgqs2oqMgefBJ/OlhUun+2pIrElmXTpOrIO4xnHwHlV2b7JC1yiglklKr7xA1gKAfgRr2439BVUNBqnWQOxw+ll97gNgDPoBjmskVmlfDASnDNk7nORuD/ALxUWlbVGzE4RkJAOA2lgckcE7VZuJ1aNk0ErpUR6XzpUDOD66ixJx585GK0qA63hUiLXpAY5bjI/SoGiAWW1OnIXbOWGPvG5OcDgU3ULcXAFxCigSEFDgA58htsRjfOMUyoZMqScDf6kA7fP8qsWwcLKojJRofvSB+DcqT9AR8M0WKdt1Ge1WdBIgeUaZHZQwbcNszDnzp7S7MMsOsZiXSH0k5ZQDjJ9M8j08q9B7Adnobm6k6heQBoLK3SG3LjYuwJkbyOAMfOqHabsfGl1cTdMtiUSQ/5dpigY5/4exPORg4xg71yX1eE5bxX/Wycds+UcNZhZd3dRjMveb6snSjgDHruF3Fca8nWaZpxtp3RfEDfI+HNaj9mrqxtu9u5reSQrrFsjFiRpO+rAzzuBtnx4rMJ0y5ukluI45nRYtZCqdWRgHHp4/D4VhjyYZXqt2W9KzymJURWIZWDqQNhydvnj6VF5TKGaQamZgSSQNxkA7D1q79kW4u72STKhI37sasZkVAQOOPT15FCgiSSSzQw+4ZBqkIOHBOcE8cKfXmuyeHLfIMUjyRrAxBQawgLBQCw5zxzg/WlNHNGCHUnEZHuj8Kh1JP1H5805giW2tSHDh7QyTlQRpbcgE+eNPHpR7i0kljRpWYyJIIz3jZByWGVPllc/XyrJAoZLi0u+8hIaWNSUdssFB4PONxtv58Z3oeHtgg72NHVe7xgOD7zHff1OTjbx3qNxbaHjU5ZCY9RVMBS2DjPwPjina2BEJWUEuHdtyQir5+uAaiorLcvFIpZAHAzqIB3G/1AA+Z8zSp5orqCJ+9kI0nLxZ43wSSOQDp+vpSoNjfdKih6rcwRZMazssHu6da7kAAHYkceoxzXKkiSNiqyh10yDBGCpCnAPhnIHG2x9KLNdPK6yPc3LupLK7bEE8nJbNNbi1WaN3nYIrDKtDnI8RsT4VUgRhCiOaRTJDpJcRk5yAPczjAJyPOmYBIZ1aJQEcRyAPq0vgjIzzvmniV/u4kaKXBbEerOrIwfdOM5x4VC3b72ZZ2coO7dsbtq76Mbk/E0AFd4tenUpZGUHOCPDP1GPlVsyOys9mrh5O8EqR5OlNSsuceGS2/hQJDGWXXrGpZNOnfB72XnPO+PqaGHRo3jA0q+gHWxOcZzsOdyNqivRvZN2ihUN0G50K3vyWj5z3hJBZMefiPMZ+etvbJVNxcd2zupLIDuo3GPTHgB44J8a8W7O3wsus2E6Kkbx3MWWLFi2GUn08Poa+huooujSq5Q7kcZ/wB4rxfceP68pnj+ujgu+mTuYEURwzoZrZD7mk7r8/3WHHqKpzWG6kSiUKPd72MZX4Hw+WK7dzCFBZQChO48jVcIqq23h415P2WOrUY7q3Zbp1/qcRGzuSdRngJ59VOx+WKwfWoL7pF5/h1xKhWDS0ZjXCuuGAcfEM2c75zmvX+oKsEMjsRpWUJwOdJY/wAq8+9pCHT0iYgHVFKjNjckMDv/AN35163t/qOS5zDK7lc3NhNbjL6bmGPuZC6ogYaWxjAGg+h22oUju6okhJSM4RWOcZxt8P6nzrpdSnt2uWaOMSRAT5YP+MCQtsRxkeVc/vAjsyQIDrVlBJOMHOB6HHjXtOU0lzcRlFkfUsbKe71gjK4Azj0AHntQElniVlSQqi5RhkEcnIP50V3RXYKodX4Z1wV33wM7f2offO0ut2ZgBpwqj8P8PlQRlnlkQ96wZm3LEbnk/qc+uBSoZx8M74pUGpiVVjkmB1NDjbB0tkjHIBx+LPwFRiWF50QjUr84LEg84AOM+XOKAT7pXfBIPPln+v6VE433FUHlCu5QhgEQ6+8bGkDxOx/nz41Oa3EsrmNDpEkhMpYDjGkY53PP9aqq2ncEDbFK60zaJEcLIUCMNWnAARQed8k748icUolcW4E0QM6BWUHLkBtT4YjH/UN/j5Uo+mzzSXKorfcxd4hYqNYwcY333wOc70KaDMiaQAuwwGBKqHdSSc5z7hY5wNz4YqpC57homYKgOt1BxncAj1z5elQXrO0VboGbvY3heN5QDuMvtgegXHxI8K+jZ51LxqGyHGlWxjJHh8+a+ZoYnW3SWOQ6VJjcuxAwWH4AdvD1xn0FfSN1HH3KRS6tFxErZXwZQM49cYP1ry/dJvCN/BdZA3kSvH7uCwYbn51yZjo0jwLD6Vba4mhk0XQ3XllGzeR+H9apdWbRFFcxDVErkNp5Hj/KvAnddlcq6Ml7cQ2aNpxdSTSH/QNOfyGPnWW9oCoem2DyaDpnnVTnCgsgxv8AFSflVjtR1y86P1iGbpvchpEl9+SPX7p08D12Gf0rI9U6/d9YjEfV7gBI3dxHFGqIG0HTtyTlvoK9j0fpuT548n45+Xkx1Y5zW6QGSJyAVQAOpyAce98QSMfOhxRxSOAsqswZsoWwSoGQQPrRLSCB4tMk6KZGXBQ4BIdQQSR5Etvjw8qqyEQvGFb7wA6sNnffH1Br23KNJAkUzK0ivGoALKcld1BODvsT/vFFa2s0mkR5cCMDKsT7xycfLw39POqcCQTOEZlB0tlmI0+h3IOd/GngmQyhZHRy4YktpAzuBuRsMfyoD3EMKzRLJLGD3eGVRgZydwfPV/OlVB+7RiNQIIGCrcbA/Pk+FKg+qv2N6N/ybpX/AIP70/7G9F/5L0o/C3/vWlpVBmf2M6L/AMl6X/4P70x7FdE3z0XpZ+MH9609Kgy7diujMST0fpxLcnujv8d6h+wvRBx0fpvygFaulQeeyeyvohZ37y5TUSdI7rSuTnA+72rQ3KAQzQkv93h0K/iwMbj1BrvS7I3wridRJSSKZc4XZgPEGvJ90y6xbuCds7csI1FvckrG51RTqcBTvgfA+GfHY8iuTM0ts7mdFmjKlSVbSzD9CRj0IrvdQjQPImlHgfJeJhsSfEeVcG4tAup0lcx4wUc+8APXxHxrxcbNuzXTJdorGG76KZbWKe56hBdxr90C2IXVx+EDOcjBHwpezHs6131S7i6tYqIpLctEtzH72tWG4B3AwzfHatn2ctlkHUg+S0dukyHw91iePpROzCg9rmMZyO4dvlgf2r6L0vJfrxkcuWEu6tN2H6Sc/wCQs9+fuhQW7FdKU5/w+zI/hMQwa2LcUB+DXc52Nk7GdMBJWxs132xENqqTdj7ADAtLUD/0hW0kqpKOaJphrrsnaKpK21sP/bFKtTdgaDSqo9CpUqVRkVKlSoFSpUxoKXWZWh6VeSpJ3TJA5D4zpOk4NeYT9pe0NjahZ1suoquMyyZjZuNjpOM/Kt/22d07K9TaMEnuCNIOCwyAQPUjb5141cXvfxKY5NnCqrHxOcHVuMEDnbkVjnw8fLP5zafK43p0bj2jXi4WfoMZcsyaIrts/hznJXFUW7cG5KwydHljduCb6NV4J3OPSs1cRS99qmliRdR99mJ2wdgMVC7s5GG6u+feUFAuoZ2wOcVy32/098Ytk58/7ek+zvtDH1DtU9iLeLu3sZH1xzF8YZcqTgDjyrpdjYmtO1V7ZStqe3gkhDHltLKM/wDbisX7HtUfbhVlCqz2Ux0gjzXw+Va65u/8J9od5dOpVGK61A3eN41BYeuVO3oa2zix4sZjiymVztbxqA9ESWOaJZYWDxOoZGA5BGxoUh2re1K0pqrJ41ZlqrIeaChdn3TSprs+4aVVHoWaeh5p9VRU6VRzSzQPmmJpiabNByO16h+zHVMtp02ruDzgqNQ/MCvnzqonWZngiVJmwXGo6XPm22GPODX0j1G1W+sLm0c4W4ieIny1Aj+dfOVyFBkjlGZInaFySfxKdP51njOmGXVcFT1G9N3pnMZtIO/casagJETH1eug3dxsHuJXQhSCZNbk+ud8710+zNksvZTtneEqDFaQourxzJq55/cFUbuZI4Q59+RyVjQDcnxPwqaLWo9ilt9o7T3V4dX+VsiMkY1NI+M/RTW2672U6h1LrzXa36tasMYmPvRAnJVAo3wM4zx61R9i1vo7K3N8wBe7vHIbGMqoC/TOqt6xrGzbPG2dwFYkgiSGFdMUahEXyAGBQpKM5qvIaAEtVJTzVmU1SmbmgpXje6aVAvG2NKqj0Dvx/DTicfw/nQ9A9P8AtFLQPD9B/Soo3fD+H86fvh5GhBBj+wp9NBPvvSkZvh9ahjHifkaiyg+JpsE78Agnz8DXzt2ttzbdo+qpgBDdyrJjz1HSceoIHyFfQfd5IAzvtsa8B7b3MVx2j6xNHukszLqUk/hwuc/9INbOP9a8/wAQ7OMq9gO2e2Q7WSj0zLis1fyu6ztG5BVCJJs74A/CK2HZW2WT2V9rLgqSzXEQBUZP3ZRvplv1rIdWLNAybFMMSEzknB2+lWeKXzH0R2YtI+kdnOmWMMYVYrVMrnhmGo/mxrotP/p/OgWkqXFjazxj3ZII2AyDgFRUmG3j+X9K1WthNcf6R9arSXO/4fzqbfP8v6VWkGfD9P6VNgUtz/pH1qjcXBwdh9atyD4/7+VVZkyOW+tNo5F3cnB2FKpXkex3P1pVdmq9L+VSAp8U4FVTYpYqWKY1BEimIqRFRNFRUZdfiK+b+0+Li+vJQqIGnlYheBlzX0hnG458K8B7XW6W/ay9slQBftcrEY/dPvL+tZ4frXn+DdlJdHsm7TxqxBe/iQY3zqMYI+gOaxnUdi/ng8nPnWw7OW8g9mnaK4UkIOp2x28dBTV/9hWXvI/tE0MeSFlZUOBk4ZgP0NXHxUvl9AdlojB2Y6TGxYkWkeS3PGf510Gorosf3aABUAQAeAAwP0oLGtTYG9VpKsNVeWgrvVeTGKNLVSV8ZoKN7jBpUK7kyppVUengVIbUhUsUVGmxUiKRoIEVFqlUTRQ23WvAu3Up/bPrd0hUiOUxrjzChfrmt72m9oMvRe0zWE8Jgt7f3jri1Pcg7qUJYAKM7nc5BG1eV9fvR1K6n6jAxaCeVpAjgaoyxOQSvj8fDGM1ngwz7abp0gtfYneLqGq76g8QHkS6Z/8AihNZvs81o/abpUd9q+zfbYwdG++fd+WvTn0zWmsLcL7EbpmiIkN79p94HfEsahwDyMbetefQTd1fwzYkjjhdZWJAUjSc7fT50l6Szt9PyZydXJNBY159be1S1veqpBFZ647lgsIjDGRHPg4OxG/I48jitr9rWUHu3BAOM4xWtmM5AFVZXxTOxPNAkHofrQCmkqjOxNWpQaqyrQc+6PumlT3WApzSq7R6vxT5qGTilmip1HNMDSJ2oEagacnzqJorkde6B03rts0HUrZJVY5y4zhuM7YIPqpBrzHtB7L5rG8+09C6jLbwuMAGJ5u79NS7kfEH417C1AYc0HmkPZzr83ZUdGiujbKIQi3NwhRdm1Z04JGcViofZ71GS70XN2LlM7/Y0dhn1Z1UL9DXvxyBQnZ2OGdiPU1O0ec9A7DxdMlaaNViZl0kKWdiviGc8g+QAHnWtjhaNca8jnYc11yNqE4qaVzzkfu0J2P8NdBsfw0F1B/dojmSs38NUZtZztXZkRf4apzIN9sUHCus6TmlVi8UYNKqPUBSpUwqiVNmlSqBjUDzUzUDRUGoTCimhmgG3FDI3or/AIag3hQDYUJhRGqBoBMKC4oznehPxURWkqnPwauSVSn4NUci94NKo3v73wpUH//Z"/>
          <p:cNvSpPr>
            <a:spLocks noChangeAspect="1" noChangeArrowheads="1"/>
          </p:cNvSpPr>
          <p:nvPr/>
        </p:nvSpPr>
        <p:spPr bwMode="auto">
          <a:xfrm>
            <a:off x="155575" y="-661988"/>
            <a:ext cx="923925" cy="1390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642" name="AutoShape 18" descr="data:image/jpg;base64,/9j/4AAQSkZJRgABAQAAAQABAAD/2wBDAAkGBwgHBgkIBwgKCgkLDRYPDQwMDRsUFRAWIB0iIiAdHx8kKDQsJCYxJx8fLT0tMTU3Ojo6Iys/RD84QzQ5Ojf/2wBDAQoKCg0MDRoPDxo3JR8lNzc3Nzc3Nzc3Nzc3Nzc3Nzc3Nzc3Nzc3Nzc3Nzc3Nzc3Nzc3Nzc3Nzc3Nzc3Nzc3Nzf/wAARCADMAIgDASIAAhEBAxEB/8QAHAAAAQUBAQEAAAAAAAAAAAAAAwABAgQGBQcI/8QAQBAAAgEDAwEFBQUGBAUFAAAAAQIDAAQREiExBQYTQVFhByJxgZEUIzKhsRZCUsHR4RUkYvBDVYKSk3ODorLx/8QAGgEBAQADAQEAAAAAAAAAAAAAAAECAwQFBv/EACIRAQEAAgIBBQADAAAAAAAAAAABAhEDITEEBRITQSJRkf/aAAwDAQACEQMRAD8AwxBDaSCCG0nIOx8vj6U8cDSTwwtIqd8QNROy5xyBnz45or3U8ruEdlDuGEYJIyPw85JI8zufGotcSL79w6usTNiF8hchdYGBuPeYj5YyRWSA9wxRwF++1IEUkDOSw5J24HPnShgkS7dBkmJZg4/eGlG3I+vwwc09woWSUxyRN3q5cKQmhg3gM7fhz4D3seFTs2Jvs6ye+Egc4wTqVvH1zn18aKqpCJbcvGNUgk0gJksRgk5HAHFCMTiCOUgYdmUDyxjx9d/pVoXOq0UPNKztGNg7KqkNxjxOk5z6b0B5m+zQQacd2zyA451YA+hVvqaAaRPIDoVmAYKSu+54H51MWk+ATGUVjgNIQq5yRjJPmDnyqDEs+s5Zs5yfP40znvEYOzNqJO5JwTzzQRuIzFNJE2PdODvx8QOD6Uz4SOGMLH3jKCxOckljjG+BtgcU8jGWR3I3Y6jjjemyTHpYkqV4OOMn54zUEjA0U0kc+hCpAZWO4yecegGaE8aqHIuYWAzgjVlseSkZz8amwd2eTSfeLOTjOADufz5obqUkRZQRkjZhsVyAT6j1FASZY4pJBE7NpIMZCe62wO+dxz5b0nEDtGkb93s4ZtHAJbGTnnBH1ohiiS7vFlk2gY6MkLrAfBGx/hzxt8qrR3EEKtOZgHVsxR7HPJyTxgbevlQE6gFE6q0UsWEUBWQD3cbHk03UY44bp44caFVMEcHKKSR8Sc/OlfRCNnLXKzYwAwbPOdj4g+P1HhQSsjIshVirNpB5yeAPyx8qIA/FKpFHaPvFjYoQWDY2wOd/SlQaRbafvGABVohqYg8ZPujPmTgbUI6SQXQ6QdTyge8cjg59c1Y7640JKDqLRiONtZLAodeR/veq84lUIXJAkRWwrbNt4+u5+tZaA0ZQCpiDkZdsnkZXbb509qV+3W5UaQZlHPm396j3ZdDJlQqkLwTuc4AwD5GpwwyKbe4wAi3MaEEgMG14xp5P4Txx41BO3hibpFtLGFac5R9QOFyFxsOTuT/+UZemx3UqxWxkLgsEiRNZbEgyuB4gSfkau+z/AKbY9T7UdOtepnVbtqcxnAVtA2DE8gnAx417N1Lr3QuhWhSzlsY0U40WzJyf9KnNYZ5fGbZY43K6eRz9huvTsrwdGkg1SOZBPJHEAC7AAEnONOnw5Hxq1Zey3rNxLpur2zt0JI1KWlKjzIGBn510Ote02WJ2i6daRyPqOp7gFQpG2NPOc+eK4q9v+1M84mjmtG7toiluLYaHMnAOTnxG+aw3nl3Iz+OE629HsfZt0Do8bSvZt1O4LFs3MIlA9FQEAD45+NeY9p7LpvTutqiWM1tE0Uh7iWIxhNWQrr7xyM4OM4Ujxrq9sO1Ft2gttUN11SK5dUEtoADFGQMkxkHfcjnwPgRiszKUNpEHXTISFkC7FWI2I9CDv8KlzsrKY9OWCI+6hkXTICmptX7uG1A/Mn45FAVz3aRR7mRkZgSD72dgPI8ZI3JOOAcymKuda7rxjHH9Rt+lSkjT7OkiI0k+s6veYBQCcEgcceNbpdxps1Rrt0HWL51kxGJJdARcjJJAAxjYHg58AarxzJDcBjPPLDy2PcLkDgjPG30poYX1Rh86X1Y3znAyc843P60JlTQWJJIQrtwWDINvMYf9aInLcSOFUvIyo5dXdjlvjvjn9aRvHECxtEjadWrUc6ixJJI8G8Ac7YojWTo4WbALwmRfeVMHJHLeo8KqMgFsJdW3dhzk77yFf0FBOS7lZUXbKppzj1Y5+I1H60qi9tKrFWIDBfd/1HJBH1UilRXfnkLSSyBgqs2oqMgefBJ/OlhUun+2pIrElmXTpOrIO4xnHwHlV2b7JC1yiglklKr7xA1gKAfgRr2439BVUNBqnWQOxw+ll97gNgDPoBjmskVmlfDASnDNk7nORuD/ALxUWlbVGzE4RkJAOA2lgckcE7VZuJ1aNk0ErpUR6XzpUDOD66ixJx585GK0qA63hUiLXpAY5bjI/SoGiAWW1OnIXbOWGPvG5OcDgU3ULcXAFxCigSEFDgA58htsRjfOMUyoZMqScDf6kA7fP8qsWwcLKojJRofvSB+DcqT9AR8M0WKdt1Ge1WdBIgeUaZHZQwbcNszDnzp7S7MMsOsZiXSH0k5ZQDjJ9M8j08q9B7Adnobm6k6heQBoLK3SG3LjYuwJkbyOAMfOqHabsfGl1cTdMtiUSQ/5dpigY5/4exPORg4xg71yX1eE5bxX/Wycds+UcNZhZd3dRjMveb6snSjgDHruF3Fca8nWaZpxtp3RfEDfI+HNaj9mrqxtu9u5reSQrrFsjFiRpO+rAzzuBtnx4rMJ0y5ukluI45nRYtZCqdWRgHHp4/D4VhjyYZXqt2W9KzymJURWIZWDqQNhydvnj6VF5TKGaQamZgSSQNxkA7D1q79kW4u72STKhI37sasZkVAQOOPT15FCgiSSSzQw+4ZBqkIOHBOcE8cKfXmuyeHLfIMUjyRrAxBQawgLBQCw5zxzg/WlNHNGCHUnEZHuj8Kh1JP1H5805giW2tSHDh7QyTlQRpbcgE+eNPHpR7i0kljRpWYyJIIz3jZByWGVPllc/XyrJAoZLi0u+8hIaWNSUdssFB4PONxtv58Z3oeHtgg72NHVe7xgOD7zHff1OTjbx3qNxbaHjU5ZCY9RVMBS2DjPwPjina2BEJWUEuHdtyQir5+uAaiorLcvFIpZAHAzqIB3G/1AA+Z8zSp5orqCJ+9kI0nLxZ43wSSOQDp+vpSoNjfdKih6rcwRZMazssHu6da7kAAHYkceoxzXKkiSNiqyh10yDBGCpCnAPhnIHG2x9KLNdPK6yPc3LupLK7bEE8nJbNNbi1WaN3nYIrDKtDnI8RsT4VUgRhCiOaRTJDpJcRk5yAPczjAJyPOmYBIZ1aJQEcRyAPq0vgjIzzvmniV/u4kaKXBbEerOrIwfdOM5x4VC3b72ZZ2coO7dsbtq76Mbk/E0AFd4tenUpZGUHOCPDP1GPlVsyOys9mrh5O8EqR5OlNSsuceGS2/hQJDGWXXrGpZNOnfB72XnPO+PqaGHRo3jA0q+gHWxOcZzsOdyNqivRvZN2ihUN0G50K3vyWj5z3hJBZMefiPMZ+etvbJVNxcd2zupLIDuo3GPTHgB44J8a8W7O3wsus2E6Kkbx3MWWLFi2GUn08Poa+huooujSq5Q7kcZ/wB4rxfceP68pnj+ujgu+mTuYEURwzoZrZD7mk7r8/3WHHqKpzWG6kSiUKPd72MZX4Hw+WK7dzCFBZQChO48jVcIqq23h415P2WOrUY7q3Zbp1/qcRGzuSdRngJ59VOx+WKwfWoL7pF5/h1xKhWDS0ZjXCuuGAcfEM2c75zmvX+oKsEMjsRpWUJwOdJY/wAq8+9pCHT0iYgHVFKjNjckMDv/AN35163t/qOS5zDK7lc3NhNbjL6bmGPuZC6ogYaWxjAGg+h22oUju6okhJSM4RWOcZxt8P6nzrpdSnt2uWaOMSRAT5YP+MCQtsRxkeVc/vAjsyQIDrVlBJOMHOB6HHjXtOU0lzcRlFkfUsbKe71gjK4Azj0AHntQElniVlSQqi5RhkEcnIP50V3RXYKodX4Z1wV33wM7f2offO0ut2ZgBpwqj8P8PlQRlnlkQ96wZm3LEbnk/qc+uBSoZx8M74pUGpiVVjkmB1NDjbB0tkjHIBx+LPwFRiWF50QjUr84LEg84AOM+XOKAT7pXfBIPPln+v6VE433FUHlCu5QhgEQ6+8bGkDxOx/nz41Oa3EsrmNDpEkhMpYDjGkY53PP9aqq2ncEDbFK60zaJEcLIUCMNWnAARQed8k748icUolcW4E0QM6BWUHLkBtT4YjH/UN/j5Uo+mzzSXKorfcxd4hYqNYwcY333wOc70KaDMiaQAuwwGBKqHdSSc5z7hY5wNz4YqpC57homYKgOt1BxncAj1z5elQXrO0VboGbvY3heN5QDuMvtgegXHxI8K+jZ51LxqGyHGlWxjJHh8+a+ZoYnW3SWOQ6VJjcuxAwWH4AdvD1xn0FfSN1HH3KRS6tFxErZXwZQM49cYP1ry/dJvCN/BdZA3kSvH7uCwYbn51yZjo0jwLD6Vba4mhk0XQ3XllGzeR+H9apdWbRFFcxDVErkNp5Hj/KvAnddlcq6Ml7cQ2aNpxdSTSH/QNOfyGPnWW9oCoem2DyaDpnnVTnCgsgxv8AFSflVjtR1y86P1iGbpvchpEl9+SPX7p08D12Gf0rI9U6/d9YjEfV7gBI3dxHFGqIG0HTtyTlvoK9j0fpuT548n45+Xkx1Y5zW6QGSJyAVQAOpyAce98QSMfOhxRxSOAsqswZsoWwSoGQQPrRLSCB4tMk6KZGXBQ4BIdQQSR5Etvjw8qqyEQvGFb7wA6sNnffH1Br23KNJAkUzK0ivGoALKcld1BODvsT/vFFa2s0mkR5cCMDKsT7xycfLw39POqcCQTOEZlB0tlmI0+h3IOd/GngmQyhZHRy4YktpAzuBuRsMfyoD3EMKzRLJLGD3eGVRgZydwfPV/OlVB+7RiNQIIGCrcbA/Pk+FKg+qv2N6N/ybpX/AIP70/7G9F/5L0o/C3/vWlpVBmf2M6L/AMl6X/4P70x7FdE3z0XpZ+MH9609Kgy7diujMST0fpxLcnujv8d6h+wvRBx0fpvygFaulQeeyeyvohZ37y5TUSdI7rSuTnA+72rQ3KAQzQkv93h0K/iwMbj1BrvS7I3wridRJSSKZc4XZgPEGvJ90y6xbuCds7csI1FvckrG51RTqcBTvgfA+GfHY8iuTM0ts7mdFmjKlSVbSzD9CRj0IrvdQjQPImlHgfJeJhsSfEeVcG4tAup0lcx4wUc+8APXxHxrxcbNuzXTJdorGG76KZbWKe56hBdxr90C2IXVx+EDOcjBHwpezHs6131S7i6tYqIpLctEtzH72tWG4B3AwzfHatn2ctlkHUg+S0dukyHw91iePpROzCg9rmMZyO4dvlgf2r6L0vJfrxkcuWEu6tN2H6Sc/wCQs9+fuhQW7FdKU5/w+zI/hMQwa2LcUB+DXc52Nk7GdMBJWxs132xENqqTdj7ADAtLUD/0hW0kqpKOaJphrrsnaKpK21sP/bFKtTdgaDSqo9CpUqVRkVKlSoFSpUxoKXWZWh6VeSpJ3TJA5D4zpOk4NeYT9pe0NjahZ1suoquMyyZjZuNjpOM/Kt/22d07K9TaMEnuCNIOCwyAQPUjb5141cXvfxKY5NnCqrHxOcHVuMEDnbkVjnw8fLP5zafK43p0bj2jXi4WfoMZcsyaIrts/hznJXFUW7cG5KwydHljduCb6NV4J3OPSs1cRS99qmliRdR99mJ2wdgMVC7s5GG6u+feUFAuoZ2wOcVy32/098Ytk58/7ek+zvtDH1DtU9iLeLu3sZH1xzF8YZcqTgDjyrpdjYmtO1V7ZStqe3gkhDHltLKM/wDbisX7HtUfbhVlCqz2Ux0gjzXw+Va65u/8J9od5dOpVGK61A3eN41BYeuVO3oa2zix4sZjiymVztbxqA9ESWOaJZYWDxOoZGA5BGxoUh2re1K0pqrJ41ZlqrIeaChdn3TSprs+4aVVHoWaeh5p9VRU6VRzSzQPmmJpiabNByO16h+zHVMtp02ruDzgqNQ/MCvnzqonWZngiVJmwXGo6XPm22GPODX0j1G1W+sLm0c4W4ieIny1Aj+dfOVyFBkjlGZInaFySfxKdP51njOmGXVcFT1G9N3pnMZtIO/casagJETH1eug3dxsHuJXQhSCZNbk+ud8710+zNksvZTtneEqDFaQourxzJq55/cFUbuZI4Q59+RyVjQDcnxPwqaLWo9ilt9o7T3V4dX+VsiMkY1NI+M/RTW2672U6h1LrzXa36tasMYmPvRAnJVAo3wM4zx61R9i1vo7K3N8wBe7vHIbGMqoC/TOqt6xrGzbPG2dwFYkgiSGFdMUahEXyAGBQpKM5qvIaAEtVJTzVmU1SmbmgpXje6aVAvG2NKqj0Dvx/DTicfw/nQ9A9P8AtFLQPD9B/Soo3fD+H86fvh5GhBBj+wp9NBPvvSkZvh9ahjHifkaiyg+JpsE78Agnz8DXzt2ttzbdo+qpgBDdyrJjz1HSceoIHyFfQfd5IAzvtsa8B7b3MVx2j6xNHukszLqUk/hwuc/9INbOP9a8/wAQ7OMq9gO2e2Q7WSj0zLis1fyu6ztG5BVCJJs74A/CK2HZW2WT2V9rLgqSzXEQBUZP3ZRvplv1rIdWLNAybFMMSEzknB2+lWeKXzH0R2YtI+kdnOmWMMYVYrVMrnhmGo/mxrotP/p/OgWkqXFjazxj3ZII2AyDgFRUmG3j+X9K1WthNcf6R9arSXO/4fzqbfP8v6VWkGfD9P6VNgUtz/pH1qjcXBwdh9atyD4/7+VVZkyOW+tNo5F3cnB2FKpXkex3P1pVdmq9L+VSAp8U4FVTYpYqWKY1BEimIqRFRNFRUZdfiK+b+0+Li+vJQqIGnlYheBlzX0hnG458K8B7XW6W/ay9slQBftcrEY/dPvL+tZ4frXn+DdlJdHsm7TxqxBe/iQY3zqMYI+gOaxnUdi/ng8nPnWw7OW8g9mnaK4UkIOp2x28dBTV/9hWXvI/tE0MeSFlZUOBk4ZgP0NXHxUvl9AdlojB2Y6TGxYkWkeS3PGf510Gorosf3aABUAQAeAAwP0oLGtTYG9VpKsNVeWgrvVeTGKNLVSV8ZoKN7jBpUK7kyppVUengVIbUhUsUVGmxUiKRoIEVFqlUTRQ23WvAu3Up/bPrd0hUiOUxrjzChfrmt72m9oMvRe0zWE8Jgt7f3jri1Pcg7qUJYAKM7nc5BG1eV9fvR1K6n6jAxaCeVpAjgaoyxOQSvj8fDGM1ngwz7abp0gtfYneLqGq76g8QHkS6Z/8AihNZvs81o/abpUd9q+zfbYwdG++fd+WvTn0zWmsLcL7EbpmiIkN79p94HfEsahwDyMbetefQTd1fwzYkjjhdZWJAUjSc7fT50l6Szt9PyZydXJNBY159be1S1veqpBFZ647lgsIjDGRHPg4OxG/I48jitr9rWUHu3BAOM4xWtmM5AFVZXxTOxPNAkHofrQCmkqjOxNWpQaqyrQc+6PumlT3WApzSq7R6vxT5qGTilmip1HNMDSJ2oEagacnzqJorkde6B03rts0HUrZJVY5y4zhuM7YIPqpBrzHtB7L5rG8+09C6jLbwuMAGJ5u79NS7kfEH417C1AYc0HmkPZzr83ZUdGiujbKIQi3NwhRdm1Z04JGcViofZ71GS70XN2LlM7/Y0dhn1Z1UL9DXvxyBQnZ2OGdiPU1O0ec9A7DxdMlaaNViZl0kKWdiviGc8g+QAHnWtjhaNca8jnYc11yNqE4qaVzzkfu0J2P8NdBsfw0F1B/dojmSs38NUZtZztXZkRf4apzIN9sUHCus6TmlVi8UYNKqPUBSpUwqiVNmlSqBjUDzUzUDRUGoTCimhmgG3FDI3or/AIag3hQDYUJhRGqBoBMKC4oznehPxURWkqnPwauSVSn4NUci94NKo3v73wpUH//Z"/>
          <p:cNvSpPr>
            <a:spLocks noChangeAspect="1" noChangeArrowheads="1"/>
          </p:cNvSpPr>
          <p:nvPr/>
        </p:nvSpPr>
        <p:spPr bwMode="auto">
          <a:xfrm>
            <a:off x="155575" y="-661988"/>
            <a:ext cx="923925" cy="1390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4644" name="Picture 20" descr="http://www.metrokids.com/images/cache/6ea9c15634b526e7c89962841c98c162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667000"/>
            <a:ext cx="2305050" cy="3352800"/>
          </a:xfrm>
          <a:prstGeom prst="rect">
            <a:avLst/>
          </a:prstGeom>
          <a:noFill/>
        </p:spPr>
      </p:pic>
      <p:pic>
        <p:nvPicPr>
          <p:cNvPr id="154646" name="Picture 22" descr="http://t3.gstatic.com/images?q=tbn:ANd9GcS3vnCELn5wGCcm3wdUBcgBFF3XrzHaAbOSqRwgDAJ2nEzkGRpSH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2667000"/>
            <a:ext cx="23622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SICE Project #3 </a:t>
            </a:r>
            <a:br>
              <a:rPr lang="en-US" sz="3200" b="1" dirty="0" smtClean="0"/>
            </a:br>
            <a:r>
              <a:rPr lang="en-US" sz="3200" b="1" dirty="0" smtClean="0"/>
              <a:t> Teaching math ‘better’ to the students of Serbia</a:t>
            </a:r>
            <a:br>
              <a:rPr lang="en-US" sz="3200" b="1" dirty="0" smtClean="0"/>
            </a:br>
            <a:r>
              <a:rPr lang="en-US" sz="3200" b="1" dirty="0" smtClean="0"/>
              <a:t>  </a:t>
            </a:r>
            <a:r>
              <a:rPr lang="en-US" sz="2800" b="1" i="1" dirty="0" smtClean="0"/>
              <a:t>Serbia advances the potential of its students</a:t>
            </a:r>
            <a:endParaRPr lang="en-US" sz="2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9637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Goal – teach Serbian students ‘faster and better’</a:t>
            </a:r>
          </a:p>
          <a:p>
            <a:pPr lvl="1"/>
            <a:r>
              <a:rPr lang="en-US" dirty="0" smtClean="0"/>
              <a:t>Strategy – use Mind Genomics to understand how students need to learn …and set up school that way</a:t>
            </a:r>
          </a:p>
          <a:p>
            <a:pPr lvl="1"/>
            <a:r>
              <a:rPr lang="en-US" dirty="0" err="1" smtClean="0"/>
              <a:t>Implemtation</a:t>
            </a:r>
            <a:r>
              <a:rPr lang="en-US" dirty="0" smtClean="0"/>
              <a:t> - teach mathematics and an application (RDE = Rule developing experimentation, the science behind Mind Genomics)</a:t>
            </a:r>
          </a:p>
          <a:p>
            <a:r>
              <a:rPr lang="en-US" dirty="0" smtClean="0"/>
              <a:t>Benefit … Teach each student the way the student learns best… plus ..math with a new application</a:t>
            </a:r>
          </a:p>
          <a:p>
            <a:pPr lvl="1"/>
            <a:r>
              <a:rPr lang="en-US" dirty="0" smtClean="0"/>
              <a:t>Give the Serbian student a ‘leg up’ on every other student in the world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business background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It was becoming obvious that students around the world were getting better education than before</a:t>
            </a:r>
          </a:p>
          <a:p>
            <a:pPr lvl="1"/>
            <a:r>
              <a:rPr lang="en-US" dirty="0" smtClean="0"/>
              <a:t>How could Serbian students compete far more efficiently</a:t>
            </a:r>
          </a:p>
          <a:p>
            <a:r>
              <a:rPr lang="en-US" dirty="0" smtClean="0"/>
              <a:t>Teach them mathematics and a skill</a:t>
            </a:r>
          </a:p>
          <a:p>
            <a:pPr lvl="1"/>
            <a:r>
              <a:rPr lang="en-US" dirty="0" smtClean="0"/>
              <a:t>But understand how they learn, and adjust the teaching to the student</a:t>
            </a:r>
          </a:p>
          <a:p>
            <a:r>
              <a:rPr lang="en-US" dirty="0" smtClean="0"/>
              <a:t>Create a nation of much better, more competitive students …who could ‘run rings’ around students in other countries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SICE did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534400" cy="4525963"/>
          </a:xfrm>
        </p:spPr>
        <p:txBody>
          <a:bodyPr>
            <a:noAutofit/>
          </a:bodyPr>
          <a:lstStyle/>
          <a:p>
            <a:r>
              <a:rPr lang="en-US" sz="2600" dirty="0" smtClean="0"/>
              <a:t>Identified 15 education touch-points</a:t>
            </a:r>
          </a:p>
          <a:p>
            <a:pPr lvl="1"/>
            <a:r>
              <a:rPr lang="en-US" sz="2200" dirty="0" smtClean="0"/>
              <a:t>For each touch-point, did Mind Genomics among students</a:t>
            </a:r>
          </a:p>
          <a:p>
            <a:pPr lvl="1"/>
            <a:r>
              <a:rPr lang="en-US" sz="2200" dirty="0" smtClean="0"/>
              <a:t>Created a ‘typing wizard’  of 3-4 simple questions which assigns a person to the segment</a:t>
            </a:r>
          </a:p>
          <a:p>
            <a:pPr lvl="1"/>
            <a:r>
              <a:rPr lang="en-US" sz="2200" dirty="0" smtClean="0"/>
              <a:t>Created a set of 15 such typing wizards, one for each education touch-point</a:t>
            </a:r>
          </a:p>
          <a:p>
            <a:r>
              <a:rPr lang="en-US" sz="2600" dirty="0" smtClean="0"/>
              <a:t>Sequenced each student, to know how to best teach that student</a:t>
            </a:r>
          </a:p>
          <a:p>
            <a:pPr lvl="1"/>
            <a:r>
              <a:rPr lang="en-US" sz="2200" dirty="0" smtClean="0"/>
              <a:t>Assigned students to different classes, fitting the best teacher with the student</a:t>
            </a:r>
          </a:p>
          <a:p>
            <a:r>
              <a:rPr lang="en-US" sz="2600" dirty="0" smtClean="0"/>
              <a:t>Added RDE (Rule Developing Experimentation) to the curriculum, giving the student a competitive advantage </a:t>
            </a:r>
            <a:r>
              <a:rPr lang="en-US" sz="2600" dirty="0" err="1" smtClean="0"/>
              <a:t>vs</a:t>
            </a:r>
            <a:r>
              <a:rPr lang="en-US" sz="2600" dirty="0" smtClean="0"/>
              <a:t> the rest of Europe and the world</a:t>
            </a:r>
          </a:p>
          <a:p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The three student mind-sets for math</a:t>
            </a:r>
            <a:endParaRPr lang="en-US" b="1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D1EF2-0D91-4126-875F-4EC49E6B9EAF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6248400" y="3505200"/>
            <a:ext cx="2895600" cy="838200"/>
          </a:xfrm>
          <a:prstGeom prst="rect">
            <a:avLst/>
          </a:prstGeo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 fontScale="25000" lnSpcReduction="20000"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defRPr/>
            </a:pPr>
            <a:r>
              <a:rPr lang="en-US" sz="9600" dirty="0" smtClean="0">
                <a:latin typeface="Arial" pitchFamily="34" charset="0"/>
                <a:cs typeface="Arial" pitchFamily="34" charset="0"/>
              </a:rPr>
              <a:t>Fun Seekers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defRPr/>
            </a:pPr>
            <a:endParaRPr lang="en-US" sz="7200" dirty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lang="en-US" sz="9600" b="1" dirty="0" smtClean="0">
                <a:latin typeface="Arial" pitchFamily="34" charset="0"/>
                <a:cs typeface="Arial" pitchFamily="34" charset="0"/>
              </a:rPr>
              <a:t>32%</a:t>
            </a:r>
            <a:endParaRPr lang="en-US" sz="9600" b="1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 Placeholder 6"/>
          <p:cNvSpPr txBox="1">
            <a:spLocks/>
          </p:cNvSpPr>
          <p:nvPr/>
        </p:nvSpPr>
        <p:spPr>
          <a:xfrm>
            <a:off x="0" y="5715000"/>
            <a:ext cx="9144000" cy="838200"/>
          </a:xfrm>
          <a:prstGeom prst="rect">
            <a:avLst/>
          </a:prstGeo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Autofit/>
          </a:bodyPr>
          <a:lstStyle/>
          <a:p>
            <a:pPr lvl="1" algn="ctr">
              <a:buFont typeface="Arial" charset="0"/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1" algn="ctr">
              <a:buFont typeface="Arial" charset="0"/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Students do best when you teach them in their style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Placeholder 6"/>
          <p:cNvSpPr txBox="1">
            <a:spLocks/>
          </p:cNvSpPr>
          <p:nvPr/>
        </p:nvSpPr>
        <p:spPr>
          <a:xfrm>
            <a:off x="0" y="3505200"/>
            <a:ext cx="3124200" cy="838200"/>
          </a:xfrm>
          <a:prstGeom prst="rect">
            <a:avLst/>
          </a:prstGeo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 fontScale="25000" lnSpcReduction="20000"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defRPr/>
            </a:pPr>
            <a:r>
              <a:rPr lang="en-US" sz="9600" dirty="0" smtClean="0">
                <a:latin typeface="Arial" pitchFamily="34" charset="0"/>
                <a:cs typeface="Arial" pitchFamily="34" charset="0"/>
              </a:rPr>
              <a:t>Learning Environment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lang="en-US" sz="7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lang="en-US" sz="9600" b="1" dirty="0" smtClean="0">
                <a:latin typeface="Arial" pitchFamily="34" charset="0"/>
                <a:cs typeface="Arial" pitchFamily="34" charset="0"/>
              </a:rPr>
              <a:t>28%</a:t>
            </a:r>
            <a:endParaRPr lang="en-US" sz="9600" b="1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 Placeholder 6"/>
          <p:cNvSpPr txBox="1">
            <a:spLocks/>
          </p:cNvSpPr>
          <p:nvPr/>
        </p:nvSpPr>
        <p:spPr>
          <a:xfrm>
            <a:off x="3124200" y="4800600"/>
            <a:ext cx="3124200" cy="838200"/>
          </a:xfrm>
          <a:prstGeom prst="rect">
            <a:avLst/>
          </a:prstGeo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 fontScale="25000" lnSpcReduction="20000"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defRPr/>
            </a:pPr>
            <a:r>
              <a:rPr lang="en-US" sz="9600" dirty="0" smtClean="0">
                <a:latin typeface="Arial" pitchFamily="34" charset="0"/>
                <a:cs typeface="Arial" pitchFamily="34" charset="0"/>
              </a:rPr>
              <a:t>Peer Support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lang="en-US" sz="7200" dirty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lang="en-US" sz="9600" b="1" dirty="0" smtClean="0">
                <a:latin typeface="Arial" pitchFamily="34" charset="0"/>
                <a:cs typeface="Arial" pitchFamily="34" charset="0"/>
              </a:rPr>
              <a:t>40%</a:t>
            </a:r>
            <a:endParaRPr lang="en-US" sz="9600" b="1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2516" name="Picture 4" descr="http://t3.gstatic.com/images?q=tbn:ANd9GcR-QAIUMsYQ0PNo-VgEZFKs8c00Vf0orbu9QI5lnqOkr0PS4YV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590800"/>
            <a:ext cx="2743200" cy="1981200"/>
          </a:xfrm>
          <a:prstGeom prst="rect">
            <a:avLst/>
          </a:prstGeom>
          <a:noFill/>
        </p:spPr>
      </p:pic>
      <p:pic>
        <p:nvPicPr>
          <p:cNvPr id="192518" name="Picture 6" descr="http://t3.gstatic.com/images?q=tbn:ANd9GcQCbpoGl7S0uj1kD8TAOyCUX9ZZh-ZtIz0Rq_SiXICtdQK3SWX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219200"/>
            <a:ext cx="2667000" cy="1981200"/>
          </a:xfrm>
          <a:prstGeom prst="rect">
            <a:avLst/>
          </a:prstGeom>
          <a:noFill/>
        </p:spPr>
      </p:pic>
      <p:pic>
        <p:nvPicPr>
          <p:cNvPr id="192524" name="Picture 12" descr="http://t0.gstatic.com/images?q=tbn:ANd9GcQFZuYsVaeXhR6Kmm7PZQ0FjQ04vzm8EZPn4qOcA7uxltdIOoksg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295400"/>
            <a:ext cx="27432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1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</a:rPr>
              <a:t>Application: The student enters the class …</a:t>
            </a:r>
            <a:br>
              <a:rPr lang="en-US" sz="31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</a:rPr>
            </a:br>
            <a:r>
              <a:rPr lang="en-US" sz="31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</a:rPr>
              <a:t>But which math class, which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  <a:sym typeface="Helvetica Neue" charset="0"/>
              </a:rPr>
              <a:t>You meet a high school student in a class. How do you find the right teaching approach to that student?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  <a:sym typeface="Helvetica Neue" charset="0"/>
            </a:endParaRPr>
          </a:p>
          <a:p>
            <a:r>
              <a:rPr lang="en-US" sz="2400" i="1" dirty="0" smtClean="0">
                <a:latin typeface="Arial" pitchFamily="34" charset="0"/>
                <a:cs typeface="Arial" pitchFamily="34" charset="0"/>
                <a:sym typeface="Helvetica Neue" charset="0"/>
              </a:rPr>
              <a:t>How to uncover mind-set  to correctly classify a person who you’ve never met before?</a:t>
            </a:r>
          </a:p>
          <a:p>
            <a:r>
              <a:rPr lang="en-US" sz="2400" i="1" dirty="0" smtClean="0">
                <a:latin typeface="Arial" pitchFamily="34" charset="0"/>
                <a:cs typeface="Arial" pitchFamily="34" charset="0"/>
                <a:sym typeface="Helvetica Neue" charset="0"/>
              </a:rPr>
              <a:t/>
            </a:r>
            <a:br>
              <a:rPr lang="en-US" sz="2400" i="1" dirty="0" smtClean="0">
                <a:latin typeface="Arial" pitchFamily="34" charset="0"/>
                <a:cs typeface="Arial" pitchFamily="34" charset="0"/>
                <a:sym typeface="Helvetica Neue" charset="0"/>
              </a:rPr>
            </a:br>
            <a:r>
              <a:rPr lang="en-US" sz="2400" i="1" dirty="0" smtClean="0">
                <a:latin typeface="Arial" pitchFamily="34" charset="0"/>
                <a:cs typeface="Arial" pitchFamily="34" charset="0"/>
                <a:sym typeface="Helvetica Neue" charset="0"/>
              </a:rPr>
              <a:t/>
            </a:r>
            <a:br>
              <a:rPr lang="en-US" sz="2400" i="1" dirty="0" smtClean="0">
                <a:latin typeface="Arial" pitchFamily="34" charset="0"/>
                <a:cs typeface="Arial" pitchFamily="34" charset="0"/>
                <a:sym typeface="Helvetica Neue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  <a:sym typeface="Helvetica Neue" charset="0"/>
              </a:rPr>
              <a:t>Knowing  the specifics guides you…what  to say and do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37355-B7B0-4A7A-8E97-F8D18E09A6E3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37355-B7B0-4A7A-8E97-F8D18E09A6E3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6" name="Rectangle 2"/>
          <p:cNvSpPr txBox="1">
            <a:spLocks/>
          </p:cNvSpPr>
          <p:nvPr/>
        </p:nvSpPr>
        <p:spPr>
          <a:xfrm>
            <a:off x="304800" y="76200"/>
            <a:ext cx="83820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uLnTx/>
                <a:uFillTx/>
                <a:latin typeface="+mj-lt"/>
                <a:ea typeface="+mj-ea"/>
                <a:cs typeface="+mj-cs"/>
              </a:rPr>
              <a:t>The Serbia Math Typing Tool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+mj-lt"/>
                <a:ea typeface="+mj-ea"/>
                <a:cs typeface="+mj-cs"/>
              </a:rPr>
              <a:t>(One of the three questions)</a:t>
            </a:r>
            <a:endParaRPr kumimoji="0" lang="en-US" sz="2400" i="1" u="none" strike="noStrike" kern="1200" cap="all" spc="0" normalizeH="0" baseline="0" noProof="0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3" cstate="print"/>
          <a:srcRect l="21101" t="11268" r="22018" b="42253"/>
          <a:stretch>
            <a:fillRect/>
          </a:stretch>
        </p:blipFill>
        <p:spPr bwMode="auto">
          <a:xfrm>
            <a:off x="761999" y="1371600"/>
            <a:ext cx="758767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This student ‘types’ as Segment 2</a:t>
            </a:r>
            <a:br>
              <a:rPr lang="en-US" dirty="0" smtClean="0"/>
            </a:br>
            <a:r>
              <a:rPr lang="en-US" sz="3600" i="1" dirty="0" smtClean="0"/>
              <a:t>How should you teach this student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37355-B7B0-4A7A-8E97-F8D18E09A6E3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177154" name="Picture 2"/>
          <p:cNvPicPr>
            <a:picLocks noChangeAspect="1" noChangeArrowheads="1"/>
          </p:cNvPicPr>
          <p:nvPr/>
        </p:nvPicPr>
        <p:blipFill>
          <a:blip r:embed="rId3" cstate="print"/>
          <a:srcRect l="18584" t="9091" r="18584" b="34545"/>
          <a:stretch>
            <a:fillRect/>
          </a:stretch>
        </p:blipFill>
        <p:spPr bwMode="auto">
          <a:xfrm>
            <a:off x="381000" y="1676400"/>
            <a:ext cx="8028039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science that will make this possible – mind genomics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 is now almost 100 years since WWI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time for Serbia to shine</a:t>
            </a:r>
          </a:p>
          <a:p>
            <a:r>
              <a:rPr lang="en-US" dirty="0" smtClean="0"/>
              <a:t>All of the foregoing represent what Serbia can accomplish within the next 1-2 years</a:t>
            </a:r>
          </a:p>
          <a:p>
            <a:r>
              <a:rPr lang="en-US" dirty="0" smtClean="0"/>
              <a:t>What is available – science, technology, support staff</a:t>
            </a:r>
          </a:p>
          <a:p>
            <a:r>
              <a:rPr lang="en-US" dirty="0" smtClean="0"/>
              <a:t>What is needed – vision, and willpower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76400" y="5638800"/>
          <a:ext cx="4191000" cy="762000"/>
        </p:xfrm>
        <a:graphic>
          <a:graphicData uri="http://schemas.openxmlformats.org/drawingml/2006/table">
            <a:tbl>
              <a:tblPr/>
              <a:tblGrid>
                <a:gridCol w="4191000"/>
              </a:tblGrid>
              <a:tr h="762000">
                <a:tc>
                  <a:txBody>
                    <a:bodyPr/>
                    <a:lstStyle/>
                    <a:p>
                      <a:pPr marL="0" marR="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1122CC"/>
                          </a:solidFill>
                          <a:latin typeface="arial"/>
                          <a:hlinkClick r:id="rId2" action="ppaction://hlinkfile"/>
                        </a:rPr>
                        <a:t>Born</a:t>
                      </a:r>
                      <a:r>
                        <a:rPr lang="en-US" sz="2000" dirty="0">
                          <a:latin typeface="arial"/>
                        </a:rPr>
                        <a:t>: July 25, 1894, </a:t>
                      </a:r>
                      <a:r>
                        <a:rPr lang="en-US" sz="2000" dirty="0" err="1">
                          <a:solidFill>
                            <a:srgbClr val="1122CC"/>
                          </a:solidFill>
                          <a:latin typeface="arial"/>
                          <a:hlinkClick r:id="rId3" action="ppaction://hlinkfile"/>
                        </a:rPr>
                        <a:t>Obljaj</a:t>
                      </a:r>
                      <a:endParaRPr lang="en-US" sz="2000" dirty="0">
                        <a:latin typeface="arial"/>
                      </a:endParaRPr>
                    </a:p>
                    <a:p>
                      <a:pPr marL="0" marR="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1122CC"/>
                          </a:solidFill>
                          <a:latin typeface="arial"/>
                          <a:hlinkClick r:id="rId4" action="ppaction://hlinkfile"/>
                        </a:rPr>
                        <a:t>Died</a:t>
                      </a:r>
                      <a:r>
                        <a:rPr lang="en-US" sz="2000" dirty="0">
                          <a:latin typeface="arial"/>
                        </a:rPr>
                        <a:t>: April 28, 1918, </a:t>
                      </a:r>
                      <a:r>
                        <a:rPr lang="en-US" sz="2000" dirty="0" err="1">
                          <a:solidFill>
                            <a:srgbClr val="1122CC"/>
                          </a:solidFill>
                          <a:latin typeface="arial"/>
                          <a:hlinkClick r:id="rId5" action="ppaction://hlinkfile"/>
                        </a:rPr>
                        <a:t>Terezín</a:t>
                      </a:r>
                      <a:endParaRPr lang="en-US" sz="2000" dirty="0">
                        <a:latin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6" name="Picture 2" descr="http://www.spartacus.schoolnet.co.uk/FWWprincip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4953000"/>
            <a:ext cx="1089901" cy="1724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/>
          </p:cNvSpPr>
          <p:nvPr/>
        </p:nvSpPr>
        <p:spPr bwMode="auto">
          <a:xfrm>
            <a:off x="107156" y="415230"/>
            <a:ext cx="8902898" cy="6965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41093">
              <a:lnSpc>
                <a:spcPct val="85000"/>
              </a:lnSpc>
            </a:pPr>
            <a:r>
              <a:rPr lang="en-US" sz="2200" dirty="0">
                <a:latin typeface="Helvetica Neue" charset="0"/>
                <a:sym typeface="Helvetica Neue" charset="0"/>
              </a:rPr>
              <a:t>Dr. Howard Moskowitz.</a:t>
            </a:r>
          </a:p>
          <a:p>
            <a:pPr marL="241093">
              <a:lnSpc>
                <a:spcPct val="85000"/>
              </a:lnSpc>
            </a:pPr>
            <a:r>
              <a:rPr lang="en-US" sz="2200" dirty="0" smtClean="0">
                <a:latin typeface="Helvetica Neue" charset="0"/>
                <a:sym typeface="Helvetica Neue" charset="0"/>
              </a:rPr>
              <a:t>Developer of Mind Genomics</a:t>
            </a:r>
            <a:endParaRPr lang="en-US" sz="2200" dirty="0">
              <a:latin typeface="Helvetica Neue" charset="0"/>
              <a:sym typeface="Helvetica Neue" charset="0"/>
            </a:endParaRPr>
          </a:p>
        </p:txBody>
      </p:sp>
      <p:pic>
        <p:nvPicPr>
          <p:cNvPr id="241667" name="Picture 5"/>
          <p:cNvPicPr>
            <a:picLocks noChangeAspect="1" noChangeArrowheads="1"/>
          </p:cNvPicPr>
          <p:nvPr/>
        </p:nvPicPr>
        <p:blipFill>
          <a:blip r:embed="rId2" cstate="print"/>
          <a:srcRect t="8180"/>
          <a:stretch>
            <a:fillRect/>
          </a:stretch>
        </p:blipFill>
        <p:spPr bwMode="auto">
          <a:xfrm>
            <a:off x="381744" y="1375172"/>
            <a:ext cx="2720206" cy="3125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1668" name="Rectangle 4"/>
          <p:cNvSpPr>
            <a:spLocks/>
          </p:cNvSpPr>
          <p:nvPr/>
        </p:nvSpPr>
        <p:spPr bwMode="auto">
          <a:xfrm>
            <a:off x="3295055" y="1329408"/>
            <a:ext cx="5732859" cy="48945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lvl="1" indent="-209840">
              <a:buClr>
                <a:srgbClr val="000000"/>
              </a:buClr>
              <a:buSzPct val="91000"/>
              <a:buFont typeface="Arial" pitchFamily="34" charset="0"/>
              <a:buChar char="•"/>
              <a:tabLst>
                <a:tab pos="190866" algn="l"/>
              </a:tabLst>
            </a:pPr>
            <a:r>
              <a:rPr lang="en-US" sz="1600" b="1" dirty="0" smtClean="0">
                <a:solidFill>
                  <a:schemeClr val="tx1"/>
                </a:solidFill>
                <a:latin typeface="Helvetica Neue" charset="0"/>
                <a:sym typeface="Helvetica Neue" charset="0"/>
              </a:rPr>
              <a:t>President of Moskowitz Jacobs, Inc. Chairman of  </a:t>
            </a:r>
          </a:p>
          <a:p>
            <a:pPr marL="0" lvl="1" indent="-209840">
              <a:buClr>
                <a:srgbClr val="000000"/>
              </a:buClr>
              <a:buSzPct val="91000"/>
              <a:tabLst>
                <a:tab pos="190866" algn="l"/>
              </a:tabLst>
            </a:pPr>
            <a:r>
              <a:rPr lang="en-US" sz="1600" b="1" dirty="0" smtClean="0">
                <a:solidFill>
                  <a:schemeClr val="tx1"/>
                </a:solidFill>
                <a:latin typeface="Helvetica Neue" charset="0"/>
                <a:sym typeface="Helvetica Neue" charset="0"/>
              </a:rPr>
              <a:t>    </a:t>
            </a:r>
            <a:r>
              <a:rPr lang="en-US" sz="1600" b="1" dirty="0" err="1" smtClean="0">
                <a:solidFill>
                  <a:schemeClr val="tx1"/>
                </a:solidFill>
                <a:latin typeface="Helvetica Neue" charset="0"/>
                <a:sym typeface="Helvetica Neue" charset="0"/>
              </a:rPr>
              <a:t>iNovum</a:t>
            </a:r>
            <a:r>
              <a:rPr lang="en-US" sz="1600" b="1" dirty="0" smtClean="0">
                <a:solidFill>
                  <a:schemeClr val="tx1"/>
                </a:solidFill>
                <a:latin typeface="Helvetica Neue" charset="0"/>
                <a:sym typeface="Helvetica Neue" charset="0"/>
              </a:rPr>
              <a:t>, a graduate </a:t>
            </a:r>
            <a:r>
              <a:rPr lang="en-US" sz="1600" b="1" dirty="0" smtClean="0">
                <a:latin typeface="Helvetica Neue" charset="0"/>
                <a:sym typeface="Helvetica Neue" charset="0"/>
              </a:rPr>
              <a:t>of Queens College, </a:t>
            </a:r>
            <a:r>
              <a:rPr lang="en-US" sz="1600" b="1" dirty="0" smtClean="0">
                <a:solidFill>
                  <a:schemeClr val="tx1"/>
                </a:solidFill>
                <a:latin typeface="Helvetica Neue" charset="0"/>
                <a:sym typeface="Helvetica Neue" charset="0"/>
              </a:rPr>
              <a:t>holds a Ph.D</a:t>
            </a:r>
            <a:r>
              <a:rPr lang="en-US" sz="1600" b="1" dirty="0">
                <a:solidFill>
                  <a:schemeClr val="tx1"/>
                </a:solidFill>
                <a:latin typeface="Helvetica Neue" charset="0"/>
                <a:sym typeface="Helvetica Neue" charset="0"/>
              </a:rPr>
              <a:t>. </a:t>
            </a:r>
            <a:r>
              <a:rPr lang="en-US" sz="1600" b="1" dirty="0" smtClean="0">
                <a:solidFill>
                  <a:schemeClr val="tx1"/>
                </a:solidFill>
                <a:latin typeface="Helvetica Neue" charset="0"/>
                <a:sym typeface="Helvetica Neue" charset="0"/>
              </a:rPr>
              <a:t>in</a:t>
            </a:r>
          </a:p>
          <a:p>
            <a:pPr marL="0" lvl="1" indent="-209840">
              <a:buClr>
                <a:srgbClr val="000000"/>
              </a:buClr>
              <a:buSzPct val="91000"/>
              <a:tabLst>
                <a:tab pos="190866" algn="l"/>
              </a:tabLst>
            </a:pPr>
            <a:r>
              <a:rPr lang="en-US" sz="1600" b="1" dirty="0" smtClean="0">
                <a:solidFill>
                  <a:schemeClr val="tx1"/>
                </a:solidFill>
                <a:latin typeface="Helvetica Neue" charset="0"/>
                <a:sym typeface="Helvetica Neue" charset="0"/>
              </a:rPr>
              <a:t>    Experimental </a:t>
            </a:r>
            <a:r>
              <a:rPr lang="en-US" sz="1600" b="1" dirty="0">
                <a:solidFill>
                  <a:schemeClr val="tx1"/>
                </a:solidFill>
                <a:latin typeface="Helvetica Neue" charset="0"/>
                <a:sym typeface="Helvetica Neue" charset="0"/>
              </a:rPr>
              <a:t>Psychology from </a:t>
            </a:r>
            <a:r>
              <a:rPr lang="en-US" sz="1600" b="1" dirty="0" smtClean="0">
                <a:solidFill>
                  <a:schemeClr val="tx1"/>
                </a:solidFill>
                <a:latin typeface="Helvetica Neue" charset="0"/>
                <a:sym typeface="Helvetica Neue" charset="0"/>
              </a:rPr>
              <a:t>Harvard University</a:t>
            </a:r>
            <a:r>
              <a:rPr lang="en-US" sz="1600" b="1" dirty="0">
                <a:solidFill>
                  <a:schemeClr val="tx1"/>
                </a:solidFill>
                <a:latin typeface="Helvetica Neue" charset="0"/>
                <a:sym typeface="Helvetica Neue" charset="0"/>
              </a:rPr>
              <a:t>.</a:t>
            </a:r>
          </a:p>
          <a:p>
            <a:pPr marL="0" lvl="1" indent="-209840">
              <a:buClr>
                <a:srgbClr val="000000"/>
              </a:buClr>
              <a:buSzPct val="91000"/>
              <a:tabLst>
                <a:tab pos="190866" algn="l"/>
              </a:tabLst>
            </a:pPr>
            <a:endParaRPr lang="en-US" sz="1600" b="1" dirty="0">
              <a:solidFill>
                <a:schemeClr val="tx1"/>
              </a:solidFill>
              <a:latin typeface="Helvetica Neue" charset="0"/>
              <a:sym typeface="Helvetica Neue" charset="0"/>
            </a:endParaRPr>
          </a:p>
          <a:p>
            <a:pPr marL="0" lvl="1" indent="-209840">
              <a:buClr>
                <a:srgbClr val="000000"/>
              </a:buClr>
              <a:buSzPct val="91000"/>
              <a:buFont typeface="Arial" pitchFamily="34" charset="0"/>
              <a:buChar char="•"/>
              <a:tabLst>
                <a:tab pos="190866" algn="l"/>
              </a:tabLst>
            </a:pPr>
            <a:r>
              <a:rPr lang="en-US" sz="1600" b="1" dirty="0" smtClean="0">
                <a:solidFill>
                  <a:schemeClr val="tx1"/>
                </a:solidFill>
                <a:latin typeface="Helvetica Neue" charset="0"/>
                <a:sym typeface="Helvetica Neue" charset="0"/>
              </a:rPr>
              <a:t>Three prestigious science awards  </a:t>
            </a:r>
            <a:endParaRPr lang="en-US" sz="1600" b="1" dirty="0">
              <a:solidFill>
                <a:schemeClr val="tx1"/>
              </a:solidFill>
              <a:latin typeface="Helvetica Neue" charset="0"/>
              <a:sym typeface="Helvetica Neue" charset="0"/>
            </a:endParaRPr>
          </a:p>
          <a:p>
            <a:pPr marL="0" lvl="1" indent="-209840">
              <a:buSzPct val="91000"/>
              <a:buFont typeface="Arial" pitchFamily="34" charset="0"/>
              <a:buChar char="•"/>
              <a:tabLst>
                <a:tab pos="190866" algn="l"/>
              </a:tabLst>
            </a:pPr>
            <a:endParaRPr lang="en-US" sz="1600" b="1" dirty="0" smtClean="0">
              <a:solidFill>
                <a:schemeClr val="tx1"/>
              </a:solidFill>
              <a:latin typeface="Helvetica Neue" charset="0"/>
              <a:sym typeface="Helvetica Neue" charset="0"/>
            </a:endParaRPr>
          </a:p>
          <a:p>
            <a:pPr marL="0" lvl="1" indent="-209840">
              <a:buSzPct val="91000"/>
              <a:buFont typeface="Arial" pitchFamily="34" charset="0"/>
              <a:buChar char="•"/>
              <a:tabLst>
                <a:tab pos="190866" algn="l"/>
              </a:tabLst>
            </a:pPr>
            <a:r>
              <a:rPr lang="en-US" sz="1600" b="1" dirty="0" smtClean="0">
                <a:solidFill>
                  <a:schemeClr val="tx1"/>
                </a:solidFill>
                <a:latin typeface="Helvetica Neue" charset="0"/>
                <a:sym typeface="Helvetica Neue" charset="0"/>
              </a:rPr>
              <a:t>2005 </a:t>
            </a:r>
            <a:r>
              <a:rPr lang="en-US" sz="1600" b="1" dirty="0">
                <a:solidFill>
                  <a:schemeClr val="tx1"/>
                </a:solidFill>
                <a:latin typeface="Helvetica Neue" charset="0"/>
                <a:sym typeface="Helvetica Neue" charset="0"/>
              </a:rPr>
              <a:t>Charles Coolidge Parlin Marketing Research </a:t>
            </a:r>
            <a:br>
              <a:rPr lang="en-US" sz="1600" b="1" dirty="0">
                <a:solidFill>
                  <a:schemeClr val="tx1"/>
                </a:solidFill>
                <a:latin typeface="Helvetica Neue" charset="0"/>
                <a:sym typeface="Helvetica Neue" charset="0"/>
              </a:rPr>
            </a:br>
            <a:r>
              <a:rPr lang="en-US" sz="1600" b="1" dirty="0">
                <a:solidFill>
                  <a:schemeClr val="tx1"/>
                </a:solidFill>
                <a:latin typeface="Helvetica Neue" charset="0"/>
                <a:sym typeface="Helvetica Neue" charset="0"/>
              </a:rPr>
              <a:t>	Award</a:t>
            </a:r>
            <a:br>
              <a:rPr lang="en-US" sz="1600" b="1" dirty="0">
                <a:solidFill>
                  <a:schemeClr val="tx1"/>
                </a:solidFill>
                <a:latin typeface="Helvetica Neue" charset="0"/>
                <a:sym typeface="Helvetica Neue" charset="0"/>
              </a:rPr>
            </a:br>
            <a:r>
              <a:rPr lang="en-US" sz="1600" b="1" dirty="0">
                <a:solidFill>
                  <a:schemeClr val="tx1"/>
                </a:solidFill>
                <a:latin typeface="Helvetica Neue" charset="0"/>
                <a:sym typeface="Helvetica Neue" charset="0"/>
              </a:rPr>
              <a:t>	The “Nobel Prize” of Market Research, received only by </a:t>
            </a:r>
            <a:br>
              <a:rPr lang="en-US" sz="1600" b="1" dirty="0">
                <a:solidFill>
                  <a:schemeClr val="tx1"/>
                </a:solidFill>
                <a:latin typeface="Helvetica Neue" charset="0"/>
                <a:sym typeface="Helvetica Neue" charset="0"/>
              </a:rPr>
            </a:br>
            <a:r>
              <a:rPr lang="en-US" sz="1600" b="1" dirty="0">
                <a:solidFill>
                  <a:schemeClr val="tx1"/>
                </a:solidFill>
                <a:latin typeface="Helvetica Neue" charset="0"/>
                <a:sym typeface="Helvetica Neue" charset="0"/>
              </a:rPr>
              <a:t>	the pioneers of market research. </a:t>
            </a:r>
            <a:br>
              <a:rPr lang="en-US" sz="1600" b="1" dirty="0">
                <a:solidFill>
                  <a:schemeClr val="tx1"/>
                </a:solidFill>
                <a:latin typeface="Helvetica Neue" charset="0"/>
                <a:sym typeface="Helvetica Neue" charset="0"/>
              </a:rPr>
            </a:br>
            <a:r>
              <a:rPr lang="en-US" sz="1600" b="1" dirty="0">
                <a:solidFill>
                  <a:schemeClr val="tx1"/>
                </a:solidFill>
                <a:latin typeface="Helvetica Neue" charset="0"/>
                <a:sym typeface="Helvetica Neue" charset="0"/>
              </a:rPr>
              <a:t>	Recipients include Arthur Nielsen, George Gallup, </a:t>
            </a:r>
            <a:r>
              <a:rPr lang="en-US" sz="1600" b="1" dirty="0" smtClean="0">
                <a:solidFill>
                  <a:schemeClr val="tx1"/>
                </a:solidFill>
                <a:latin typeface="Helvetica Neue" charset="0"/>
                <a:sym typeface="Helvetica Neue" charset="0"/>
              </a:rPr>
              <a:t>    	Michael  Porter</a:t>
            </a:r>
            <a:r>
              <a:rPr lang="en-US" sz="1600" b="1" dirty="0">
                <a:solidFill>
                  <a:schemeClr val="tx1"/>
                </a:solidFill>
                <a:latin typeface="Helvetica Neue" charset="0"/>
                <a:sym typeface="Helvetica Neue" charset="0"/>
              </a:rPr>
              <a:t>, David Ogilvy and Philip Kotler. </a:t>
            </a:r>
            <a:endParaRPr lang="en-US" sz="1600" b="1" dirty="0" smtClean="0">
              <a:solidFill>
                <a:schemeClr val="tx1"/>
              </a:solidFill>
              <a:latin typeface="Helvetica Neue" charset="0"/>
              <a:sym typeface="Helvetica Neue" charset="0"/>
            </a:endParaRPr>
          </a:p>
          <a:p>
            <a:pPr marL="0" lvl="1" indent="-209840">
              <a:buSzPct val="91000"/>
              <a:buFont typeface="Arial" pitchFamily="34" charset="0"/>
              <a:buChar char="•"/>
              <a:tabLst>
                <a:tab pos="190866" algn="l"/>
              </a:tabLst>
            </a:pPr>
            <a:endParaRPr lang="en-US" sz="1600" b="1" dirty="0">
              <a:solidFill>
                <a:schemeClr val="tx1"/>
              </a:solidFill>
              <a:latin typeface="Helvetica Neue" charset="0"/>
              <a:sym typeface="Helvetica Neue" charset="0"/>
            </a:endParaRPr>
          </a:p>
          <a:p>
            <a:pPr marL="0" lvl="1" indent="-209840">
              <a:buSzPct val="91000"/>
              <a:buFont typeface="Arial" pitchFamily="34" charset="0"/>
              <a:buChar char="•"/>
              <a:tabLst>
                <a:tab pos="190866" algn="l"/>
              </a:tabLst>
            </a:pPr>
            <a:r>
              <a:rPr lang="en-US" sz="1600" b="1" dirty="0" smtClean="0">
                <a:solidFill>
                  <a:schemeClr val="tx1"/>
                </a:solidFill>
                <a:latin typeface="Helvetica Neue" charset="0"/>
                <a:sym typeface="Helvetica Neue" charset="0"/>
              </a:rPr>
              <a:t>2010 Walston Chubb Award for Innovation across all	sciences, Sigma Xi, The Scientific Research Society, 	international Awarded for Mind Genomics: The science 	underlying the technology used in this  Math 110 course.</a:t>
            </a:r>
          </a:p>
          <a:p>
            <a:pPr marL="0" lvl="1" indent="-209840">
              <a:buSzPct val="91000"/>
              <a:buFont typeface="Arial" pitchFamily="34" charset="0"/>
              <a:buChar char="•"/>
              <a:tabLst>
                <a:tab pos="190866" algn="l"/>
              </a:tabLst>
            </a:pPr>
            <a:endParaRPr lang="en-US" sz="1600" b="1" dirty="0" smtClean="0">
              <a:latin typeface="Helvetica Neue" charset="0"/>
              <a:sym typeface="Helvetica Neue" charset="0"/>
            </a:endParaRPr>
          </a:p>
          <a:p>
            <a:pPr marL="0" lvl="1" indent="-209840">
              <a:buSzPct val="91000"/>
              <a:buFont typeface="Arial" pitchFamily="34" charset="0"/>
              <a:buChar char="•"/>
              <a:tabLst>
                <a:tab pos="190866" algn="l"/>
              </a:tabLst>
            </a:pPr>
            <a:r>
              <a:rPr lang="en-US" sz="1600" b="1" dirty="0" smtClean="0">
                <a:solidFill>
                  <a:schemeClr val="tx1"/>
                </a:solidFill>
                <a:latin typeface="Helvetica Neue" charset="0"/>
                <a:sym typeface="Helvetica Neue" charset="0"/>
              </a:rPr>
              <a:t>2012 Edison Award for innovation in science and its </a:t>
            </a:r>
          </a:p>
          <a:p>
            <a:pPr marL="0" lvl="1" indent="-209840">
              <a:buSzPct val="91000"/>
              <a:tabLst>
                <a:tab pos="190866" algn="l"/>
              </a:tabLst>
            </a:pPr>
            <a:r>
              <a:rPr lang="en-US" sz="1600" b="1" dirty="0" smtClean="0">
                <a:latin typeface="Helvetica Neue" charset="0"/>
                <a:sym typeface="Helvetica Neue" charset="0"/>
              </a:rPr>
              <a:t>    </a:t>
            </a:r>
            <a:r>
              <a:rPr lang="en-US" sz="1600" b="1" dirty="0" smtClean="0">
                <a:solidFill>
                  <a:schemeClr val="tx1"/>
                </a:solidFill>
                <a:latin typeface="Helvetica Neue" charset="0"/>
                <a:sym typeface="Helvetica Neue" charset="0"/>
              </a:rPr>
              <a:t>application</a:t>
            </a:r>
          </a:p>
          <a:p>
            <a:pPr marL="0" lvl="1" indent="-209840">
              <a:buSzPct val="91000"/>
              <a:tabLst>
                <a:tab pos="190866" algn="l"/>
              </a:tabLst>
            </a:pPr>
            <a:endParaRPr lang="en-US" sz="1600" b="1" dirty="0">
              <a:solidFill>
                <a:schemeClr val="tx1"/>
              </a:solidFill>
              <a:latin typeface="Helvetica Neue" charset="0"/>
              <a:sym typeface="Helvetica Neue" charset="0"/>
            </a:endParaRPr>
          </a:p>
          <a:p>
            <a:pPr>
              <a:lnSpc>
                <a:spcPct val="130000"/>
              </a:lnSpc>
              <a:buFont typeface="Arial" pitchFamily="34" charset="0"/>
              <a:buChar char="•"/>
              <a:tabLst>
                <a:tab pos="190866" algn="l"/>
              </a:tabLst>
            </a:pPr>
            <a:endParaRPr lang="en-US" sz="1600" b="1" dirty="0">
              <a:solidFill>
                <a:schemeClr val="tx1"/>
              </a:solidFill>
              <a:latin typeface="Helvetica Neue" charset="0"/>
              <a:sym typeface="Helvetica Neue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30188" y="1066800"/>
            <a:ext cx="8683625" cy="73025"/>
            <a:chOff x="0" y="0"/>
            <a:chExt cx="5470" cy="46"/>
          </a:xfrm>
        </p:grpSpPr>
        <p:sp>
          <p:nvSpPr>
            <p:cNvPr id="10" name="Rectangle 2"/>
            <p:cNvSpPr>
              <a:spLocks/>
            </p:cNvSpPr>
            <p:nvPr/>
          </p:nvSpPr>
          <p:spPr bwMode="auto">
            <a:xfrm>
              <a:off x="0" y="0"/>
              <a:ext cx="5470" cy="46"/>
            </a:xfrm>
            <a:prstGeom prst="rect">
              <a:avLst/>
            </a:prstGeom>
            <a:solidFill>
              <a:srgbClr val="262699"/>
            </a:solidFill>
            <a:ln w="12700">
              <a:solidFill>
                <a:srgbClr val="7878DE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11" name="Rectangle 3"/>
            <p:cNvSpPr>
              <a:spLocks/>
            </p:cNvSpPr>
            <p:nvPr/>
          </p:nvSpPr>
          <p:spPr bwMode="auto">
            <a:xfrm>
              <a:off x="0" y="0"/>
              <a:ext cx="5470" cy="46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517C9-8B8D-464F-AF26-CF2EE884D601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Mind Genomics</a:t>
            </a:r>
            <a:br>
              <a:rPr lang="en-US" dirty="0" smtClean="0"/>
            </a:br>
            <a:r>
              <a:rPr lang="en-US" sz="3100" i="1" dirty="0" smtClean="0"/>
              <a:t>What is it?</a:t>
            </a:r>
            <a:endParaRPr lang="en-US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experimental science of the everyday</a:t>
            </a:r>
          </a:p>
          <a:p>
            <a:r>
              <a:rPr lang="en-US" dirty="0" smtClean="0"/>
              <a:t>Which means…</a:t>
            </a:r>
          </a:p>
          <a:p>
            <a:pPr lvl="1"/>
            <a:r>
              <a:rPr lang="en-US" dirty="0" smtClean="0"/>
              <a:t>Understand the mind of the typical person </a:t>
            </a:r>
          </a:p>
          <a:p>
            <a:pPr lvl="1"/>
            <a:r>
              <a:rPr lang="en-US" dirty="0" smtClean="0"/>
              <a:t>Focus on the simple ‘touch-points’ of experience</a:t>
            </a:r>
          </a:p>
          <a:p>
            <a:pPr lvl="1"/>
            <a:r>
              <a:rPr lang="en-US" dirty="0" smtClean="0"/>
              <a:t>Create wonderful experiences…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 smtClean="0"/>
              <a:t>become the leader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>Great literature deals with the great ideas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100" b="1" dirty="0" smtClean="0"/>
              <a:t>And science?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By knowing the everyday </a:t>
            </a:r>
            <a:r>
              <a:rPr lang="en-US" dirty="0" smtClean="0"/>
              <a:t>..</a:t>
            </a:r>
            <a:br>
              <a:rPr lang="en-US" dirty="0" smtClean="0"/>
            </a:br>
            <a:r>
              <a:rPr lang="en-US" dirty="0" smtClean="0"/>
              <a:t>you </a:t>
            </a:r>
            <a:r>
              <a:rPr lang="en-US" dirty="0" smtClean="0"/>
              <a:t>understand the world</a:t>
            </a:r>
          </a:p>
          <a:p>
            <a:r>
              <a:rPr lang="en-US" dirty="0" smtClean="0"/>
              <a:t>Education: Your students learn to think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 smtClean="0"/>
              <a:t>a disciplined fashion </a:t>
            </a:r>
            <a:r>
              <a:rPr lang="en-US" dirty="0" smtClean="0"/>
              <a:t>..</a:t>
            </a:r>
            <a:br>
              <a:rPr lang="en-US" dirty="0" smtClean="0"/>
            </a:br>
            <a:r>
              <a:rPr lang="en-US" dirty="0" smtClean="0"/>
              <a:t>mathematics </a:t>
            </a:r>
            <a:r>
              <a:rPr lang="en-US" dirty="0" smtClean="0"/>
              <a:t>and practice</a:t>
            </a:r>
          </a:p>
          <a:p>
            <a:r>
              <a:rPr lang="en-US" dirty="0" smtClean="0"/>
              <a:t>Economics: You create products and services that people want</a:t>
            </a:r>
          </a:p>
          <a:p>
            <a:r>
              <a:rPr lang="en-US" dirty="0" smtClean="0"/>
              <a:t>End Product: You create new sciences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based </a:t>
            </a:r>
            <a:r>
              <a:rPr lang="en-US" dirty="0" smtClean="0"/>
              <a:t>upon the genomes of the mind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Why is the every day so important?</a:t>
            </a:r>
            <a:br>
              <a:rPr lang="en-US" b="1" dirty="0" smtClean="0"/>
            </a:br>
            <a:r>
              <a:rPr lang="en-US" sz="3100" b="1" i="1" dirty="0" smtClean="0"/>
              <a:t>Shouldn’t science focus on issues having ‘real’ gravitas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What’s the gravitas of the mathematics classroom for a ninth grade student?</a:t>
            </a:r>
          </a:p>
          <a:p>
            <a:pPr lvl="1"/>
            <a:r>
              <a:rPr lang="en-US" dirty="0" smtClean="0"/>
              <a:t>Or even the preferences of a person for slivovitz (HRM’s favorite alcoholic product) !!</a:t>
            </a:r>
          </a:p>
          <a:p>
            <a:r>
              <a:rPr lang="en-US" dirty="0" smtClean="0"/>
              <a:t>Very simply .. We live in the everyday!</a:t>
            </a:r>
          </a:p>
          <a:p>
            <a:r>
              <a:rPr lang="en-US" dirty="0" smtClean="0"/>
              <a:t>Profoundly understand the everyday for anyone … and you are </a:t>
            </a:r>
            <a:r>
              <a:rPr lang="en-US" b="1" i="1" dirty="0" smtClean="0"/>
              <a:t>many</a:t>
            </a:r>
            <a:r>
              <a:rPr lang="en-US" dirty="0" smtClean="0"/>
              <a:t> steps ahead of everyone</a:t>
            </a:r>
          </a:p>
          <a:p>
            <a:r>
              <a:rPr lang="en-US" dirty="0" smtClean="0"/>
              <a:t>Make the every day a science and you create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 smtClean="0"/>
              <a:t>microscope/telescope of our world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mind genomics work?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78112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386" name="Cloud"/>
          <p:cNvSpPr>
            <a:spLocks noChangeAspect="1" noEditPoints="1" noChangeArrowheads="1"/>
          </p:cNvSpPr>
          <p:nvPr/>
        </p:nvSpPr>
        <p:spPr bwMode="auto">
          <a:xfrm>
            <a:off x="3352800" y="2887663"/>
            <a:ext cx="2286000" cy="153193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AutoShape 3"/>
          <p:cNvSpPr>
            <a:spLocks noChangeArrowheads="1"/>
          </p:cNvSpPr>
          <p:nvPr/>
        </p:nvSpPr>
        <p:spPr bwMode="gray">
          <a:xfrm>
            <a:off x="4038600" y="2438400"/>
            <a:ext cx="908050" cy="457200"/>
          </a:xfrm>
          <a:prstGeom prst="downArrow">
            <a:avLst>
              <a:gd name="adj1" fmla="val 50000"/>
              <a:gd name="adj2" fmla="val 46343"/>
            </a:avLst>
          </a:prstGeom>
          <a:solidFill>
            <a:schemeClr val="accent2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2209800" y="2133600"/>
            <a:ext cx="4953000" cy="341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2813" indent="-227013">
              <a:lnSpc>
                <a:spcPct val="90000"/>
              </a:lnSpc>
              <a:spcBef>
                <a:spcPct val="50000"/>
              </a:spcBef>
            </a:pPr>
            <a:r>
              <a:rPr lang="en-US" dirty="0" smtClean="0">
                <a:latin typeface="Calibri" pitchFamily="34" charset="0"/>
              </a:rPr>
              <a:t>Raw Materials – Silos &amp; Elements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030" name="Text Box 7"/>
          <p:cNvSpPr txBox="1">
            <a:spLocks noChangeArrowheads="1"/>
          </p:cNvSpPr>
          <p:nvPr/>
        </p:nvSpPr>
        <p:spPr bwMode="auto">
          <a:xfrm>
            <a:off x="6553200" y="3505200"/>
            <a:ext cx="2590800" cy="836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2813" indent="-227013">
              <a:lnSpc>
                <a:spcPct val="90000"/>
              </a:lnSpc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Target Customers</a:t>
            </a:r>
          </a:p>
          <a:p>
            <a:pPr marL="912813" indent="-227013">
              <a:lnSpc>
                <a:spcPct val="90000"/>
              </a:lnSpc>
              <a:spcBef>
                <a:spcPct val="50000"/>
              </a:spcBef>
            </a:pPr>
            <a:r>
              <a:rPr lang="en-US" sz="1400">
                <a:latin typeface="Calibri" pitchFamily="34" charset="0"/>
              </a:rPr>
              <a:t>-    Impact on Customer Experience</a:t>
            </a:r>
          </a:p>
        </p:txBody>
      </p:sp>
      <p:sp>
        <p:nvSpPr>
          <p:cNvPr id="1031" name="Text Box 9"/>
          <p:cNvSpPr txBox="1">
            <a:spLocks noChangeArrowheads="1"/>
          </p:cNvSpPr>
          <p:nvPr/>
        </p:nvSpPr>
        <p:spPr bwMode="auto">
          <a:xfrm>
            <a:off x="2590800" y="3276600"/>
            <a:ext cx="2667000" cy="284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2813" indent="-227013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endParaRPr lang="en-US" sz="1400">
              <a:latin typeface="Calibri" pitchFamily="34" charset="0"/>
            </a:endParaRPr>
          </a:p>
        </p:txBody>
      </p:sp>
      <p:sp>
        <p:nvSpPr>
          <p:cNvPr id="1032" name="Text Box 10"/>
          <p:cNvSpPr txBox="1">
            <a:spLocks noChangeArrowheads="1"/>
          </p:cNvSpPr>
          <p:nvPr/>
        </p:nvSpPr>
        <p:spPr bwMode="auto">
          <a:xfrm>
            <a:off x="3048000" y="3309938"/>
            <a:ext cx="2819400" cy="728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2813" indent="-227013">
              <a:lnSpc>
                <a:spcPct val="90000"/>
              </a:lnSpc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 INTERNET</a:t>
            </a:r>
          </a:p>
          <a:p>
            <a:pPr marL="912813" indent="-227013">
              <a:lnSpc>
                <a:spcPct val="90000"/>
              </a:lnSpc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  IdeaMap™</a:t>
            </a:r>
          </a:p>
        </p:txBody>
      </p:sp>
      <p:pic>
        <p:nvPicPr>
          <p:cNvPr id="1033" name="Picture 12" descr="MCj024034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2362200"/>
            <a:ext cx="144780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AutoShape 13"/>
          <p:cNvSpPr>
            <a:spLocks noChangeArrowheads="1"/>
          </p:cNvSpPr>
          <p:nvPr/>
        </p:nvSpPr>
        <p:spPr bwMode="auto">
          <a:xfrm>
            <a:off x="5791200" y="3400425"/>
            <a:ext cx="1443038" cy="561975"/>
          </a:xfrm>
          <a:prstGeom prst="leftRightArrow">
            <a:avLst>
              <a:gd name="adj1" fmla="val 50000"/>
              <a:gd name="adj2" fmla="val 51356"/>
            </a:avLst>
          </a:prstGeom>
          <a:solidFill>
            <a:schemeClr val="accent2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35" name="AutoShape 14"/>
          <p:cNvSpPr>
            <a:spLocks noChangeArrowheads="1"/>
          </p:cNvSpPr>
          <p:nvPr/>
        </p:nvSpPr>
        <p:spPr bwMode="gray">
          <a:xfrm>
            <a:off x="4121150" y="4572000"/>
            <a:ext cx="908050" cy="457200"/>
          </a:xfrm>
          <a:prstGeom prst="downArrow">
            <a:avLst>
              <a:gd name="adj1" fmla="val 50000"/>
              <a:gd name="adj2" fmla="val 46343"/>
            </a:avLst>
          </a:prstGeom>
          <a:solidFill>
            <a:schemeClr val="accent2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03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2514600"/>
            <a:ext cx="9906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7" name="Rectangle 26"/>
          <p:cNvSpPr>
            <a:spLocks noChangeArrowheads="1"/>
          </p:cNvSpPr>
          <p:nvPr/>
        </p:nvSpPr>
        <p:spPr bwMode="auto">
          <a:xfrm>
            <a:off x="6008688" y="3533775"/>
            <a:ext cx="8159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Calibri" pitchFamily="34" charset="0"/>
              </a:rPr>
              <a:t>SURVEY</a:t>
            </a:r>
          </a:p>
        </p:txBody>
      </p:sp>
      <p:sp>
        <p:nvSpPr>
          <p:cNvPr id="1038" name="AutoShape 3"/>
          <p:cNvSpPr>
            <a:spLocks noChangeArrowheads="1"/>
          </p:cNvSpPr>
          <p:nvPr/>
        </p:nvSpPr>
        <p:spPr bwMode="gray">
          <a:xfrm>
            <a:off x="4038600" y="1600200"/>
            <a:ext cx="908050" cy="609600"/>
          </a:xfrm>
          <a:prstGeom prst="downArrow">
            <a:avLst>
              <a:gd name="adj1" fmla="val 50000"/>
              <a:gd name="adj2" fmla="val 46343"/>
            </a:avLst>
          </a:prstGeom>
          <a:solidFill>
            <a:schemeClr val="accent2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39" name="Text Box 5"/>
          <p:cNvSpPr txBox="1">
            <a:spLocks noChangeArrowheads="1"/>
          </p:cNvSpPr>
          <p:nvPr/>
        </p:nvSpPr>
        <p:spPr bwMode="auto">
          <a:xfrm>
            <a:off x="2438400" y="1219200"/>
            <a:ext cx="4267200" cy="341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2813" indent="-227013">
              <a:lnSpc>
                <a:spcPct val="90000"/>
              </a:lnSpc>
              <a:spcBef>
                <a:spcPct val="50000"/>
              </a:spcBef>
            </a:pPr>
            <a:r>
              <a:rPr lang="en-US" dirty="0" smtClean="0">
                <a:latin typeface="Calibri" pitchFamily="34" charset="0"/>
              </a:rPr>
              <a:t>Identify topic area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920038" y="6400800"/>
            <a:ext cx="538162" cy="304800"/>
          </a:xfrm>
        </p:spPr>
        <p:txBody>
          <a:bodyPr wrap="square"/>
          <a:lstStyle/>
          <a:p>
            <a:pPr>
              <a:defRPr/>
            </a:pPr>
            <a:fld id="{CC0CF27F-99D0-40EF-80BC-8819EBFEFD71}" type="slidenum">
              <a:rPr lang="en-US" smtClean="0">
                <a:cs typeface="Arial" pitchFamily="34" charset="0"/>
                <a:sym typeface="Times New Roman" pitchFamily="18" charset="0"/>
              </a:rPr>
              <a:pPr>
                <a:defRPr/>
              </a:pPr>
              <a:t>9</a:t>
            </a:fld>
            <a:endParaRPr lang="en-US" smtClean="0">
              <a:cs typeface="Arial" pitchFamily="34" charset="0"/>
              <a:sym typeface="Times New Roman" pitchFamily="18" charset="0"/>
            </a:endParaRP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1066800" y="5029200"/>
            <a:ext cx="7162800" cy="349250"/>
          </a:xfrm>
          <a:prstGeom prst="rect">
            <a:avLst/>
          </a:prstGeom>
          <a:noFill/>
          <a:ln w="9525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2813" indent="-227013"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SzPct val="100000"/>
              <a:defRPr/>
            </a:pPr>
            <a:r>
              <a:rPr lang="en-US" dirty="0">
                <a:latin typeface="Calibri" pitchFamily="34" charset="0"/>
              </a:rPr>
              <a:t>ANALYZED SURVEY RESULTS → Mind Genomics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990667" y="5410203"/>
            <a:ext cx="6934081" cy="990603"/>
            <a:chOff x="914295" y="5518175"/>
            <a:chExt cx="6934255" cy="991448"/>
          </a:xfrm>
        </p:grpSpPr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4114800" y="5783321"/>
            <a:ext cx="847725" cy="609601"/>
          </p:xfrm>
          <a:graphic>
            <a:graphicData uri="http://schemas.openxmlformats.org/presentationml/2006/ole">
              <p:oleObj spid="_x0000_s1026" name="Worksheet" r:id="rId6" imgW="9204960" imgH="6621780" progId="Excel.Sheet.8">
                <p:embed/>
              </p:oleObj>
            </a:graphicData>
          </a:graphic>
        </p:graphicFrame>
        <p:pic>
          <p:nvPicPr>
            <p:cNvPr id="1048" name="Picture 11" descr="Typing Screen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553200" y="5791200"/>
              <a:ext cx="990600" cy="62071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</p:pic>
        <p:sp>
          <p:nvSpPr>
            <p:cNvPr id="1049" name="Text Box 8"/>
            <p:cNvSpPr txBox="1">
              <a:spLocks noChangeArrowheads="1"/>
            </p:cNvSpPr>
            <p:nvPr/>
          </p:nvSpPr>
          <p:spPr bwMode="auto">
            <a:xfrm>
              <a:off x="3047949" y="5554721"/>
              <a:ext cx="2667000" cy="2444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912813" indent="-227013">
                <a:lnSpc>
                  <a:spcPct val="90000"/>
                </a:lnSpc>
                <a:spcBef>
                  <a:spcPct val="50000"/>
                </a:spcBef>
                <a:buClr>
                  <a:srgbClr val="008000"/>
                </a:buClr>
                <a:buSzPct val="100000"/>
              </a:pPr>
              <a:r>
                <a:rPr lang="en-US" sz="1100" dirty="0">
                  <a:latin typeface="Calibri" pitchFamily="34" charset="0"/>
                </a:rPr>
                <a:t>MARKET SEGMENTATION</a:t>
              </a:r>
            </a:p>
          </p:txBody>
        </p:sp>
        <p:sp>
          <p:nvSpPr>
            <p:cNvPr id="1050" name="Text Box 8"/>
            <p:cNvSpPr txBox="1">
              <a:spLocks noChangeArrowheads="1"/>
            </p:cNvSpPr>
            <p:nvPr/>
          </p:nvSpPr>
          <p:spPr bwMode="auto">
            <a:xfrm>
              <a:off x="5791150" y="5518175"/>
              <a:ext cx="2057400" cy="2444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912813" indent="-227013">
                <a:lnSpc>
                  <a:spcPct val="90000"/>
                </a:lnSpc>
                <a:spcBef>
                  <a:spcPct val="50000"/>
                </a:spcBef>
                <a:buClr>
                  <a:srgbClr val="008000"/>
                </a:buClr>
                <a:buSzPct val="100000"/>
              </a:pPr>
              <a:r>
                <a:rPr lang="en-US" sz="1100" dirty="0">
                  <a:latin typeface="Calibri" pitchFamily="34" charset="0"/>
                </a:rPr>
                <a:t>TYPING ENGINE</a:t>
              </a:r>
            </a:p>
          </p:txBody>
        </p:sp>
        <p:sp>
          <p:nvSpPr>
            <p:cNvPr id="1051" name="Text Box 8"/>
            <p:cNvSpPr txBox="1">
              <a:spLocks noChangeArrowheads="1"/>
            </p:cNvSpPr>
            <p:nvPr/>
          </p:nvSpPr>
          <p:spPr bwMode="auto">
            <a:xfrm>
              <a:off x="914295" y="5538617"/>
              <a:ext cx="2667000" cy="2444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912813" indent="-227013">
                <a:lnSpc>
                  <a:spcPct val="90000"/>
                </a:lnSpc>
                <a:spcBef>
                  <a:spcPct val="50000"/>
                </a:spcBef>
                <a:buClr>
                  <a:srgbClr val="008000"/>
                </a:buClr>
                <a:buSzPct val="100000"/>
              </a:pPr>
              <a:r>
                <a:rPr lang="en-US" sz="1100" dirty="0">
                  <a:latin typeface="Calibri" pitchFamily="34" charset="0"/>
                </a:rPr>
                <a:t>MARKETING PHRASES</a:t>
              </a:r>
            </a:p>
          </p:txBody>
        </p:sp>
        <p:pic>
          <p:nvPicPr>
            <p:cNvPr id="1052" name="Picture 1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735394" y="5741526"/>
              <a:ext cx="1178002" cy="768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2011 iNovum LLC</a:t>
            </a:r>
          </a:p>
        </p:txBody>
      </p:sp>
      <p:sp>
        <p:nvSpPr>
          <p:cNvPr id="1046" name="Rectangle 2"/>
          <p:cNvSpPr>
            <a:spLocks/>
          </p:cNvSpPr>
          <p:nvPr/>
        </p:nvSpPr>
        <p:spPr bwMode="auto">
          <a:xfrm>
            <a:off x="231775" y="1066800"/>
            <a:ext cx="8683625" cy="7302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b="1" i="1" dirty="0">
              <a:latin typeface="Times New Roman" pitchFamily="18" charset="0"/>
              <a:sym typeface="Times New Roman" pitchFamily="18" charset="0"/>
            </a:endParaRPr>
          </a:p>
        </p:txBody>
      </p:sp>
      <p:sp>
        <p:nvSpPr>
          <p:cNvPr id="1045" name="Rectangle 4"/>
          <p:cNvSpPr>
            <a:spLocks noChangeArrowheads="1"/>
          </p:cNvSpPr>
          <p:nvPr/>
        </p:nvSpPr>
        <p:spPr bwMode="auto">
          <a:xfrm>
            <a:off x="228600" y="228600"/>
            <a:ext cx="89154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555" tIns="45957" rIns="93555" bIns="45957" anchor="ctr"/>
          <a:lstStyle/>
          <a:p>
            <a:r>
              <a:rPr lang="en-US" sz="3200" b="1" dirty="0" smtClean="0">
                <a:latin typeface="Helvetica Neue"/>
                <a:sym typeface="Arial" charset="0"/>
              </a:rPr>
              <a:t>Process: Develop the </a:t>
            </a:r>
            <a:r>
              <a:rPr lang="en-US" sz="3200" b="1" dirty="0" err="1" smtClean="0">
                <a:latin typeface="Helvetica Neue"/>
                <a:sym typeface="Arial" charset="0"/>
              </a:rPr>
              <a:t>microscience</a:t>
            </a:r>
            <a:r>
              <a:rPr lang="en-US" sz="3200" b="1" dirty="0" smtClean="0">
                <a:latin typeface="Helvetica Neue"/>
                <a:sym typeface="Arial" charset="0"/>
              </a:rPr>
              <a:t> …</a:t>
            </a:r>
            <a:endParaRPr lang="en-US" sz="3200" b="1" dirty="0">
              <a:latin typeface="Helvetica Neue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7372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loatingStarsGol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FloatingStarsGold</Template>
  <TotalTime>578</TotalTime>
  <Words>1936</Words>
  <Application>Microsoft Office PowerPoint</Application>
  <PresentationFormat>Пројекција на екрану (4:3)</PresentationFormat>
  <Paragraphs>429</Paragraphs>
  <Slides>41</Slides>
  <Notes>17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Уграђени OLE сервери</vt:lpstr>
      </vt:variant>
      <vt:variant>
        <vt:i4>1</vt:i4>
      </vt:variant>
      <vt:variant>
        <vt:lpstr>Наслови слајдова</vt:lpstr>
      </vt:variant>
      <vt:variant>
        <vt:i4>41</vt:i4>
      </vt:variant>
    </vt:vector>
  </HeadingPairs>
  <TitlesOfParts>
    <vt:vector size="43" baseType="lpstr">
      <vt:lpstr>FloatingStarsGold</vt:lpstr>
      <vt:lpstr>Worksheet</vt:lpstr>
      <vt:lpstr>Serbia ..Looking Ahead to 2015  Mind Genomics and The Serbia Institute  of Competitive Excellence</vt:lpstr>
      <vt:lpstr>Imagine if…</vt:lpstr>
      <vt:lpstr>This is all possible </vt:lpstr>
      <vt:lpstr>The science that will make this possible – mind genomics</vt:lpstr>
      <vt:lpstr>Mind Genomics What is it?</vt:lpstr>
      <vt:lpstr>Great literature deals with the great ideas And science?</vt:lpstr>
      <vt:lpstr>Why is the every day so important? Shouldn’t science focus on issues having ‘real’ gravitas </vt:lpstr>
      <vt:lpstr>How does mind genomics work?</vt:lpstr>
      <vt:lpstr>Слајд 9</vt:lpstr>
      <vt:lpstr>How Mind Genomics Works</vt:lpstr>
      <vt:lpstr>Why is this new science important to serbia?  Or ..really .. To anyone?</vt:lpstr>
      <vt:lpstr>Слајд 12</vt:lpstr>
      <vt:lpstr>Слајд 13</vt:lpstr>
      <vt:lpstr>What makes Mind Genomics new?</vt:lpstr>
      <vt:lpstr>Now let’s talk about serbia</vt:lpstr>
      <vt:lpstr>First Nicholas Tesla .. Now SICE</vt:lpstr>
      <vt:lpstr>Identify the particular mind-set to which  a person belongs:  in 5 to 10 seconds by  asking a few simple questions</vt:lpstr>
      <vt:lpstr>Three case histories For Serbia</vt:lpstr>
      <vt:lpstr>Project #1 Creating a cereal bar product for Europe</vt:lpstr>
      <vt:lpstr>SICE Project #1 – A cereal-based export Serbia sells its products to the world</vt:lpstr>
      <vt:lpstr>The business background</vt:lpstr>
      <vt:lpstr>Serbia understands customer preferences for Europe Cereal Bars using Mind Genomics (Serbia production opportunity – Segment 2)</vt:lpstr>
      <vt:lpstr>Project #2 Mind typing the health touch-points</vt:lpstr>
      <vt:lpstr>SICE Project #2   Mind-Typing the Health Experience Serbia provides a state-of-the-art service</vt:lpstr>
      <vt:lpstr>Business background</vt:lpstr>
      <vt:lpstr>What SICE did</vt:lpstr>
      <vt:lpstr>Let’s look at one touch-point: Teen facing the hospital</vt:lpstr>
      <vt:lpstr>Mind Genomics revealed three mind-set segments for teens facing hospital</vt:lpstr>
      <vt:lpstr>The three mind-set segments (Mind Genomics) </vt:lpstr>
      <vt:lpstr>The Mind-Typing ‘wizard’ for teen going into the hospital</vt:lpstr>
      <vt:lpstr>Слајд 31</vt:lpstr>
      <vt:lpstr>SICE Project #3 Revolution in education:  Teaching math to high school students</vt:lpstr>
      <vt:lpstr>SICE Project #3   Teaching math ‘better’ to the students of Serbia   Serbia advances the potential of its students</vt:lpstr>
      <vt:lpstr>The business background</vt:lpstr>
      <vt:lpstr>What SICE did</vt:lpstr>
      <vt:lpstr> The three student mind-sets for math</vt:lpstr>
      <vt:lpstr>Application: The student enters the class … But which math class, which style</vt:lpstr>
      <vt:lpstr>Слајд 38</vt:lpstr>
      <vt:lpstr>This student ‘types’ as Segment 2 How should you teach this student?</vt:lpstr>
      <vt:lpstr>It is now almost 100 years since WWI</vt:lpstr>
      <vt:lpstr>Слајд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Floating Stars</dc:title>
  <dc:creator>hrm</dc:creator>
  <cp:lastModifiedBy>Nenad</cp:lastModifiedBy>
  <cp:revision>82</cp:revision>
  <dcterms:created xsi:type="dcterms:W3CDTF">2012-12-28T00:59:55Z</dcterms:created>
  <dcterms:modified xsi:type="dcterms:W3CDTF">2013-03-07T12:44:15Z</dcterms:modified>
</cp:coreProperties>
</file>