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0000"/>
    <a:srgbClr val="1E841E"/>
    <a:srgbClr val="859355"/>
    <a:srgbClr val="FEF8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7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43B108-6186-4DF8-954E-0567383B479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837FFE-570B-4914-8056-0A85F2017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jancvetojevic989@gmail.com" TargetMode="External"/><Relationship Id="rId2" Type="http://schemas.openxmlformats.org/officeDocument/2006/relationships/hyperlink" Target="mailto:filip-petrovic@hot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wmf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image" Target="../media/image18.jpeg"/><Relationship Id="rId5" Type="http://schemas.openxmlformats.org/officeDocument/2006/relationships/oleObject" Target="../embeddings/Microsoft_Office_Excel_97-2003_Worksheet1.xls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ojancvetojevic989@gmail.com" TargetMode="External"/><Relationship Id="rId2" Type="http://schemas.openxmlformats.org/officeDocument/2006/relationships/hyperlink" Target="mailto:filip-petrovic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362200"/>
            <a:ext cx="8915400" cy="1894362"/>
          </a:xfrm>
        </p:spPr>
        <p:txBody>
          <a:bodyPr/>
          <a:lstStyle/>
          <a:p>
            <a:r>
              <a:rPr lang="en-US" dirty="0" smtClean="0"/>
              <a:t>MIND GENOMICS </a:t>
            </a:r>
            <a:br>
              <a:rPr lang="en-US" dirty="0" smtClean="0"/>
            </a:br>
            <a:r>
              <a:rPr lang="en-US" sz="2200" dirty="0" smtClean="0"/>
              <a:t>APPLIED TO ANDROID APP DISTRIBUTION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858000" cy="13716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Filip</a:t>
            </a:r>
            <a:r>
              <a:rPr lang="en-US" sz="2000" dirty="0" smtClean="0"/>
              <a:t> </a:t>
            </a:r>
            <a:r>
              <a:rPr lang="en-US" sz="2000" dirty="0" err="1" smtClean="0"/>
              <a:t>Petrovi</a:t>
            </a:r>
            <a:r>
              <a:rPr lang="sr-Latn-RS" sz="2000" dirty="0" smtClean="0"/>
              <a:t>ć</a:t>
            </a:r>
            <a:r>
              <a:rPr lang="en-US" sz="2000" dirty="0" smtClean="0"/>
              <a:t>       </a:t>
            </a:r>
          </a:p>
          <a:p>
            <a:r>
              <a:rPr lang="en-US" sz="2000" dirty="0" smtClean="0"/>
              <a:t>email: </a:t>
            </a:r>
            <a:r>
              <a:rPr lang="en-US" sz="2000" dirty="0" smtClean="0">
                <a:hlinkClick r:id="rId2"/>
              </a:rPr>
              <a:t>filip-petrovic@hotmail.com</a:t>
            </a:r>
            <a:endParaRPr lang="en-US" sz="2000" dirty="0" smtClean="0"/>
          </a:p>
          <a:p>
            <a:r>
              <a:rPr lang="en-US" sz="2000" dirty="0" err="1" smtClean="0"/>
              <a:t>Bojan</a:t>
            </a:r>
            <a:r>
              <a:rPr lang="en-US" sz="2000" dirty="0" smtClean="0"/>
              <a:t> </a:t>
            </a:r>
            <a:r>
              <a:rPr lang="en-US" sz="2000" dirty="0" err="1" smtClean="0"/>
              <a:t>Cvetojevi</a:t>
            </a:r>
            <a:r>
              <a:rPr lang="sr-Latn-RS" sz="2000" dirty="0" smtClean="0"/>
              <a:t>ć </a:t>
            </a:r>
            <a:r>
              <a:rPr lang="en-US" sz="2000" dirty="0" smtClean="0"/>
              <a:t> </a:t>
            </a:r>
            <a:endParaRPr lang="sr-Latn-RS" sz="2000" dirty="0" smtClean="0"/>
          </a:p>
          <a:p>
            <a:r>
              <a:rPr lang="sr-Latn-RS" sz="2000" dirty="0" smtClean="0"/>
              <a:t>email</a:t>
            </a:r>
            <a:r>
              <a:rPr lang="en-US" sz="2000" dirty="0" smtClean="0"/>
              <a:t>:</a:t>
            </a:r>
            <a:r>
              <a:rPr lang="sr-Latn-RS" sz="2000" dirty="0" smtClean="0"/>
              <a:t> </a:t>
            </a:r>
            <a:r>
              <a:rPr lang="en-US" sz="2000" dirty="0" smtClean="0">
                <a:hlinkClick r:id="rId3"/>
              </a:rPr>
              <a:t>bojancvetojevic989@gmail.com</a:t>
            </a:r>
            <a:endParaRPr lang="en-US" sz="2000" dirty="0" smtClean="0"/>
          </a:p>
          <a:p>
            <a:r>
              <a:rPr lang="en-US" sz="2000" dirty="0" smtClean="0"/>
              <a:t>Mentor: </a:t>
            </a:r>
            <a:r>
              <a:rPr lang="en-US" sz="2000" dirty="0" err="1" smtClean="0"/>
              <a:t>Veljko</a:t>
            </a:r>
            <a:r>
              <a:rPr lang="en-US" sz="2000" dirty="0" smtClean="0"/>
              <a:t> </a:t>
            </a:r>
            <a:r>
              <a:rPr lang="en-US" sz="2000" dirty="0" err="1" smtClean="0"/>
              <a:t>Milutinovi</a:t>
            </a:r>
            <a:r>
              <a:rPr lang="sr-Latn-RS" sz="2000" dirty="0" smtClean="0"/>
              <a:t>ć</a:t>
            </a:r>
            <a:endParaRPr lang="en-US" sz="2000" dirty="0"/>
          </a:p>
        </p:txBody>
      </p:sp>
      <p:pic>
        <p:nvPicPr>
          <p:cNvPr id="4" name="Picture 3" descr="androi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5828934"/>
            <a:ext cx="1371600" cy="1029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617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sr-Latn-RS" dirty="0" smtClean="0">
                <a:solidFill>
                  <a:srgbClr val="1E841E"/>
                </a:solidFill>
              </a:rPr>
              <a:t>What is</a:t>
            </a:r>
            <a:r>
              <a:rPr lang="en-US" dirty="0" smtClean="0">
                <a:solidFill>
                  <a:srgbClr val="1E841E"/>
                </a:solidFill>
              </a:rPr>
              <a:t> “</a:t>
            </a:r>
            <a:r>
              <a:rPr lang="en-US" b="1" dirty="0" err="1" smtClean="0">
                <a:solidFill>
                  <a:srgbClr val="1E841E"/>
                </a:solidFill>
              </a:rPr>
              <a:t>Poru</a:t>
            </a:r>
            <a:r>
              <a:rPr lang="sr-Latn-RS" b="1" dirty="0" smtClean="0">
                <a:solidFill>
                  <a:srgbClr val="1E841E"/>
                </a:solidFill>
              </a:rPr>
              <a:t>č</a:t>
            </a:r>
            <a:r>
              <a:rPr lang="en-US" b="1" dirty="0" err="1" smtClean="0">
                <a:solidFill>
                  <a:srgbClr val="1E841E"/>
                </a:solidFill>
              </a:rPr>
              <a:t>i</a:t>
            </a:r>
            <a:r>
              <a:rPr lang="en-US" b="1" dirty="0" smtClean="0">
                <a:solidFill>
                  <a:srgbClr val="1E841E"/>
                </a:solidFill>
              </a:rPr>
              <a:t> </a:t>
            </a:r>
            <a:r>
              <a:rPr lang="en-US" b="1" dirty="0" err="1" smtClean="0">
                <a:solidFill>
                  <a:srgbClr val="1E841E"/>
                </a:solidFill>
              </a:rPr>
              <a:t>Bre</a:t>
            </a:r>
            <a:r>
              <a:rPr lang="en-US" dirty="0" smtClean="0">
                <a:solidFill>
                  <a:srgbClr val="1E841E"/>
                </a:solidFill>
              </a:rPr>
              <a:t>”</a:t>
            </a:r>
            <a:r>
              <a:rPr lang="sr-Latn-RS" dirty="0" smtClean="0">
                <a:solidFill>
                  <a:srgbClr val="1E841E"/>
                </a:solidFill>
              </a:rPr>
              <a:t>?</a:t>
            </a:r>
            <a:endParaRPr lang="en-US" dirty="0">
              <a:solidFill>
                <a:srgbClr val="1E84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sr-Latn-RS" dirty="0" smtClean="0">
                <a:solidFill>
                  <a:srgbClr val="6D0000"/>
                </a:solidFill>
              </a:rPr>
              <a:t>Embedded database of fast food restaurants</a:t>
            </a:r>
            <a:endParaRPr lang="en-US" dirty="0" smtClean="0">
              <a:solidFill>
                <a:srgbClr val="6D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sr-Latn-RS" sz="1800" dirty="0" smtClean="0"/>
              <a:t>eas</a:t>
            </a:r>
            <a:r>
              <a:rPr lang="en-US" sz="1800" dirty="0" smtClean="0"/>
              <a:t>y data access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sr-Latn-RS" dirty="0" smtClean="0"/>
              <a:t>- </a:t>
            </a:r>
            <a:r>
              <a:rPr lang="en-US" sz="1800" dirty="0" smtClean="0"/>
              <a:t>search  restaurant by name or geo-location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6D0000"/>
                </a:solidFill>
              </a:rPr>
              <a:t>Insight into the selected restaurant’s menu </a:t>
            </a:r>
            <a:r>
              <a:rPr lang="en-US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sz="1800" dirty="0" smtClean="0"/>
              <a:t>optional comparing of different fast food restaurants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sr-Latn-RS" dirty="0" smtClean="0"/>
              <a:t>- </a:t>
            </a:r>
            <a:r>
              <a:rPr lang="en-US" sz="1800" dirty="0" smtClean="0"/>
              <a:t>no haste and no pressure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6D0000"/>
                </a:solidFill>
              </a:rPr>
              <a:t>Easy to create and send orders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sz="1800" dirty="0" smtClean="0"/>
              <a:t>just a few clicks away from your meal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sr-Latn-RS" dirty="0" smtClean="0"/>
              <a:t>- </a:t>
            </a:r>
            <a:r>
              <a:rPr lang="en-US" sz="1800" dirty="0" smtClean="0"/>
              <a:t>no need to call, search for phone numbers or wait due to busy lines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     </a:t>
            </a:r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sz="1800" dirty="0" smtClean="0"/>
              <a:t>solved problem of potential inconvenience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6D0000"/>
                </a:solidFill>
              </a:rPr>
              <a:t>Internet independent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sr-Latn-RS" dirty="0" smtClean="0"/>
              <a:t> -</a:t>
            </a:r>
            <a:r>
              <a:rPr lang="en-US" dirty="0" smtClean="0"/>
              <a:t> </a:t>
            </a:r>
            <a:r>
              <a:rPr lang="en-US" sz="1800" dirty="0" smtClean="0"/>
              <a:t>your order is sent via </a:t>
            </a:r>
            <a:r>
              <a:rPr lang="en-US" sz="1800" dirty="0" err="1" smtClean="0"/>
              <a:t>sms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  </a:t>
            </a:r>
            <a:r>
              <a:rPr lang="sr-Latn-RS" dirty="0" smtClean="0"/>
              <a:t>-</a:t>
            </a:r>
            <a:r>
              <a:rPr lang="en-US" sz="1800" dirty="0" smtClean="0"/>
              <a:t> the receiver side only needs a regular cell-phone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sr-Latn-RS" dirty="0" smtClean="0"/>
          </a:p>
        </p:txBody>
      </p:sp>
      <p:pic>
        <p:nvPicPr>
          <p:cNvPr id="8" name="Picture 7" descr="androi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5828934"/>
            <a:ext cx="1371600" cy="1029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58200" y="617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/6</a:t>
            </a:r>
            <a:endParaRPr lang="en-US" dirty="0"/>
          </a:p>
        </p:txBody>
      </p:sp>
      <p:pic>
        <p:nvPicPr>
          <p:cNvPr id="24" name="Picture 23" descr="slika1aaaaa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0"/>
            <a:ext cx="4419600" cy="9353108"/>
          </a:xfrm>
          <a:prstGeom prst="rect">
            <a:avLst/>
          </a:prstGeom>
        </p:spPr>
      </p:pic>
      <p:pic>
        <p:nvPicPr>
          <p:cNvPr id="23" name="Picture 22" descr="slika2aa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0"/>
            <a:ext cx="4419600" cy="9353108"/>
          </a:xfrm>
          <a:prstGeom prst="rect">
            <a:avLst/>
          </a:prstGeom>
        </p:spPr>
      </p:pic>
      <p:pic>
        <p:nvPicPr>
          <p:cNvPr id="22" name="Picture 21" descr="slika3aaa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0"/>
            <a:ext cx="4392804" cy="9296400"/>
          </a:xfrm>
          <a:prstGeom prst="rect">
            <a:avLst/>
          </a:prstGeom>
        </p:spPr>
      </p:pic>
      <p:pic>
        <p:nvPicPr>
          <p:cNvPr id="21" name="Picture 20" descr="slika4aaa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0"/>
            <a:ext cx="4505011" cy="9372600"/>
          </a:xfrm>
          <a:prstGeom prst="rect">
            <a:avLst/>
          </a:prstGeom>
        </p:spPr>
      </p:pic>
      <p:pic>
        <p:nvPicPr>
          <p:cNvPr id="20" name="Picture 19" descr="slika6aaaa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0"/>
            <a:ext cx="4545204" cy="9372600"/>
          </a:xfrm>
          <a:prstGeom prst="rect">
            <a:avLst/>
          </a:prstGeom>
        </p:spPr>
      </p:pic>
      <p:pic>
        <p:nvPicPr>
          <p:cNvPr id="19" name="Picture 18" descr="slika7aaa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0"/>
            <a:ext cx="4500824" cy="9525000"/>
          </a:xfrm>
          <a:prstGeom prst="rect">
            <a:avLst/>
          </a:prstGeom>
        </p:spPr>
      </p:pic>
      <p:pic>
        <p:nvPicPr>
          <p:cNvPr id="25" name="Picture 24" descr="new_sli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0"/>
            <a:ext cx="4572000" cy="9448800"/>
          </a:xfrm>
          <a:prstGeom prst="rect">
            <a:avLst/>
          </a:prstGeom>
        </p:spPr>
      </p:pic>
      <p:pic>
        <p:nvPicPr>
          <p:cNvPr id="16" name="Picture 15" descr="new_slika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0"/>
            <a:ext cx="4572000" cy="95055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>
                <a:solidFill>
                  <a:srgbClr val="1E841E"/>
                </a:solidFill>
              </a:rPr>
              <a:t>How to distribute?</a:t>
            </a:r>
            <a:endParaRPr lang="en-US" dirty="0">
              <a:solidFill>
                <a:srgbClr val="1E841E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763000" cy="45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6D0000"/>
                </a:solidFill>
              </a:rPr>
              <a:t>MIND GENOMICS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sr-Latn-RS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3124200" y="1905000"/>
            <a:ext cx="5867400" cy="4495801"/>
            <a:chOff x="3124200" y="1905000"/>
            <a:chExt cx="5867400" cy="4495801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4114800" y="3429000"/>
              <a:ext cx="1808717" cy="121209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AutoShape 3"/>
            <p:cNvSpPr>
              <a:spLocks noChangeArrowheads="1"/>
            </p:cNvSpPr>
            <p:nvPr/>
          </p:nvSpPr>
          <p:spPr bwMode="gray">
            <a:xfrm>
              <a:off x="4724400" y="2895600"/>
              <a:ext cx="718463" cy="363414"/>
            </a:xfrm>
            <a:prstGeom prst="downArrow">
              <a:avLst>
                <a:gd name="adj1" fmla="val 50000"/>
                <a:gd name="adj2" fmla="val 46343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276600" y="2590800"/>
              <a:ext cx="3918887" cy="3139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dirty="0" smtClean="0">
                  <a:latin typeface="Calibri" pitchFamily="34" charset="0"/>
                </a:rPr>
                <a:t>Raw Materials – Silos &amp; Elements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6172200" y="3657600"/>
              <a:ext cx="2819400" cy="12249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Target </a:t>
              </a:r>
              <a:r>
                <a:rPr lang="en-US" dirty="0" smtClean="0">
                  <a:latin typeface="Calibri" pitchFamily="34" charset="0"/>
                </a:rPr>
                <a:t>Customers</a:t>
              </a:r>
            </a:p>
            <a:p>
              <a:pPr marL="912813" indent="-227013">
                <a:lnSpc>
                  <a:spcPct val="90000"/>
                </a:lnSpc>
                <a:spcBef>
                  <a:spcPct val="50000"/>
                </a:spcBef>
              </a:pPr>
              <a:r>
                <a:rPr lang="en-US" dirty="0" smtClean="0">
                  <a:latin typeface="Calibri" pitchFamily="34" charset="0"/>
                </a:rPr>
                <a:t>Target Distributers</a:t>
              </a:r>
              <a:endParaRPr lang="en-US" dirty="0">
                <a:latin typeface="Calibri" pitchFamily="34" charset="0"/>
              </a:endParaRPr>
            </a:p>
            <a:p>
              <a:pPr marL="912813" indent="-227013">
                <a:lnSpc>
                  <a:spcPct val="90000"/>
                </a:lnSpc>
                <a:spcBef>
                  <a:spcPct val="50000"/>
                </a:spcBef>
                <a:buFontTx/>
                <a:buChar char="-"/>
              </a:pPr>
              <a:r>
                <a:rPr lang="en-US" sz="1400" dirty="0" smtClean="0">
                  <a:latin typeface="Calibri" pitchFamily="34" charset="0"/>
                </a:rPr>
                <a:t>Impact </a:t>
              </a:r>
              <a:r>
                <a:rPr lang="en-US" sz="1400" dirty="0">
                  <a:latin typeface="Calibri" pitchFamily="34" charset="0"/>
                </a:rPr>
                <a:t>on Customer </a:t>
              </a:r>
              <a:r>
                <a:rPr lang="en-US" sz="1400" dirty="0" smtClean="0">
                  <a:latin typeface="Calibri" pitchFamily="34" charset="0"/>
                </a:rPr>
                <a:t>Experience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810000" y="3733800"/>
              <a:ext cx="2230751" cy="686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 </a:t>
              </a:r>
              <a:r>
                <a:rPr lang="en-US" sz="1600" dirty="0">
                  <a:latin typeface="Calibri" pitchFamily="34" charset="0"/>
                </a:rPr>
                <a:t>INTERNET</a:t>
              </a:r>
            </a:p>
            <a:p>
              <a:pPr marL="912813" indent="-227013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dirty="0">
                  <a:latin typeface="Calibri" pitchFamily="34" charset="0"/>
                </a:rPr>
                <a:t>  </a:t>
              </a:r>
              <a:r>
                <a:rPr lang="en-US" sz="1600" dirty="0" err="1">
                  <a:latin typeface="Calibri" pitchFamily="34" charset="0"/>
                </a:rPr>
                <a:t>IdeaMap</a:t>
              </a:r>
              <a:r>
                <a:rPr lang="en-US" sz="1600" dirty="0">
                  <a:latin typeface="Calibri" pitchFamily="34" charset="0"/>
                </a:rPr>
                <a:t>™</a:t>
              </a:r>
            </a:p>
          </p:txBody>
        </p:sp>
        <p:pic>
          <p:nvPicPr>
            <p:cNvPr id="21" name="Picture 12" descr="MCj024034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2590800"/>
              <a:ext cx="1145521" cy="839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6019800" y="3886200"/>
              <a:ext cx="836953" cy="259371"/>
            </a:xfrm>
            <a:prstGeom prst="leftRightArrow">
              <a:avLst>
                <a:gd name="adj1" fmla="val 50000"/>
                <a:gd name="adj2" fmla="val 51356"/>
              </a:avLst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gray">
            <a:xfrm>
              <a:off x="4724400" y="4800600"/>
              <a:ext cx="718463" cy="287214"/>
            </a:xfrm>
            <a:prstGeom prst="downArrow">
              <a:avLst>
                <a:gd name="adj1" fmla="val 50000"/>
                <a:gd name="adj2" fmla="val 46343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3200400"/>
              <a:ext cx="783777" cy="55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AutoShape 3"/>
            <p:cNvSpPr>
              <a:spLocks noChangeArrowheads="1"/>
            </p:cNvSpPr>
            <p:nvPr/>
          </p:nvSpPr>
          <p:spPr bwMode="gray">
            <a:xfrm>
              <a:off x="4724400" y="2286000"/>
              <a:ext cx="718463" cy="281352"/>
            </a:xfrm>
            <a:prstGeom prst="downArrow">
              <a:avLst>
                <a:gd name="adj1" fmla="val 50000"/>
                <a:gd name="adj2" fmla="val 46343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3352800" y="1905000"/>
              <a:ext cx="3376272" cy="3139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dirty="0" smtClean="0">
                  <a:latin typeface="Calibri" pitchFamily="34" charset="0"/>
                </a:rPr>
                <a:t>Find and classify target groups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200400" y="5181600"/>
              <a:ext cx="5029200" cy="313932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100000"/>
                <a:defRPr/>
              </a:pPr>
              <a:r>
                <a:rPr lang="en-US" sz="1600" dirty="0">
                  <a:latin typeface="Calibri" pitchFamily="34" charset="0"/>
                </a:rPr>
                <a:t>ANALYZED SURVEY RESULTS → </a:t>
              </a:r>
              <a:r>
                <a:rPr lang="en-US" sz="1600" dirty="0" smtClean="0">
                  <a:latin typeface="Calibri" pitchFamily="34" charset="0"/>
                </a:rPr>
                <a:t>Mind Genomics</a:t>
              </a:r>
              <a:endParaRPr lang="en-US" sz="1600" dirty="0">
                <a:latin typeface="Calibri" pitchFamily="34" charset="0"/>
              </a:endParaRPr>
            </a:p>
          </p:txBody>
        </p: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3124200" y="5638801"/>
              <a:ext cx="5257800" cy="762000"/>
              <a:chOff x="2262635" y="5022441"/>
              <a:chExt cx="6645391" cy="1652424"/>
            </a:xfrm>
          </p:grpSpPr>
          <p:graphicFrame>
            <p:nvGraphicFramePr>
              <p:cNvPr id="29" name="Object 2"/>
              <p:cNvGraphicFramePr>
                <a:graphicFrameLocks noChangeAspect="1"/>
              </p:cNvGraphicFramePr>
              <p:nvPr/>
            </p:nvGraphicFramePr>
            <p:xfrm>
              <a:off x="5248245" y="5518168"/>
              <a:ext cx="1148949" cy="1156697"/>
            </p:xfrm>
            <a:graphic>
              <a:graphicData uri="http://schemas.openxmlformats.org/presentationml/2006/ole">
                <p:oleObj spid="_x0000_s1026" name="Worksheet" r:id="rId5" imgW="9204960" imgH="6621780" progId="Excel.Sheet.8">
                  <p:embed/>
                </p:oleObj>
              </a:graphicData>
            </a:graphic>
          </p:graphicFrame>
          <p:pic>
            <p:nvPicPr>
              <p:cNvPr id="30" name="Picture 11" descr="Typing Scree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78136" y="5518166"/>
                <a:ext cx="1348340" cy="115669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3996215" y="5022441"/>
                <a:ext cx="2985610" cy="5005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912813" indent="-227013">
                  <a:lnSpc>
                    <a:spcPct val="90000"/>
                  </a:lnSpc>
                  <a:spcBef>
                    <a:spcPct val="50000"/>
                  </a:spcBef>
                  <a:buClr>
                    <a:srgbClr val="008000"/>
                  </a:buClr>
                  <a:buSzPct val="100000"/>
                </a:pPr>
                <a:r>
                  <a:rPr lang="en-US" sz="1000" dirty="0">
                    <a:latin typeface="Calibri" pitchFamily="34" charset="0"/>
                  </a:rPr>
                  <a:t>MARKET SEGMENTATION</a:t>
                </a:r>
              </a:p>
            </p:txBody>
          </p:sp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>
                <a:off x="6211346" y="5022441"/>
                <a:ext cx="2696680" cy="5005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912813" indent="-227013">
                  <a:lnSpc>
                    <a:spcPct val="90000"/>
                  </a:lnSpc>
                  <a:spcBef>
                    <a:spcPct val="50000"/>
                  </a:spcBef>
                  <a:buClr>
                    <a:srgbClr val="008000"/>
                  </a:buClr>
                  <a:buSzPct val="100000"/>
                </a:pPr>
                <a:r>
                  <a:rPr lang="en-US" sz="1000" dirty="0">
                    <a:latin typeface="Calibri" pitchFamily="34" charset="0"/>
                  </a:rPr>
                  <a:t>TYPING ENGINE</a:t>
                </a:r>
              </a:p>
            </p:txBody>
          </p:sp>
          <p:sp>
            <p:nvSpPr>
              <p:cNvPr id="33" name="Text Box 8"/>
              <p:cNvSpPr txBox="1">
                <a:spLocks noChangeArrowheads="1"/>
              </p:cNvSpPr>
              <p:nvPr/>
            </p:nvSpPr>
            <p:spPr bwMode="auto">
              <a:xfrm>
                <a:off x="2262635" y="5022441"/>
                <a:ext cx="2667000" cy="5005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912813" indent="-227013">
                  <a:lnSpc>
                    <a:spcPct val="90000"/>
                  </a:lnSpc>
                  <a:spcBef>
                    <a:spcPct val="50000"/>
                  </a:spcBef>
                  <a:buClr>
                    <a:srgbClr val="008000"/>
                  </a:buClr>
                  <a:buSzPct val="100000"/>
                </a:pPr>
                <a:r>
                  <a:rPr lang="en-US" sz="1000" dirty="0">
                    <a:latin typeface="Calibri" pitchFamily="34" charset="0"/>
                  </a:rPr>
                  <a:t>MARKETING PHRASES</a:t>
                </a:r>
              </a:p>
            </p:txBody>
          </p:sp>
          <p:pic>
            <p:nvPicPr>
              <p:cNvPr id="34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22045" y="5518166"/>
                <a:ext cx="1178002" cy="1156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5" name="Picture 34" descr="android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5828934"/>
            <a:ext cx="1371600" cy="102906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57200" y="1371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6D0000"/>
                </a:solidFill>
              </a:rPr>
              <a:t> </a:t>
            </a:r>
            <a:r>
              <a:rPr lang="en-US" dirty="0" smtClean="0"/>
              <a:t>-Classify target groups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" y="1676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-Determine the right approach</a:t>
            </a:r>
          </a:p>
        </p:txBody>
      </p:sp>
      <p:pic>
        <p:nvPicPr>
          <p:cNvPr id="66" name="Picture 65" descr="mrkrab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4400" y="36576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" name="Picture 67" descr="hungry-for-foo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36576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" name="Picture 66" descr="cocacol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5200" y="914400"/>
            <a:ext cx="1904999" cy="19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3" name="Straight Arrow Connector 72"/>
          <p:cNvCxnSpPr>
            <a:stCxn id="66" idx="3"/>
            <a:endCxn id="68" idx="1"/>
          </p:cNvCxnSpPr>
          <p:nvPr/>
        </p:nvCxnSpPr>
        <p:spPr>
          <a:xfrm>
            <a:off x="2819400" y="4610100"/>
            <a:ext cx="3276600" cy="0"/>
          </a:xfrm>
          <a:prstGeom prst="straightConnector1">
            <a:avLst/>
          </a:prstGeom>
          <a:ln w="50800">
            <a:solidFill>
              <a:srgbClr val="1E841E"/>
            </a:solidFill>
            <a:headEnd type="arrow"/>
            <a:tailEnd type="arrow"/>
          </a:ln>
          <a:scene3d>
            <a:camera prst="orthographicFront"/>
            <a:lightRig rig="flat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743200" y="2743200"/>
            <a:ext cx="838200" cy="990600"/>
          </a:xfrm>
          <a:prstGeom prst="straightConnector1">
            <a:avLst/>
          </a:prstGeom>
          <a:ln w="41275">
            <a:solidFill>
              <a:srgbClr val="1E841E"/>
            </a:solidFill>
            <a:tailEnd type="arrow"/>
          </a:ln>
          <a:scene3d>
            <a:camera prst="orthographicFront"/>
            <a:lightRig rig="flat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2743200"/>
            <a:ext cx="838200" cy="990600"/>
          </a:xfrm>
          <a:prstGeom prst="straightConnector1">
            <a:avLst/>
          </a:prstGeom>
          <a:ln w="41275">
            <a:solidFill>
              <a:srgbClr val="1E841E"/>
            </a:solidFill>
            <a:tailEnd type="arrow"/>
          </a:ln>
          <a:scene3d>
            <a:camera prst="orthographicFront"/>
            <a:lightRig rig="flat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57200" y="304800"/>
            <a:ext cx="48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1E841E"/>
                </a:solidFill>
              </a:rPr>
              <a:t>WHO WILL BENEFIT?</a:t>
            </a:r>
            <a:endParaRPr lang="en-US" sz="3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81000" y="5638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 Do you want to increase your profit?</a:t>
            </a:r>
          </a:p>
          <a:p>
            <a:r>
              <a:rPr lang="en-US" sz="1100" dirty="0" smtClean="0"/>
              <a:t>- Do you want to reach new customers?</a:t>
            </a:r>
          </a:p>
          <a:p>
            <a:r>
              <a:rPr lang="en-US" sz="1100" dirty="0" smtClean="0"/>
              <a:t>- Do you want to speed up the ordering process?</a:t>
            </a:r>
          </a:p>
          <a:p>
            <a:r>
              <a:rPr lang="en-US" sz="1100" dirty="0" smtClean="0"/>
              <a:t>- Do you want to be ahead of your competition?</a:t>
            </a:r>
            <a:endParaRPr lang="en-US" sz="1100" dirty="0"/>
          </a:p>
        </p:txBody>
      </p:sp>
      <p:sp>
        <p:nvSpPr>
          <p:cNvPr id="111" name="TextBox 110"/>
          <p:cNvSpPr txBox="1"/>
          <p:nvPr/>
        </p:nvSpPr>
        <p:spPr>
          <a:xfrm>
            <a:off x="914400" y="3276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food owner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096000" y="3200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Hungry customer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5486400" y="762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Powerful corporation 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5105400" y="5715000"/>
            <a:ext cx="4343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 Do you want to be able to order food anytime, anywhere?</a:t>
            </a:r>
          </a:p>
          <a:p>
            <a:r>
              <a:rPr lang="en-US" sz="1100" dirty="0" smtClean="0"/>
              <a:t>- Do you want to avoid waiting for your meal?</a:t>
            </a:r>
            <a:endParaRPr lang="en-US" sz="1100" dirty="0"/>
          </a:p>
          <a:p>
            <a:r>
              <a:rPr lang="en-US" sz="1100" dirty="0" smtClean="0"/>
              <a:t>- Do you want to feel comfortable while ordering?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486400" y="1066800"/>
            <a:ext cx="4191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 Do you want to increase your reputation?</a:t>
            </a:r>
          </a:p>
          <a:p>
            <a:r>
              <a:rPr lang="en-US" sz="1100" dirty="0" smtClean="0"/>
              <a:t>- Do you want to follow new trends?</a:t>
            </a:r>
          </a:p>
          <a:p>
            <a:r>
              <a:rPr lang="en-US" sz="1100" dirty="0" smtClean="0"/>
              <a:t>- Do you want a cheap and effective advertisement?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458200" y="617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/6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 build="p"/>
      <p:bldP spid="42" grpId="1"/>
      <p:bldP spid="43" grpId="1"/>
      <p:bldP spid="105" grpId="0"/>
      <p:bldP spid="106" grpId="0"/>
      <p:bldP spid="111" grpId="0"/>
      <p:bldP spid="116" grpId="0"/>
      <p:bldP spid="117" grpId="0"/>
      <p:bldP spid="118" grpId="0"/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52" y="1052736"/>
            <a:ext cx="2149220" cy="337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87025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/>
              </a:rPr>
              <a:t>M</a:t>
            </a:r>
            <a:r>
              <a:rPr lang="en-US" sz="1400" dirty="0" smtClean="0">
                <a:latin typeface="Helvetica Neue"/>
              </a:rPr>
              <a:t>ultiple </a:t>
            </a:r>
            <a:r>
              <a:rPr lang="en-US" sz="1400" dirty="0">
                <a:latin typeface="Helvetica Neue"/>
              </a:rPr>
              <a:t>permutations of the </a:t>
            </a:r>
            <a:r>
              <a:rPr lang="en-US" sz="1400" dirty="0" smtClean="0">
                <a:latin typeface="Helvetica Neue"/>
              </a:rPr>
              <a:t>variables/levels </a:t>
            </a:r>
          </a:p>
          <a:p>
            <a:r>
              <a:rPr lang="en-US" sz="1600" i="1" dirty="0">
                <a:latin typeface="Helvetica Neue"/>
              </a:rPr>
              <a:t> </a:t>
            </a:r>
            <a:r>
              <a:rPr lang="en-US" sz="1600" i="1" dirty="0" smtClean="0">
                <a:latin typeface="Helvetica Neue"/>
              </a:rPr>
              <a:t> </a:t>
            </a:r>
            <a:r>
              <a:rPr lang="en-US" sz="1100" i="1" dirty="0" smtClean="0">
                <a:latin typeface="Helvetica Neue"/>
              </a:rPr>
              <a:t>This is done before </a:t>
            </a:r>
            <a:r>
              <a:rPr lang="en-US" sz="1100" i="1" dirty="0">
                <a:latin typeface="Helvetica Neue"/>
              </a:rPr>
              <a:t>the experimental design is applied </a:t>
            </a:r>
            <a:endParaRPr lang="en-US" sz="1100" i="1" dirty="0" smtClean="0">
              <a:latin typeface="Helvetica Neue"/>
            </a:endParaRPr>
          </a:p>
          <a:p>
            <a:endParaRPr lang="en-US" sz="1100" i="1" dirty="0" smtClean="0">
              <a:latin typeface="Helvetica Neue"/>
            </a:endParaRPr>
          </a:p>
          <a:p>
            <a:r>
              <a:rPr lang="en-US" sz="1100" i="1" dirty="0">
                <a:latin typeface="Helvetica Neue"/>
              </a:rPr>
              <a:t> </a:t>
            </a:r>
            <a:r>
              <a:rPr lang="en-US" sz="1100" i="1" dirty="0" smtClean="0">
                <a:latin typeface="Helvetica Neue"/>
              </a:rPr>
              <a:t>  Creation of augmented isomorphic permuted experimental </a:t>
            </a:r>
          </a:p>
          <a:p>
            <a:r>
              <a:rPr lang="en-US" sz="1100" i="1" dirty="0">
                <a:latin typeface="Helvetica Neue"/>
              </a:rPr>
              <a:t> </a:t>
            </a:r>
            <a:r>
              <a:rPr lang="en-US" sz="1100" i="1" dirty="0" smtClean="0">
                <a:latin typeface="Helvetica Neue"/>
              </a:rPr>
              <a:t>  designs that includes permutation of the levels and the variables. </a:t>
            </a:r>
          </a:p>
          <a:p>
            <a:endParaRPr lang="en-US" sz="1200" i="1" dirty="0" smtClean="0">
              <a:latin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74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D0000"/>
                </a:solidFill>
                <a:latin typeface="+mj-lt"/>
              </a:rPr>
              <a:t>- </a:t>
            </a:r>
            <a:r>
              <a:rPr lang="en-US" dirty="0" smtClean="0">
                <a:latin typeface="+mj-lt"/>
              </a:rPr>
              <a:t>Isomorphic Permuted Experimental Designs </a:t>
            </a:r>
          </a:p>
          <a:p>
            <a:pPr>
              <a:spcBef>
                <a:spcPts val="0"/>
              </a:spcBef>
              <a:buNone/>
            </a:pPr>
            <a:r>
              <a:rPr lang="sr-Latn-RS" dirty="0" smtClean="0"/>
              <a:t>-</a:t>
            </a:r>
            <a:r>
              <a:rPr lang="en-US" dirty="0" smtClean="0"/>
              <a:t> helps us create distinct designs for each respondent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81400"/>
            <a:ext cx="3384376" cy="165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8464" y="260648"/>
            <a:ext cx="544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E841E"/>
                </a:solidFill>
              </a:rPr>
              <a:t>How to ask the right questions?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352800"/>
            <a:ext cx="74259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"/>
              </a:rPr>
              <a:t>Example of the creation of augmented isomorphic permuted experimental designs</a:t>
            </a:r>
            <a:endParaRPr lang="en-US" dirty="0" smtClean="0">
              <a:latin typeface="Helvetica Neue"/>
            </a:endParaRPr>
          </a:p>
          <a:p>
            <a:endParaRPr lang="en-US" sz="1100" dirty="0" smtClean="0">
              <a:latin typeface="Helvetica Neue"/>
            </a:endParaRPr>
          </a:p>
          <a:p>
            <a:r>
              <a:rPr lang="en-US" sz="1100" dirty="0" smtClean="0">
                <a:latin typeface="Helvetica Neue"/>
              </a:rPr>
              <a:t>   With </a:t>
            </a:r>
            <a:r>
              <a:rPr lang="en-US" sz="1100" dirty="0">
                <a:latin typeface="Helvetica Neue"/>
              </a:rPr>
              <a:t>a set of variables (</a:t>
            </a:r>
            <a:r>
              <a:rPr lang="en-US" sz="1100" i="1" dirty="0">
                <a:latin typeface="Helvetica Neue"/>
              </a:rPr>
              <a:t>A1, A2, …, An</a:t>
            </a:r>
            <a:r>
              <a:rPr lang="en-US" sz="1100" dirty="0">
                <a:latin typeface="Helvetica Neue"/>
              </a:rPr>
              <a:t>), </a:t>
            </a:r>
            <a:endParaRPr lang="en-US" sz="1100" dirty="0" smtClean="0">
              <a:latin typeface="Helvetica Neue"/>
            </a:endParaRPr>
          </a:p>
          <a:p>
            <a:r>
              <a:rPr lang="en-US" sz="1100" dirty="0" smtClean="0">
                <a:latin typeface="Helvetica Neue"/>
              </a:rPr>
              <a:t>    the </a:t>
            </a:r>
            <a:r>
              <a:rPr lang="en-US" sz="1100" dirty="0">
                <a:latin typeface="Helvetica Neue"/>
              </a:rPr>
              <a:t>experimental units are applied to an</a:t>
            </a:r>
          </a:p>
          <a:p>
            <a:r>
              <a:rPr lang="en-US" sz="1100" dirty="0" smtClean="0">
                <a:latin typeface="Helvetica Neue"/>
              </a:rPr>
              <a:t>   individually </a:t>
            </a:r>
            <a:r>
              <a:rPr lang="en-US" sz="1100" dirty="0">
                <a:latin typeface="Helvetica Neue"/>
              </a:rPr>
              <a:t>randomized array of variables </a:t>
            </a:r>
            <a:endParaRPr lang="en-US" sz="1100" dirty="0" smtClean="0">
              <a:latin typeface="Helvetica Neue"/>
            </a:endParaRPr>
          </a:p>
          <a:p>
            <a:r>
              <a:rPr lang="en-US" sz="1100" i="1" dirty="0" smtClean="0">
                <a:latin typeface="Helvetica Neue"/>
              </a:rPr>
              <a:t>   </a:t>
            </a:r>
            <a:r>
              <a:rPr lang="en-US" sz="1100" i="1" dirty="0" err="1" smtClean="0">
                <a:latin typeface="Helvetica Neue"/>
              </a:rPr>
              <a:t>Rk</a:t>
            </a:r>
            <a:r>
              <a:rPr lang="en-US" sz="1100" i="1" dirty="0" smtClean="0">
                <a:latin typeface="Helvetica Neue"/>
              </a:rPr>
              <a:t> </a:t>
            </a:r>
            <a:r>
              <a:rPr lang="en-US" sz="1100" dirty="0">
                <a:latin typeface="Helvetica Neue"/>
              </a:rPr>
              <a:t>⊆ </a:t>
            </a:r>
            <a:r>
              <a:rPr lang="en-US" sz="1100" i="1" dirty="0">
                <a:latin typeface="Helvetica Neue"/>
              </a:rPr>
              <a:t>(A1, A2, …, An</a:t>
            </a:r>
            <a:r>
              <a:rPr lang="en-US" sz="1100" i="1" dirty="0" smtClean="0">
                <a:latin typeface="Helvetica Neue"/>
              </a:rPr>
              <a:t>)</a:t>
            </a:r>
          </a:p>
          <a:p>
            <a:endParaRPr lang="en-US" sz="1100" i="1" dirty="0" smtClean="0">
              <a:latin typeface="Helvetica Neue"/>
            </a:endParaRPr>
          </a:p>
          <a:p>
            <a:r>
              <a:rPr lang="en-US" sz="1100" i="1" dirty="0" smtClean="0">
                <a:latin typeface="Helvetica Neue"/>
              </a:rPr>
              <a:t>The experimental unit ci is applied to three </a:t>
            </a:r>
          </a:p>
          <a:p>
            <a:r>
              <a:rPr lang="en-US" sz="1100" i="1" dirty="0" smtClean="0">
                <a:latin typeface="Helvetica Neue"/>
              </a:rPr>
              <a:t>randomizations (</a:t>
            </a:r>
            <a:r>
              <a:rPr lang="en-US" sz="1100" i="1" dirty="0" err="1" smtClean="0">
                <a:latin typeface="Helvetica Neue"/>
              </a:rPr>
              <a:t>Rk</a:t>
            </a:r>
            <a:r>
              <a:rPr lang="en-US" sz="1100" i="1" dirty="0" smtClean="0">
                <a:latin typeface="Helvetica Neue"/>
              </a:rPr>
              <a:t>)  of the variables </a:t>
            </a:r>
          </a:p>
          <a:p>
            <a:r>
              <a:rPr lang="en-US" sz="1100" i="1" dirty="0" smtClean="0">
                <a:latin typeface="Helvetica Neue"/>
              </a:rPr>
              <a:t>(A, B, C, D, E) to create profiles </a:t>
            </a:r>
            <a:r>
              <a:rPr lang="en-US" sz="1100" i="1" dirty="0" err="1" smtClean="0">
                <a:latin typeface="Helvetica Neue"/>
              </a:rPr>
              <a:t>Ci</a:t>
            </a:r>
            <a:r>
              <a:rPr lang="en-US" sz="1100" i="1" dirty="0" smtClean="0">
                <a:latin typeface="Helvetica Neue"/>
              </a:rPr>
              <a:t>. </a:t>
            </a:r>
          </a:p>
          <a:p>
            <a:r>
              <a:rPr lang="en-US" sz="1100" i="1" dirty="0" err="1" smtClean="0">
                <a:latin typeface="Helvetica Neue"/>
              </a:rPr>
              <a:t>Xj</a:t>
            </a:r>
            <a:r>
              <a:rPr lang="en-US" sz="1100" i="1" dirty="0" smtClean="0">
                <a:latin typeface="Helvetica Neue"/>
              </a:rPr>
              <a:t> is level j of variable X.</a:t>
            </a:r>
          </a:p>
          <a:p>
            <a:endParaRPr lang="en-US" sz="1100" dirty="0">
              <a:latin typeface="Helvetica Neue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763000" cy="45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6D0000"/>
                </a:solidFill>
              </a:rPr>
              <a:t>Mathematics will help - IPAD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sr-Latn-RS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5486400"/>
            <a:ext cx="87630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- Proper questions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D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designed for each target group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D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matri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114800"/>
            <a:ext cx="2133898" cy="140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android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5828934"/>
            <a:ext cx="1371600" cy="10290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58200" y="617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/6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38200"/>
            <a:ext cx="807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- </a:t>
            </a: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approach creates </a:t>
            </a:r>
            <a:r>
              <a:rPr lang="en-US" i="1" dirty="0">
                <a:cs typeface="Times New Roman" pitchFamily="18" charset="0"/>
              </a:rPr>
              <a:t>isomorphic designs </a:t>
            </a:r>
            <a:r>
              <a:rPr lang="en-US" dirty="0">
                <a:cs typeface="Times New Roman" pitchFamily="18" charset="0"/>
              </a:rPr>
              <a:t>that are statistically </a:t>
            </a:r>
            <a:r>
              <a:rPr lang="en-US" dirty="0" smtClean="0">
                <a:cs typeface="Times New Roman" pitchFamily="18" charset="0"/>
              </a:rPr>
              <a:t>equivalent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38310"/>
            <a:ext cx="8631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 This </a:t>
            </a:r>
            <a:r>
              <a:rPr lang="en-US" dirty="0">
                <a:latin typeface="+mj-lt"/>
              </a:rPr>
              <a:t>in turn creates a diverse contextual environment for concept testing </a:t>
            </a:r>
            <a:endParaRPr lang="en-US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0020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dirty="0" smtClean="0"/>
              <a:t>This produces less biased results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8464" y="260648"/>
            <a:ext cx="544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E841E"/>
                </a:solidFill>
              </a:rPr>
              <a:t>How to ask the right questions?</a:t>
            </a:r>
            <a:endParaRPr lang="en-US" sz="2800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953000"/>
            <a:ext cx="8763000" cy="45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6D0000"/>
                </a:solidFill>
              </a:rPr>
              <a:t>Final result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sr-Latn-RS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5410200"/>
            <a:ext cx="8763000" cy="8382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en-US" sz="2400" dirty="0" smtClean="0">
                <a:solidFill>
                  <a:srgbClr val="6D0000"/>
                </a:solidFill>
              </a:rPr>
              <a:t>U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nique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of questions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D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specifically designed for the target group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aseline="0" dirty="0" smtClean="0">
                <a:solidFill>
                  <a:srgbClr val="6D0000"/>
                </a:solidFill>
              </a:rPr>
              <a:t>- They will be most effective when used </a:t>
            </a:r>
            <a:r>
              <a:rPr lang="en-US" sz="2400" dirty="0" smtClean="0">
                <a:solidFill>
                  <a:srgbClr val="6D0000"/>
                </a:solidFill>
              </a:rPr>
              <a:t>with Mind Genomics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D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19400"/>
            <a:ext cx="5681120" cy="21304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14" descr="formu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3029373" cy="78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formul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828800"/>
            <a:ext cx="2619741" cy="933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formula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2057400"/>
            <a:ext cx="847843" cy="34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formula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2438400"/>
            <a:ext cx="838317" cy="42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matrica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3124200"/>
            <a:ext cx="2057687" cy="129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formula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2743200"/>
            <a:ext cx="2057687" cy="41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android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1000" y="5828934"/>
            <a:ext cx="1371600" cy="10290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58200" y="617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/6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1752600"/>
            <a:ext cx="68580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Filip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Petrovi</a:t>
            </a: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filip-petrovic@hotmail.com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800" smtClean="0"/>
              <a:t>+381642916852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Bojan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Cvetojevi</a:t>
            </a: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ć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bojancvetojevic989@gmail.com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800" noProof="0" dirty="0" smtClean="0"/>
              <a:t>+381693028769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ndroi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5828934"/>
            <a:ext cx="1371600" cy="1029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617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/6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312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1E841E"/>
                </a:solidFill>
              </a:rPr>
              <a:t>Contact Info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896</TotalTime>
  <Words>440</Words>
  <Application>Microsoft Office PowerPoint</Application>
  <PresentationFormat>On-screen Show (4:3)</PresentationFormat>
  <Paragraphs>103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Oriel</vt:lpstr>
      <vt:lpstr>Worksheet</vt:lpstr>
      <vt:lpstr>MIND GENOMICS  APPLIED TO ANDROID APP DISTRIBUTION</vt:lpstr>
      <vt:lpstr>What is “Poruči Bre”?</vt:lpstr>
      <vt:lpstr>How to distribute?</vt:lpstr>
      <vt:lpstr>Slide 4</vt:lpstr>
      <vt:lpstr>Slide 5</vt:lpstr>
      <vt:lpstr>Slide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bojan</dc:creator>
  <cp:lastModifiedBy>bojan</cp:lastModifiedBy>
  <cp:revision>46</cp:revision>
  <dcterms:created xsi:type="dcterms:W3CDTF">2013-03-04T09:29:51Z</dcterms:created>
  <dcterms:modified xsi:type="dcterms:W3CDTF">2013-03-07T10:38:26Z</dcterms:modified>
</cp:coreProperties>
</file>