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44" r:id="rId1"/>
  </p:sldMasterIdLst>
  <p:notesMasterIdLst>
    <p:notesMasterId r:id="rId43"/>
  </p:notesMasterIdLst>
  <p:handoutMasterIdLst>
    <p:handoutMasterId r:id="rId44"/>
  </p:handoutMasterIdLst>
  <p:sldIdLst>
    <p:sldId id="256" r:id="rId2"/>
    <p:sldId id="289" r:id="rId3"/>
    <p:sldId id="257" r:id="rId4"/>
    <p:sldId id="276" r:id="rId5"/>
    <p:sldId id="258" r:id="rId6"/>
    <p:sldId id="281" r:id="rId7"/>
    <p:sldId id="259" r:id="rId8"/>
    <p:sldId id="263" r:id="rId9"/>
    <p:sldId id="264" r:id="rId10"/>
    <p:sldId id="265" r:id="rId11"/>
    <p:sldId id="266" r:id="rId12"/>
    <p:sldId id="277" r:id="rId13"/>
    <p:sldId id="267" r:id="rId14"/>
    <p:sldId id="278" r:id="rId15"/>
    <p:sldId id="268" r:id="rId16"/>
    <p:sldId id="269" r:id="rId17"/>
    <p:sldId id="270" r:id="rId18"/>
    <p:sldId id="279" r:id="rId19"/>
    <p:sldId id="271" r:id="rId20"/>
    <p:sldId id="272" r:id="rId21"/>
    <p:sldId id="274" r:id="rId22"/>
    <p:sldId id="275" r:id="rId23"/>
    <p:sldId id="260" r:id="rId24"/>
    <p:sldId id="290" r:id="rId25"/>
    <p:sldId id="280" r:id="rId26"/>
    <p:sldId id="291" r:id="rId27"/>
    <p:sldId id="273" r:id="rId28"/>
    <p:sldId id="292" r:id="rId29"/>
    <p:sldId id="293" r:id="rId30"/>
    <p:sldId id="294" r:id="rId31"/>
    <p:sldId id="295" r:id="rId32"/>
    <p:sldId id="261" r:id="rId33"/>
    <p:sldId id="282" r:id="rId34"/>
    <p:sldId id="287" r:id="rId35"/>
    <p:sldId id="283" r:id="rId36"/>
    <p:sldId id="288" r:id="rId37"/>
    <p:sldId id="284" r:id="rId38"/>
    <p:sldId id="285" r:id="rId39"/>
    <p:sldId id="262" r:id="rId40"/>
    <p:sldId id="286" r:id="rId41"/>
    <p:sldId id="296" r:id="rId42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99" autoAdjust="0"/>
    <p:restoredTop sz="94676" autoAdjust="0"/>
  </p:normalViewPr>
  <p:slideViewPr>
    <p:cSldViewPr>
      <p:cViewPr>
        <p:scale>
          <a:sx n="69" d="100"/>
          <a:sy n="69" d="100"/>
        </p:scale>
        <p:origin x="-1194" y="-22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0" d="100"/>
          <a:sy n="60" d="100"/>
        </p:scale>
        <p:origin x="-2490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2CE179F-510E-4A82-98A6-A9ABC085D64B}" type="doc">
      <dgm:prSet loTypeId="urn:microsoft.com/office/officeart/2005/8/layout/funnel1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91F62C0-0A60-4858-B10C-A6BFA9E2975C}">
      <dgm:prSet phldrT="[Tekst]" custT="1"/>
      <dgm:spPr/>
      <dgm:t>
        <a:bodyPr/>
        <a:lstStyle/>
        <a:p>
          <a:r>
            <a:rPr lang="en-US" sz="1400" b="1" dirty="0" smtClean="0"/>
            <a:t>Economics</a:t>
          </a:r>
          <a:br>
            <a:rPr lang="en-US" sz="1400" b="1" dirty="0" smtClean="0"/>
          </a:br>
          <a:r>
            <a:rPr lang="en-US" sz="1400" b="1" dirty="0" smtClean="0"/>
            <a:t>Psychology</a:t>
          </a:r>
          <a:endParaRPr lang="en-US" sz="1400" b="1" dirty="0"/>
        </a:p>
      </dgm:t>
    </dgm:pt>
    <dgm:pt modelId="{7F4C8CBA-9639-42D1-8ADA-066C46F9745D}" type="parTrans" cxnId="{6929CBA9-FDE0-489B-97BC-A657804D2D00}">
      <dgm:prSet/>
      <dgm:spPr/>
      <dgm:t>
        <a:bodyPr/>
        <a:lstStyle/>
        <a:p>
          <a:endParaRPr lang="en-US"/>
        </a:p>
      </dgm:t>
    </dgm:pt>
    <dgm:pt modelId="{CB75DB39-08E0-4D28-AD32-154717E2394E}" type="sibTrans" cxnId="{6929CBA9-FDE0-489B-97BC-A657804D2D00}">
      <dgm:prSet/>
      <dgm:spPr/>
      <dgm:t>
        <a:bodyPr/>
        <a:lstStyle/>
        <a:p>
          <a:endParaRPr lang="en-US"/>
        </a:p>
      </dgm:t>
    </dgm:pt>
    <dgm:pt modelId="{CE446FE0-E1FA-4FF6-AB0F-9FDF71375155}">
      <dgm:prSet phldrT="[Tekst]" custT="1"/>
      <dgm:spPr/>
      <dgm:t>
        <a:bodyPr/>
        <a:lstStyle/>
        <a:p>
          <a:r>
            <a:rPr lang="en-US" sz="1400" b="1" dirty="0" smtClean="0"/>
            <a:t>NeuroScience</a:t>
          </a:r>
          <a:endParaRPr lang="en-US" sz="1400" b="1" dirty="0"/>
        </a:p>
      </dgm:t>
    </dgm:pt>
    <dgm:pt modelId="{B92ECB71-6E04-4547-8275-F9E48402D776}" type="parTrans" cxnId="{15D28C19-F0DA-4ABE-AFBC-408BB3310F95}">
      <dgm:prSet/>
      <dgm:spPr/>
      <dgm:t>
        <a:bodyPr/>
        <a:lstStyle/>
        <a:p>
          <a:endParaRPr lang="en-US"/>
        </a:p>
      </dgm:t>
    </dgm:pt>
    <dgm:pt modelId="{B422173A-B767-4CB8-90A7-74DFBB4641E3}" type="sibTrans" cxnId="{15D28C19-F0DA-4ABE-AFBC-408BB3310F95}">
      <dgm:prSet/>
      <dgm:spPr/>
      <dgm:t>
        <a:bodyPr/>
        <a:lstStyle/>
        <a:p>
          <a:endParaRPr lang="en-US"/>
        </a:p>
      </dgm:t>
    </dgm:pt>
    <dgm:pt modelId="{05B80927-B7B5-435B-ACAF-2EF055301BDC}">
      <dgm:prSet phldrT="[Tekst]" custT="1"/>
      <dgm:spPr/>
      <dgm:t>
        <a:bodyPr/>
        <a:lstStyle/>
        <a:p>
          <a:r>
            <a:rPr lang="en-US" sz="1400" b="1" dirty="0" smtClean="0"/>
            <a:t> Biology</a:t>
          </a:r>
          <a:br>
            <a:rPr lang="en-US" sz="1400" b="1" dirty="0" smtClean="0"/>
          </a:br>
          <a:r>
            <a:rPr lang="en-US" sz="1400" b="1" dirty="0" smtClean="0"/>
            <a:t> Computer Science</a:t>
          </a:r>
          <a:br>
            <a:rPr lang="en-US" sz="1400" b="1" dirty="0" smtClean="0"/>
          </a:br>
          <a:r>
            <a:rPr lang="en-US" sz="1400" b="1" dirty="0" smtClean="0"/>
            <a:t> Mathematics</a:t>
          </a:r>
          <a:endParaRPr lang="en-US" sz="1400" b="1" dirty="0"/>
        </a:p>
      </dgm:t>
    </dgm:pt>
    <dgm:pt modelId="{A53B6EBF-54C8-4687-B609-9FD7D32D2002}" type="parTrans" cxnId="{4B29ED9B-E173-49A2-A8B1-038E75E7E783}">
      <dgm:prSet/>
      <dgm:spPr/>
      <dgm:t>
        <a:bodyPr/>
        <a:lstStyle/>
        <a:p>
          <a:endParaRPr lang="en-US"/>
        </a:p>
      </dgm:t>
    </dgm:pt>
    <dgm:pt modelId="{1A19E8F2-18B0-454A-9180-B8A06CD046B1}" type="sibTrans" cxnId="{4B29ED9B-E173-49A2-A8B1-038E75E7E783}">
      <dgm:prSet/>
      <dgm:spPr/>
      <dgm:t>
        <a:bodyPr/>
        <a:lstStyle/>
        <a:p>
          <a:endParaRPr lang="en-US"/>
        </a:p>
      </dgm:t>
    </dgm:pt>
    <dgm:pt modelId="{1CC3999B-5CD0-4C69-94D4-C71A1DB4CEBD}">
      <dgm:prSet phldrT="[Tekst]"/>
      <dgm:spPr/>
      <dgm:t>
        <a:bodyPr/>
        <a:lstStyle/>
        <a:p>
          <a:r>
            <a:rPr lang="en-US" b="1" dirty="0" smtClean="0"/>
            <a:t>NeuroEconomics</a:t>
          </a:r>
          <a:endParaRPr lang="en-US" b="1" dirty="0"/>
        </a:p>
      </dgm:t>
    </dgm:pt>
    <dgm:pt modelId="{BE8E5DEF-F1AE-4BB3-9E51-B536CD939FED}" type="parTrans" cxnId="{88064054-9F49-4DCB-9441-E2AAC2941BF3}">
      <dgm:prSet/>
      <dgm:spPr/>
      <dgm:t>
        <a:bodyPr/>
        <a:lstStyle/>
        <a:p>
          <a:endParaRPr lang="en-US"/>
        </a:p>
      </dgm:t>
    </dgm:pt>
    <dgm:pt modelId="{5D50321D-CA9D-4C62-956F-EB460D29C807}" type="sibTrans" cxnId="{88064054-9F49-4DCB-9441-E2AAC2941BF3}">
      <dgm:prSet/>
      <dgm:spPr/>
      <dgm:t>
        <a:bodyPr/>
        <a:lstStyle/>
        <a:p>
          <a:endParaRPr lang="en-US"/>
        </a:p>
      </dgm:t>
    </dgm:pt>
    <dgm:pt modelId="{D2FA531B-5D0F-457C-B66C-979F248E93C9}" type="pres">
      <dgm:prSet presAssocID="{C2CE179F-510E-4A82-98A6-A9ABC085D64B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EAB9F30-505D-4DD4-AAE9-704A178F4F46}" type="pres">
      <dgm:prSet presAssocID="{C2CE179F-510E-4A82-98A6-A9ABC085D64B}" presName="ellipse" presStyleLbl="trBgShp" presStyleIdx="0" presStyleCnt="1"/>
      <dgm:spPr/>
    </dgm:pt>
    <dgm:pt modelId="{DAE7DA19-501D-40DF-826C-050DFCB4013C}" type="pres">
      <dgm:prSet presAssocID="{C2CE179F-510E-4A82-98A6-A9ABC085D64B}" presName="arrow1" presStyleLbl="fgShp" presStyleIdx="0" presStyleCnt="1" custLinFactNeighborX="189" custLinFactNeighborY="28263"/>
      <dgm:spPr/>
    </dgm:pt>
    <dgm:pt modelId="{BC100CEF-CA78-4763-AFEC-5A110DE0FB18}" type="pres">
      <dgm:prSet presAssocID="{C2CE179F-510E-4A82-98A6-A9ABC085D64B}" presName="rectangl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0DA1AB-E45D-436E-ACC4-A6906E5F47D7}" type="pres">
      <dgm:prSet presAssocID="{CE446FE0-E1FA-4FF6-AB0F-9FDF71375155}" presName="item1" presStyleLbl="node1" presStyleIdx="0" presStyleCnt="3" custScaleX="134080" custScaleY="8358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B4D4FE-0791-4E9C-8F08-01BA3B13E4CF}" type="pres">
      <dgm:prSet presAssocID="{05B80927-B7B5-435B-ACAF-2EF055301BDC}" presName="item2" presStyleLbl="node1" presStyleIdx="1" presStyleCnt="3" custScaleX="121384" custLinFactNeighborX="-21719" custLinFactNeighborY="-1582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90D98C-EA9B-4F7F-8ED3-E700A85913E5}" type="pres">
      <dgm:prSet presAssocID="{1CC3999B-5CD0-4C69-94D4-C71A1DB4CEBD}" presName="item3" presStyleLbl="node1" presStyleIdx="2" presStyleCnt="3" custScaleX="117023" custScaleY="127579" custLinFactNeighborX="17400" custLinFactNeighborY="-608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1176C9-E8C0-4F6C-924C-B2CF2163137E}" type="pres">
      <dgm:prSet presAssocID="{C2CE179F-510E-4A82-98A6-A9ABC085D64B}" presName="funnel" presStyleLbl="trAlignAcc1" presStyleIdx="0" presStyleCnt="1" custScaleX="131644" custScaleY="104450" custLinFactNeighborY="0"/>
      <dgm:spPr/>
    </dgm:pt>
  </dgm:ptLst>
  <dgm:cxnLst>
    <dgm:cxn modelId="{A01C3DB1-DC1C-4623-A914-4A6535C14ADD}" type="presOf" srcId="{CE446FE0-E1FA-4FF6-AB0F-9FDF71375155}" destId="{6AB4D4FE-0791-4E9C-8F08-01BA3B13E4CF}" srcOrd="0" destOrd="0" presId="urn:microsoft.com/office/officeart/2005/8/layout/funnel1"/>
    <dgm:cxn modelId="{15D28C19-F0DA-4ABE-AFBC-408BB3310F95}" srcId="{C2CE179F-510E-4A82-98A6-A9ABC085D64B}" destId="{CE446FE0-E1FA-4FF6-AB0F-9FDF71375155}" srcOrd="1" destOrd="0" parTransId="{B92ECB71-6E04-4547-8275-F9E48402D776}" sibTransId="{B422173A-B767-4CB8-90A7-74DFBB4641E3}"/>
    <dgm:cxn modelId="{B7851595-56AC-4248-B7BE-77F492F39E65}" type="presOf" srcId="{C2CE179F-510E-4A82-98A6-A9ABC085D64B}" destId="{D2FA531B-5D0F-457C-B66C-979F248E93C9}" srcOrd="0" destOrd="0" presId="urn:microsoft.com/office/officeart/2005/8/layout/funnel1"/>
    <dgm:cxn modelId="{552436E9-CD02-4AF5-A45B-CF56DB9D7EB8}" type="presOf" srcId="{F91F62C0-0A60-4858-B10C-A6BFA9E2975C}" destId="{2190D98C-EA9B-4F7F-8ED3-E700A85913E5}" srcOrd="0" destOrd="0" presId="urn:microsoft.com/office/officeart/2005/8/layout/funnel1"/>
    <dgm:cxn modelId="{EB822879-7D10-42C5-959A-114814A7D591}" type="presOf" srcId="{1CC3999B-5CD0-4C69-94D4-C71A1DB4CEBD}" destId="{BC100CEF-CA78-4763-AFEC-5A110DE0FB18}" srcOrd="0" destOrd="0" presId="urn:microsoft.com/office/officeart/2005/8/layout/funnel1"/>
    <dgm:cxn modelId="{4B29ED9B-E173-49A2-A8B1-038E75E7E783}" srcId="{C2CE179F-510E-4A82-98A6-A9ABC085D64B}" destId="{05B80927-B7B5-435B-ACAF-2EF055301BDC}" srcOrd="2" destOrd="0" parTransId="{A53B6EBF-54C8-4687-B609-9FD7D32D2002}" sibTransId="{1A19E8F2-18B0-454A-9180-B8A06CD046B1}"/>
    <dgm:cxn modelId="{6929CBA9-FDE0-489B-97BC-A657804D2D00}" srcId="{C2CE179F-510E-4A82-98A6-A9ABC085D64B}" destId="{F91F62C0-0A60-4858-B10C-A6BFA9E2975C}" srcOrd="0" destOrd="0" parTransId="{7F4C8CBA-9639-42D1-8ADA-066C46F9745D}" sibTransId="{CB75DB39-08E0-4D28-AD32-154717E2394E}"/>
    <dgm:cxn modelId="{24B1D005-AEA1-4123-9F78-C1CEFD83E8A2}" type="presOf" srcId="{05B80927-B7B5-435B-ACAF-2EF055301BDC}" destId="{D30DA1AB-E45D-436E-ACC4-A6906E5F47D7}" srcOrd="0" destOrd="0" presId="urn:microsoft.com/office/officeart/2005/8/layout/funnel1"/>
    <dgm:cxn modelId="{88064054-9F49-4DCB-9441-E2AAC2941BF3}" srcId="{C2CE179F-510E-4A82-98A6-A9ABC085D64B}" destId="{1CC3999B-5CD0-4C69-94D4-C71A1DB4CEBD}" srcOrd="3" destOrd="0" parTransId="{BE8E5DEF-F1AE-4BB3-9E51-B536CD939FED}" sibTransId="{5D50321D-CA9D-4C62-956F-EB460D29C807}"/>
    <dgm:cxn modelId="{8A1092A1-0DE6-4FF3-8330-19565B9B993C}" type="presParOf" srcId="{D2FA531B-5D0F-457C-B66C-979F248E93C9}" destId="{FEAB9F30-505D-4DD4-AAE9-704A178F4F46}" srcOrd="0" destOrd="0" presId="urn:microsoft.com/office/officeart/2005/8/layout/funnel1"/>
    <dgm:cxn modelId="{CDDD83F6-8DE4-4CD1-87C5-F5733AC2E952}" type="presParOf" srcId="{D2FA531B-5D0F-457C-B66C-979F248E93C9}" destId="{DAE7DA19-501D-40DF-826C-050DFCB4013C}" srcOrd="1" destOrd="0" presId="urn:microsoft.com/office/officeart/2005/8/layout/funnel1"/>
    <dgm:cxn modelId="{3F8F99A8-4EDB-407B-9444-3BEB4CEB019D}" type="presParOf" srcId="{D2FA531B-5D0F-457C-B66C-979F248E93C9}" destId="{BC100CEF-CA78-4763-AFEC-5A110DE0FB18}" srcOrd="2" destOrd="0" presId="urn:microsoft.com/office/officeart/2005/8/layout/funnel1"/>
    <dgm:cxn modelId="{27DE0F9A-9FB2-4C2B-87EA-C6C582F39A8B}" type="presParOf" srcId="{D2FA531B-5D0F-457C-B66C-979F248E93C9}" destId="{D30DA1AB-E45D-436E-ACC4-A6906E5F47D7}" srcOrd="3" destOrd="0" presId="urn:microsoft.com/office/officeart/2005/8/layout/funnel1"/>
    <dgm:cxn modelId="{7B07F2B4-54C2-46A7-9F56-B35E1434E331}" type="presParOf" srcId="{D2FA531B-5D0F-457C-B66C-979F248E93C9}" destId="{6AB4D4FE-0791-4E9C-8F08-01BA3B13E4CF}" srcOrd="4" destOrd="0" presId="urn:microsoft.com/office/officeart/2005/8/layout/funnel1"/>
    <dgm:cxn modelId="{A58017A6-BE75-43FA-B934-F693E30642A0}" type="presParOf" srcId="{D2FA531B-5D0F-457C-B66C-979F248E93C9}" destId="{2190D98C-EA9B-4F7F-8ED3-E700A85913E5}" srcOrd="5" destOrd="0" presId="urn:microsoft.com/office/officeart/2005/8/layout/funnel1"/>
    <dgm:cxn modelId="{F7160887-5F4B-4BDF-966D-DBD79C209A06}" type="presParOf" srcId="{D2FA531B-5D0F-457C-B66C-979F248E93C9}" destId="{CE1176C9-E8C0-4F6C-924C-B2CF2163137E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AB9F30-505D-4DD4-AAE9-704A178F4F46}">
      <dsp:nvSpPr>
        <dsp:cNvPr id="0" name=""/>
        <dsp:cNvSpPr/>
      </dsp:nvSpPr>
      <dsp:spPr>
        <a:xfrm>
          <a:off x="2244171" y="223955"/>
          <a:ext cx="3729692" cy="1295273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E7DA19-501D-40DF-826C-050DFCB4013C}">
      <dsp:nvSpPr>
        <dsp:cNvPr id="0" name=""/>
        <dsp:cNvSpPr/>
      </dsp:nvSpPr>
      <dsp:spPr>
        <a:xfrm>
          <a:off x="3754761" y="3526383"/>
          <a:ext cx="722808" cy="462597"/>
        </a:xfrm>
        <a:prstGeom prst="downArrow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63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5000" dist="25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  <dsp:sp modelId="{BC100CEF-CA78-4763-AFEC-5A110DE0FB18}">
      <dsp:nvSpPr>
        <dsp:cNvPr id="0" name=""/>
        <dsp:cNvSpPr/>
      </dsp:nvSpPr>
      <dsp:spPr>
        <a:xfrm>
          <a:off x="2380059" y="3765717"/>
          <a:ext cx="3469481" cy="8673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dirty="0" smtClean="0"/>
            <a:t>NeuroEconomics</a:t>
          </a:r>
          <a:endParaRPr lang="en-US" sz="3000" b="1" kern="1200" dirty="0"/>
        </a:p>
      </dsp:txBody>
      <dsp:txXfrm>
        <a:off x="2380059" y="3765717"/>
        <a:ext cx="3469481" cy="867370"/>
      </dsp:txXfrm>
    </dsp:sp>
    <dsp:sp modelId="{D30DA1AB-E45D-436E-ACC4-A6906E5F47D7}">
      <dsp:nvSpPr>
        <dsp:cNvPr id="0" name=""/>
        <dsp:cNvSpPr/>
      </dsp:nvSpPr>
      <dsp:spPr>
        <a:xfrm>
          <a:off x="3378460" y="1726081"/>
          <a:ext cx="1744455" cy="108742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5000" dist="25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 Biology</a:t>
          </a:r>
          <a:br>
            <a:rPr lang="en-US" sz="1400" b="1" kern="1200" dirty="0" smtClean="0"/>
          </a:br>
          <a:r>
            <a:rPr lang="en-US" sz="1400" b="1" kern="1200" dirty="0" smtClean="0"/>
            <a:t> Computer Science</a:t>
          </a:r>
          <a:br>
            <a:rPr lang="en-US" sz="1400" b="1" kern="1200" dirty="0" smtClean="0"/>
          </a:br>
          <a:r>
            <a:rPr lang="en-US" sz="1400" b="1" kern="1200" dirty="0" smtClean="0"/>
            <a:t> Mathematics</a:t>
          </a:r>
          <a:endParaRPr lang="en-US" sz="1400" b="1" kern="1200" dirty="0"/>
        </a:p>
      </dsp:txBody>
      <dsp:txXfrm>
        <a:off x="3633930" y="1885330"/>
        <a:ext cx="1233515" cy="768924"/>
      </dsp:txXfrm>
    </dsp:sp>
    <dsp:sp modelId="{6AB4D4FE-0791-4E9C-8F08-01BA3B13E4CF}">
      <dsp:nvSpPr>
        <dsp:cNvPr id="0" name=""/>
        <dsp:cNvSpPr/>
      </dsp:nvSpPr>
      <dsp:spPr>
        <a:xfrm>
          <a:off x="2247497" y="437239"/>
          <a:ext cx="1579273" cy="130105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5000" dist="25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NeuroScience</a:t>
          </a:r>
          <a:endParaRPr lang="en-US" sz="1400" b="1" kern="1200" dirty="0"/>
        </a:p>
      </dsp:txBody>
      <dsp:txXfrm>
        <a:off x="2478776" y="627774"/>
        <a:ext cx="1116715" cy="919985"/>
      </dsp:txXfrm>
    </dsp:sp>
    <dsp:sp modelId="{2190D98C-EA9B-4F7F-8ED3-E700A85913E5}">
      <dsp:nvSpPr>
        <dsp:cNvPr id="0" name=""/>
        <dsp:cNvSpPr/>
      </dsp:nvSpPr>
      <dsp:spPr>
        <a:xfrm>
          <a:off x="4114794" y="70000"/>
          <a:ext cx="1522534" cy="165987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5000" dist="25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Economics</a:t>
          </a:r>
          <a:br>
            <a:rPr lang="en-US" sz="1400" b="1" kern="1200" dirty="0" smtClean="0"/>
          </a:br>
          <a:r>
            <a:rPr lang="en-US" sz="1400" b="1" kern="1200" dirty="0" smtClean="0"/>
            <a:t>Psychology</a:t>
          </a:r>
          <a:endParaRPr lang="en-US" sz="1400" b="1" kern="1200" dirty="0"/>
        </a:p>
      </dsp:txBody>
      <dsp:txXfrm>
        <a:off x="4337764" y="313083"/>
        <a:ext cx="1076594" cy="1173707"/>
      </dsp:txXfrm>
    </dsp:sp>
    <dsp:sp modelId="{CE1176C9-E8C0-4F6C-924C-B2CF2163137E}">
      <dsp:nvSpPr>
        <dsp:cNvPr id="0" name=""/>
        <dsp:cNvSpPr/>
      </dsp:nvSpPr>
      <dsp:spPr>
        <a:xfrm>
          <a:off x="1450504" y="-7112"/>
          <a:ext cx="5328591" cy="3382281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Čuvar mesta za zaglavlj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Čuvar mesta za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0CF4E0-364E-49FC-98BA-78520EA7773C}" type="datetimeFigureOut">
              <a:rPr lang="en-US" smtClean="0"/>
              <a:t>12/7/2012</a:t>
            </a:fld>
            <a:endParaRPr lang="en-US"/>
          </a:p>
        </p:txBody>
      </p:sp>
      <p:sp>
        <p:nvSpPr>
          <p:cNvPr id="4" name="Čuvar mesta za podnožj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Čuvar mesta za broj slajd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287E8F-9B1C-476D-97EC-DB1036E33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0144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Čuvar mesta za zaglavlj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Čuvar mesta za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F96BB9-CCD8-4803-9CCE-1191EB692D8A}" type="datetimeFigureOut">
              <a:rPr lang="en-US" smtClean="0"/>
              <a:t>12/7/2012</a:t>
            </a:fld>
            <a:endParaRPr lang="en-US"/>
          </a:p>
        </p:txBody>
      </p:sp>
      <p:sp>
        <p:nvSpPr>
          <p:cNvPr id="4" name="Čuvar mesta za sliku na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Čuvar mesta za napomen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r-Latn-CS" smtClean="0"/>
              <a:t>Kliknite i uredite tekst</a:t>
            </a:r>
          </a:p>
          <a:p>
            <a:pPr lvl="1"/>
            <a:r>
              <a:rPr lang="sr-Latn-CS" smtClean="0"/>
              <a:t>Drugi nivo</a:t>
            </a:r>
          </a:p>
          <a:p>
            <a:pPr lvl="2"/>
            <a:r>
              <a:rPr lang="sr-Latn-CS" smtClean="0"/>
              <a:t>Treći nivo</a:t>
            </a:r>
          </a:p>
          <a:p>
            <a:pPr lvl="3"/>
            <a:r>
              <a:rPr lang="sr-Latn-CS" smtClean="0"/>
              <a:t>Četvrti nivo</a:t>
            </a:r>
          </a:p>
          <a:p>
            <a:pPr lvl="4"/>
            <a:r>
              <a:rPr lang="sr-Latn-CS" smtClean="0"/>
              <a:t>Peti nivo</a:t>
            </a:r>
            <a:endParaRPr lang="en-US"/>
          </a:p>
        </p:txBody>
      </p:sp>
      <p:sp>
        <p:nvSpPr>
          <p:cNvPr id="6" name="Čuvar mesta za podnožj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Čuvar mesta za broj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56E2A1-0C51-4DCD-931E-74F5E9DEEC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77551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Čuvar mesta za sliku na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Čuvar mesta za napomen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652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 slajda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avougaonik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sr-Latn-CS" smtClean="0"/>
              <a:t>Kliknite i uredite naslov mastera</a:t>
            </a:r>
            <a:endParaRPr kumimoji="0" lang="en-US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sr-Latn-CS" smtClean="0"/>
              <a:t>Kliknite i uredite stil podnaslova mastera</a:t>
            </a:r>
            <a:endParaRPr kumimoji="0" lang="en-US"/>
          </a:p>
        </p:txBody>
      </p:sp>
      <p:sp>
        <p:nvSpPr>
          <p:cNvPr id="4" name="Čuvar mesta za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54943-10B6-441E-9169-BCAE953C6BC0}" type="datetime1">
              <a:rPr lang="sr-Latn-CS" smtClean="0"/>
              <a:t>7.12.2012</a:t>
            </a:fld>
            <a:endParaRPr lang="sr-Latn-CS"/>
          </a:p>
        </p:txBody>
      </p:sp>
      <p:sp>
        <p:nvSpPr>
          <p:cNvPr id="5" name="Čuvar mesta za podnožj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NeuroEconomics - The Brain &amp; Decision Making </a:t>
            </a:r>
            <a:endParaRPr lang="sr-Latn-CS" dirty="0"/>
          </a:p>
        </p:txBody>
      </p:sp>
      <p:sp>
        <p:nvSpPr>
          <p:cNvPr id="6" name="Čuvar mesta za broj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62023-0378-45BF-BB63-A52A2EBA8739}" type="slidenum">
              <a:rPr lang="sr-Latn-CS" smtClean="0"/>
              <a:t>‹#›</a:t>
            </a:fld>
            <a:endParaRPr lang="sr-Latn-CS"/>
          </a:p>
        </p:txBody>
      </p:sp>
      <p:sp>
        <p:nvSpPr>
          <p:cNvPr id="10" name="Pravougaonik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a natpisom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sr-Latn-CS" smtClean="0"/>
              <a:t>Kliknite i uredite naslov mastera</a:t>
            </a:r>
            <a:endParaRPr kumimoji="0" lang="en-US"/>
          </a:p>
        </p:txBody>
      </p:sp>
      <p:sp>
        <p:nvSpPr>
          <p:cNvPr id="3" name="Čuvar mesta za sliku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sr-Latn-CS" smtClean="0"/>
              <a:t>Kliknite na ikonu i dodajte sliku</a:t>
            </a:r>
            <a:endParaRPr kumimoji="0" lang="en-US" dirty="0"/>
          </a:p>
        </p:txBody>
      </p:sp>
      <p:sp>
        <p:nvSpPr>
          <p:cNvPr id="4" name="Čuvar mesta za tekst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sr-Latn-CS" smtClean="0"/>
              <a:t>Kliknite i uredite tekst</a:t>
            </a:r>
          </a:p>
        </p:txBody>
      </p:sp>
      <p:sp>
        <p:nvSpPr>
          <p:cNvPr id="5" name="Čuvar mesta za datum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FE939EEF-FBEF-4AF3-A316-2F6D7CCEA3AD}" type="datetime1">
              <a:rPr lang="sr-Latn-CS" smtClean="0"/>
              <a:t>7.12.2012</a:t>
            </a:fld>
            <a:endParaRPr lang="sr-Latn-CS"/>
          </a:p>
        </p:txBody>
      </p:sp>
      <p:sp>
        <p:nvSpPr>
          <p:cNvPr id="11" name="Pravougaonik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Pravougaonik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Čuvar mesta za podnožje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r>
              <a:rPr lang="en-US" dirty="0" smtClean="0"/>
              <a:t>NeuroEconomics - The Brain &amp; Decision Making </a:t>
            </a:r>
            <a:endParaRPr lang="sr-Latn-CS" dirty="0"/>
          </a:p>
        </p:txBody>
      </p:sp>
      <p:sp>
        <p:nvSpPr>
          <p:cNvPr id="7" name="Čuvar mesta za broj slajda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5A562023-0378-45BF-BB63-A52A2EBA8739}" type="slidenum">
              <a:rPr lang="sr-Latn-CS" smtClean="0"/>
              <a:t>‹#›</a:t>
            </a:fld>
            <a:endParaRPr lang="sr-Latn-C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vertikaln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sr-Latn-CS" smtClean="0"/>
              <a:t>Kliknite i uredite naslov mastera</a:t>
            </a:r>
            <a:endParaRPr kumimoji="0" lang="en-US"/>
          </a:p>
        </p:txBody>
      </p:sp>
      <p:sp>
        <p:nvSpPr>
          <p:cNvPr id="3" name="Čuvar mesta za vertikalni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sr-Latn-CS" smtClean="0"/>
              <a:t>Kliknite i uredite tekst</a:t>
            </a:r>
          </a:p>
          <a:p>
            <a:pPr lvl="1" eaLnBrk="1" latinLnBrk="0" hangingPunct="1"/>
            <a:r>
              <a:rPr lang="sr-Latn-CS" smtClean="0"/>
              <a:t>Drugi nivo</a:t>
            </a:r>
          </a:p>
          <a:p>
            <a:pPr lvl="2" eaLnBrk="1" latinLnBrk="0" hangingPunct="1"/>
            <a:r>
              <a:rPr lang="sr-Latn-CS" smtClean="0"/>
              <a:t>Treći nivo</a:t>
            </a:r>
          </a:p>
          <a:p>
            <a:pPr lvl="3" eaLnBrk="1" latinLnBrk="0" hangingPunct="1"/>
            <a:r>
              <a:rPr lang="sr-Latn-CS" smtClean="0"/>
              <a:t>Četvrti nivo</a:t>
            </a:r>
          </a:p>
          <a:p>
            <a:pPr lvl="4" eaLnBrk="1" latinLnBrk="0" hangingPunct="1"/>
            <a:r>
              <a:rPr lang="sr-Latn-CS" smtClean="0"/>
              <a:t>Peti nivo</a:t>
            </a:r>
            <a:endParaRPr kumimoji="0" lang="en-US"/>
          </a:p>
        </p:txBody>
      </p:sp>
      <p:sp>
        <p:nvSpPr>
          <p:cNvPr id="4" name="Čuvar mesta za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06365-1D7F-4023-A779-CF34CF47BD80}" type="datetime1">
              <a:rPr lang="sr-Latn-CS" smtClean="0"/>
              <a:t>7.12.2012</a:t>
            </a:fld>
            <a:endParaRPr lang="sr-Latn-CS"/>
          </a:p>
        </p:txBody>
      </p:sp>
      <p:sp>
        <p:nvSpPr>
          <p:cNvPr id="5" name="Čuvar mesta za podnožj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NeuroEconomics - The Brain &amp; Decision Making </a:t>
            </a:r>
            <a:endParaRPr lang="sr-Latn-CS" dirty="0"/>
          </a:p>
        </p:txBody>
      </p:sp>
      <p:sp>
        <p:nvSpPr>
          <p:cNvPr id="6" name="Čuvar mesta za broj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62023-0378-45BF-BB63-A52A2EBA8739}" type="slidenum">
              <a:rPr lang="sr-Latn-CS" smtClean="0"/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kaln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avougaonik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Pravougaonik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Vertikalni naslov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sr-Latn-CS" smtClean="0"/>
              <a:t>Kliknite i uredite naslov mastera</a:t>
            </a:r>
            <a:endParaRPr kumimoji="0" lang="en-US"/>
          </a:p>
        </p:txBody>
      </p:sp>
      <p:sp>
        <p:nvSpPr>
          <p:cNvPr id="3" name="Čuvar mesta za vertikalni tekst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sr-Latn-CS" smtClean="0"/>
              <a:t>Kliknite i uredite tekst</a:t>
            </a:r>
          </a:p>
          <a:p>
            <a:pPr lvl="1" eaLnBrk="1" latinLnBrk="0" hangingPunct="1"/>
            <a:r>
              <a:rPr lang="sr-Latn-CS" smtClean="0"/>
              <a:t>Drugi nivo</a:t>
            </a:r>
          </a:p>
          <a:p>
            <a:pPr lvl="2" eaLnBrk="1" latinLnBrk="0" hangingPunct="1"/>
            <a:r>
              <a:rPr lang="sr-Latn-CS" smtClean="0"/>
              <a:t>Treći nivo</a:t>
            </a:r>
          </a:p>
          <a:p>
            <a:pPr lvl="3" eaLnBrk="1" latinLnBrk="0" hangingPunct="1"/>
            <a:r>
              <a:rPr lang="sr-Latn-CS" smtClean="0"/>
              <a:t>Četvrti nivo</a:t>
            </a:r>
          </a:p>
          <a:p>
            <a:pPr lvl="4" eaLnBrk="1" latinLnBrk="0" hangingPunct="1"/>
            <a:r>
              <a:rPr lang="sr-Latn-CS" smtClean="0"/>
              <a:t>Peti nivo</a:t>
            </a:r>
            <a:endParaRPr kumimoji="0" lang="en-US"/>
          </a:p>
        </p:txBody>
      </p:sp>
      <p:sp>
        <p:nvSpPr>
          <p:cNvPr id="4" name="Čuvar mesta za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1A664-5D91-47A6-AA50-A4E192AFA183}" type="datetime1">
              <a:rPr lang="sr-Latn-CS" smtClean="0"/>
              <a:t>7.12.2012</a:t>
            </a:fld>
            <a:endParaRPr lang="sr-Latn-CS"/>
          </a:p>
        </p:txBody>
      </p:sp>
      <p:sp>
        <p:nvSpPr>
          <p:cNvPr id="5" name="Čuvar mesta za podnožje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r>
              <a:rPr lang="en-US" dirty="0" smtClean="0"/>
              <a:t>NeuroEconomics - The Brain &amp; Decision Making </a:t>
            </a:r>
            <a:endParaRPr lang="sr-Latn-CS" dirty="0"/>
          </a:p>
        </p:txBody>
      </p:sp>
      <p:sp>
        <p:nvSpPr>
          <p:cNvPr id="6" name="Čuvar mesta za broj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62023-0378-45BF-BB63-A52A2EBA8739}" type="slidenum">
              <a:rPr lang="sr-Latn-CS" smtClean="0"/>
              <a:t>‹#›</a:t>
            </a:fld>
            <a:endParaRPr lang="sr-Latn-C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sr-Latn-CS" dirty="0" smtClean="0"/>
              <a:t>Kliknite i uredite naslov </a:t>
            </a:r>
            <a:r>
              <a:rPr kumimoji="0" lang="sr-Latn-CS" dirty="0" err="1" smtClean="0"/>
              <a:t>mastera</a:t>
            </a:r>
            <a:endParaRPr kumimoji="0" lang="en-US" dirty="0"/>
          </a:p>
        </p:txBody>
      </p:sp>
      <p:sp>
        <p:nvSpPr>
          <p:cNvPr id="3" name="Čuvar mesta za sadržaj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sr-Latn-CS" smtClean="0"/>
              <a:t>Kliknite i uredite tekst</a:t>
            </a:r>
          </a:p>
          <a:p>
            <a:pPr lvl="1" eaLnBrk="1" latinLnBrk="0" hangingPunct="1"/>
            <a:r>
              <a:rPr lang="sr-Latn-CS" smtClean="0"/>
              <a:t>Drugi nivo</a:t>
            </a:r>
          </a:p>
          <a:p>
            <a:pPr lvl="2" eaLnBrk="1" latinLnBrk="0" hangingPunct="1"/>
            <a:r>
              <a:rPr lang="sr-Latn-CS" smtClean="0"/>
              <a:t>Treći nivo</a:t>
            </a:r>
          </a:p>
          <a:p>
            <a:pPr lvl="3" eaLnBrk="1" latinLnBrk="0" hangingPunct="1"/>
            <a:r>
              <a:rPr lang="sr-Latn-CS" smtClean="0"/>
              <a:t>Četvrti nivo</a:t>
            </a:r>
          </a:p>
          <a:p>
            <a:pPr lvl="4" eaLnBrk="1" latinLnBrk="0" hangingPunct="1"/>
            <a:r>
              <a:rPr lang="sr-Latn-CS" smtClean="0"/>
              <a:t>Peti nivo</a:t>
            </a:r>
            <a:endParaRPr kumimoji="0" lang="en-US"/>
          </a:p>
        </p:txBody>
      </p:sp>
      <p:sp>
        <p:nvSpPr>
          <p:cNvPr id="4" name="Čuvar mesta za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AE1C2-9AD6-4035-81E8-27764C6F9EFE}" type="datetime1">
              <a:rPr lang="sr-Latn-CS" smtClean="0"/>
              <a:t>7.12.2012</a:t>
            </a:fld>
            <a:endParaRPr lang="sr-Latn-CS"/>
          </a:p>
        </p:txBody>
      </p:sp>
      <p:sp>
        <p:nvSpPr>
          <p:cNvPr id="5" name="Čuvar mesta za podnožje 4"/>
          <p:cNvSpPr>
            <a:spLocks noGrp="1"/>
          </p:cNvSpPr>
          <p:nvPr>
            <p:ph type="ftr" sz="quarter" idx="11"/>
          </p:nvPr>
        </p:nvSpPr>
        <p:spPr>
          <a:xfrm>
            <a:off x="2640597" y="6476999"/>
            <a:ext cx="4811724" cy="264369"/>
          </a:xfrm>
        </p:spPr>
        <p:txBody>
          <a:bodyPr/>
          <a:lstStyle/>
          <a:p>
            <a:r>
              <a:rPr lang="en-US" dirty="0" smtClean="0"/>
              <a:t>NeuroEconomics - The Brain &amp; Decision Making </a:t>
            </a:r>
            <a:endParaRPr lang="sr-Latn-CS" dirty="0"/>
          </a:p>
        </p:txBody>
      </p:sp>
      <p:sp>
        <p:nvSpPr>
          <p:cNvPr id="6" name="Čuvar mesta za broj slajda 5"/>
          <p:cNvSpPr>
            <a:spLocks noGrp="1"/>
          </p:cNvSpPr>
          <p:nvPr>
            <p:ph type="sldNum" sz="quarter" idx="12"/>
          </p:nvPr>
        </p:nvSpPr>
        <p:spPr>
          <a:xfrm>
            <a:off x="7524328" y="6476999"/>
            <a:ext cx="1413932" cy="264369"/>
          </a:xfrm>
        </p:spPr>
        <p:txBody>
          <a:bodyPr/>
          <a:lstStyle/>
          <a:p>
            <a:r>
              <a:rPr lang="en-US" dirty="0" smtClean="0"/>
              <a:t> Slides  </a:t>
            </a:r>
            <a:fld id="{5A562023-0378-45BF-BB63-A52A2EBA8739}" type="slidenum">
              <a:rPr lang="sr-Latn-CS" smtClean="0"/>
              <a:pPr/>
              <a:t>‹#›</a:t>
            </a:fld>
            <a:r>
              <a:rPr lang="en-US" dirty="0" smtClean="0"/>
              <a:t> of 41</a:t>
            </a:r>
            <a:endParaRPr lang="sr-Latn-C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lagođeni raspo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CS" smtClean="0"/>
              <a:t>Kliknite i uredite naslov mastera</a:t>
            </a:r>
            <a:endParaRPr lang="en-US"/>
          </a:p>
        </p:txBody>
      </p:sp>
      <p:sp>
        <p:nvSpPr>
          <p:cNvPr id="3" name="Čuvar mesta za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DC9FC-1A25-40CF-A1CE-374A19084968}" type="datetime1">
              <a:rPr lang="sr-Latn-CS" smtClean="0"/>
              <a:t>7.12.2012</a:t>
            </a:fld>
            <a:endParaRPr lang="sr-Latn-CS"/>
          </a:p>
        </p:txBody>
      </p:sp>
      <p:sp>
        <p:nvSpPr>
          <p:cNvPr id="4" name="Čuvar mesta za podnožj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NeuroEconomics - The Brain &amp; Decision Making </a:t>
            </a:r>
            <a:endParaRPr lang="sr-Latn-CS" dirty="0"/>
          </a:p>
        </p:txBody>
      </p:sp>
      <p:sp>
        <p:nvSpPr>
          <p:cNvPr id="5" name="Čuvar mesta za broj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62023-0378-45BF-BB63-A52A2EBA8739}" type="slidenum">
              <a:rPr lang="sr-Latn-CS" smtClean="0"/>
              <a:pPr/>
              <a:t>‹#›</a:t>
            </a:fld>
            <a:r>
              <a:rPr lang="en-US" smtClean="0"/>
              <a:t> of x</a:t>
            </a:r>
            <a:endParaRPr lang="sr-Latn-CS" dirty="0" smtClean="0"/>
          </a:p>
        </p:txBody>
      </p:sp>
    </p:spTree>
    <p:extLst>
      <p:ext uri="{BB962C8B-B14F-4D97-AF65-F5344CB8AC3E}">
        <p14:creationId xmlns:p14="http://schemas.microsoft.com/office/powerpoint/2010/main" val="11426782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odeljka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avougaonik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Pravougaonik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sr-Latn-CS" smtClean="0"/>
              <a:t>Kliknite i uredite naslov mastera</a:t>
            </a:r>
            <a:endParaRPr kumimoji="0" lang="en-US"/>
          </a:p>
        </p:txBody>
      </p:sp>
      <p:sp>
        <p:nvSpPr>
          <p:cNvPr id="3" name="Čuvar mesta za tekst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sr-Latn-CS" smtClean="0"/>
              <a:t>Kliknite i uredite tekst</a:t>
            </a:r>
          </a:p>
        </p:txBody>
      </p:sp>
      <p:sp>
        <p:nvSpPr>
          <p:cNvPr id="4" name="Čuvar mesta za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4A9AA-326B-41F6-8FD9-6C665C15C5CF}" type="datetime1">
              <a:rPr lang="sr-Latn-CS" smtClean="0"/>
              <a:t>7.12.2012</a:t>
            </a:fld>
            <a:endParaRPr lang="sr-Latn-CS"/>
          </a:p>
        </p:txBody>
      </p:sp>
      <p:sp>
        <p:nvSpPr>
          <p:cNvPr id="5" name="Čuvar mesta za podnožj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NeuroEconomics - The Brain &amp; Decision Making </a:t>
            </a:r>
            <a:endParaRPr lang="sr-Latn-CS" dirty="0"/>
          </a:p>
        </p:txBody>
      </p:sp>
      <p:sp>
        <p:nvSpPr>
          <p:cNvPr id="6" name="Čuvar mesta za broj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62023-0378-45BF-BB63-A52A2EBA8739}" type="slidenum">
              <a:rPr lang="sr-Latn-CS" smtClean="0"/>
              <a:pPr/>
              <a:t>‹#›</a:t>
            </a:fld>
            <a:r>
              <a:rPr lang="en-US" dirty="0" smtClean="0"/>
              <a:t> of 41</a:t>
            </a:r>
            <a:endParaRPr lang="sr-Latn-C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sr-Latn-CS" smtClean="0"/>
              <a:t>Kliknite i uredite naslov mastera</a:t>
            </a:r>
            <a:endParaRPr kumimoji="0" lang="en-US"/>
          </a:p>
        </p:txBody>
      </p:sp>
      <p:sp>
        <p:nvSpPr>
          <p:cNvPr id="3" name="Čuvar mesta za sadržaj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sr-Latn-CS" smtClean="0"/>
              <a:t>Kliknite i uredite tekst</a:t>
            </a:r>
          </a:p>
          <a:p>
            <a:pPr lvl="1" eaLnBrk="1" latinLnBrk="0" hangingPunct="1"/>
            <a:r>
              <a:rPr lang="sr-Latn-CS" smtClean="0"/>
              <a:t>Drugi nivo</a:t>
            </a:r>
          </a:p>
          <a:p>
            <a:pPr lvl="2" eaLnBrk="1" latinLnBrk="0" hangingPunct="1"/>
            <a:r>
              <a:rPr lang="sr-Latn-CS" smtClean="0"/>
              <a:t>Treći nivo</a:t>
            </a:r>
          </a:p>
          <a:p>
            <a:pPr lvl="3" eaLnBrk="1" latinLnBrk="0" hangingPunct="1"/>
            <a:r>
              <a:rPr lang="sr-Latn-CS" smtClean="0"/>
              <a:t>Četvrti nivo</a:t>
            </a:r>
          </a:p>
          <a:p>
            <a:pPr lvl="4" eaLnBrk="1" latinLnBrk="0" hangingPunct="1"/>
            <a:r>
              <a:rPr lang="sr-Latn-CS" smtClean="0"/>
              <a:t>Peti nivo</a:t>
            </a:r>
            <a:endParaRPr kumimoji="0" lang="en-US"/>
          </a:p>
        </p:txBody>
      </p:sp>
      <p:sp>
        <p:nvSpPr>
          <p:cNvPr id="4" name="Čuvar mesta za sadržaj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sr-Latn-CS" smtClean="0"/>
              <a:t>Kliknite i uredite tekst</a:t>
            </a:r>
          </a:p>
          <a:p>
            <a:pPr lvl="1" eaLnBrk="1" latinLnBrk="0" hangingPunct="1"/>
            <a:r>
              <a:rPr lang="sr-Latn-CS" smtClean="0"/>
              <a:t>Drugi nivo</a:t>
            </a:r>
          </a:p>
          <a:p>
            <a:pPr lvl="2" eaLnBrk="1" latinLnBrk="0" hangingPunct="1"/>
            <a:r>
              <a:rPr lang="sr-Latn-CS" smtClean="0"/>
              <a:t>Treći nivo</a:t>
            </a:r>
          </a:p>
          <a:p>
            <a:pPr lvl="3" eaLnBrk="1" latinLnBrk="0" hangingPunct="1"/>
            <a:r>
              <a:rPr lang="sr-Latn-CS" smtClean="0"/>
              <a:t>Četvrti nivo</a:t>
            </a:r>
          </a:p>
          <a:p>
            <a:pPr lvl="4" eaLnBrk="1" latinLnBrk="0" hangingPunct="1"/>
            <a:r>
              <a:rPr lang="sr-Latn-CS" smtClean="0"/>
              <a:t>Peti nivo</a:t>
            </a:r>
            <a:endParaRPr kumimoji="0" lang="en-US"/>
          </a:p>
        </p:txBody>
      </p:sp>
      <p:sp>
        <p:nvSpPr>
          <p:cNvPr id="5" name="Čuvar mesta za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DECE1-01EB-4DB3-AC7A-3D479556400D}" type="datetime1">
              <a:rPr lang="sr-Latn-CS" smtClean="0"/>
              <a:t>7.12.2012</a:t>
            </a:fld>
            <a:endParaRPr lang="sr-Latn-CS"/>
          </a:p>
        </p:txBody>
      </p:sp>
      <p:sp>
        <p:nvSpPr>
          <p:cNvPr id="6" name="Čuvar mesta za podnožj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NeuroEconomics - The Brain &amp; Decision Making </a:t>
            </a:r>
            <a:endParaRPr lang="sr-Latn-CS" dirty="0"/>
          </a:p>
        </p:txBody>
      </p:sp>
      <p:sp>
        <p:nvSpPr>
          <p:cNvPr id="7" name="Čuvar mesta za broj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62023-0378-45BF-BB63-A52A2EBA8739}" type="slidenum">
              <a:rPr lang="sr-Latn-CS" smtClean="0"/>
              <a:t>‹#›</a:t>
            </a:fld>
            <a:endParaRPr lang="sr-Latn-C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eđe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sr-Latn-CS" smtClean="0"/>
              <a:t>Kliknite i uredite naslov mastera</a:t>
            </a:r>
            <a:endParaRPr kumimoji="0" lang="en-US"/>
          </a:p>
        </p:txBody>
      </p:sp>
      <p:sp>
        <p:nvSpPr>
          <p:cNvPr id="3" name="Čuvar mesta za tekst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sr-Latn-CS" smtClean="0"/>
              <a:t>Kliknite i uredite tekst</a:t>
            </a:r>
          </a:p>
        </p:txBody>
      </p:sp>
      <p:sp>
        <p:nvSpPr>
          <p:cNvPr id="4" name="Čuvar mesta za sadržaj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sr-Latn-CS" smtClean="0"/>
              <a:t>Kliknite i uredite tekst</a:t>
            </a:r>
          </a:p>
          <a:p>
            <a:pPr lvl="1" eaLnBrk="1" latinLnBrk="0" hangingPunct="1"/>
            <a:r>
              <a:rPr lang="sr-Latn-CS" smtClean="0"/>
              <a:t>Drugi nivo</a:t>
            </a:r>
          </a:p>
          <a:p>
            <a:pPr lvl="2" eaLnBrk="1" latinLnBrk="0" hangingPunct="1"/>
            <a:r>
              <a:rPr lang="sr-Latn-CS" smtClean="0"/>
              <a:t>Treći nivo</a:t>
            </a:r>
          </a:p>
          <a:p>
            <a:pPr lvl="3" eaLnBrk="1" latinLnBrk="0" hangingPunct="1"/>
            <a:r>
              <a:rPr lang="sr-Latn-CS" smtClean="0"/>
              <a:t>Četvrti nivo</a:t>
            </a:r>
          </a:p>
          <a:p>
            <a:pPr lvl="4" eaLnBrk="1" latinLnBrk="0" hangingPunct="1"/>
            <a:r>
              <a:rPr lang="sr-Latn-CS" smtClean="0"/>
              <a:t>Peti nivo</a:t>
            </a:r>
            <a:endParaRPr kumimoji="0" lang="en-US"/>
          </a:p>
        </p:txBody>
      </p:sp>
      <p:sp>
        <p:nvSpPr>
          <p:cNvPr id="5" name="Čuvar mesta za tekst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sr-Latn-CS" smtClean="0"/>
              <a:t>Kliknite i uredite tekst</a:t>
            </a:r>
          </a:p>
        </p:txBody>
      </p:sp>
      <p:sp>
        <p:nvSpPr>
          <p:cNvPr id="6" name="Čuvar mesta za sadržaj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sr-Latn-CS" smtClean="0"/>
              <a:t>Kliknite i uredite tekst</a:t>
            </a:r>
          </a:p>
          <a:p>
            <a:pPr lvl="1" eaLnBrk="1" latinLnBrk="0" hangingPunct="1"/>
            <a:r>
              <a:rPr lang="sr-Latn-CS" smtClean="0"/>
              <a:t>Drugi nivo</a:t>
            </a:r>
          </a:p>
          <a:p>
            <a:pPr lvl="2" eaLnBrk="1" latinLnBrk="0" hangingPunct="1"/>
            <a:r>
              <a:rPr lang="sr-Latn-CS" smtClean="0"/>
              <a:t>Treći nivo</a:t>
            </a:r>
          </a:p>
          <a:p>
            <a:pPr lvl="3" eaLnBrk="1" latinLnBrk="0" hangingPunct="1"/>
            <a:r>
              <a:rPr lang="sr-Latn-CS" smtClean="0"/>
              <a:t>Četvrti nivo</a:t>
            </a:r>
          </a:p>
          <a:p>
            <a:pPr lvl="4" eaLnBrk="1" latinLnBrk="0" hangingPunct="1"/>
            <a:r>
              <a:rPr lang="sr-Latn-CS" smtClean="0"/>
              <a:t>Peti nivo</a:t>
            </a:r>
            <a:endParaRPr kumimoji="0" lang="en-US"/>
          </a:p>
        </p:txBody>
      </p:sp>
      <p:sp>
        <p:nvSpPr>
          <p:cNvPr id="7" name="Čuvar mesta za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DAEEF-5390-4182-A1CE-22DD9C5AFA59}" type="datetime1">
              <a:rPr lang="sr-Latn-CS" smtClean="0"/>
              <a:t>7.12.2012</a:t>
            </a:fld>
            <a:endParaRPr lang="sr-Latn-CS"/>
          </a:p>
        </p:txBody>
      </p:sp>
      <p:sp>
        <p:nvSpPr>
          <p:cNvPr id="8" name="Čuvar mesta za podnožj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NeuroEconomics - The Brain &amp; Decision Making </a:t>
            </a:r>
            <a:endParaRPr lang="sr-Latn-CS" dirty="0"/>
          </a:p>
        </p:txBody>
      </p:sp>
      <p:sp>
        <p:nvSpPr>
          <p:cNvPr id="9" name="Čuvar mesta za broj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62023-0378-45BF-BB63-A52A2EBA8739}" type="slidenum">
              <a:rPr lang="sr-Latn-CS" smtClean="0"/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sr-Latn-CS" smtClean="0"/>
              <a:t>Kliknite i uredite naslov mastera</a:t>
            </a:r>
            <a:endParaRPr kumimoji="0" lang="en-US"/>
          </a:p>
        </p:txBody>
      </p:sp>
      <p:sp>
        <p:nvSpPr>
          <p:cNvPr id="3" name="Čuvar mesta za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3D597-B6A1-4C4B-ABA3-6410FC79BB44}" type="datetime1">
              <a:rPr lang="sr-Latn-CS" smtClean="0"/>
              <a:t>7.12.2012</a:t>
            </a:fld>
            <a:endParaRPr lang="sr-Latn-CS"/>
          </a:p>
        </p:txBody>
      </p:sp>
      <p:sp>
        <p:nvSpPr>
          <p:cNvPr id="4" name="Čuvar mesta za podnožj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NeuroEconomics - The Brain &amp; Decision Making </a:t>
            </a:r>
            <a:endParaRPr lang="sr-Latn-CS" dirty="0"/>
          </a:p>
        </p:txBody>
      </p:sp>
      <p:sp>
        <p:nvSpPr>
          <p:cNvPr id="5" name="Čuvar mesta za broj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62023-0378-45BF-BB63-A52A2EBA8739}" type="slidenum">
              <a:rPr lang="sr-Latn-CS" smtClean="0"/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Čuvar mesta za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7E6B-7616-4542-9CA4-D84A38BFF6FB}" type="datetime1">
              <a:rPr lang="sr-Latn-CS" smtClean="0"/>
              <a:t>7.12.2012</a:t>
            </a:fld>
            <a:endParaRPr lang="sr-Latn-CS"/>
          </a:p>
        </p:txBody>
      </p:sp>
      <p:sp>
        <p:nvSpPr>
          <p:cNvPr id="3" name="Čuvar mesta za podnožj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NeuroEconomics - The Brain &amp; Decision Making </a:t>
            </a:r>
            <a:endParaRPr lang="sr-Latn-CS" dirty="0"/>
          </a:p>
        </p:txBody>
      </p:sp>
      <p:sp>
        <p:nvSpPr>
          <p:cNvPr id="4" name="Čuvar mesta za broj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62023-0378-45BF-BB63-A52A2EBA8739}" type="slidenum">
              <a:rPr lang="sr-Latn-CS" smtClean="0"/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a nat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sr-Latn-CS" smtClean="0"/>
              <a:t>Kliknite i uredite naslov mastera</a:t>
            </a:r>
            <a:endParaRPr kumimoji="0" lang="en-US"/>
          </a:p>
        </p:txBody>
      </p:sp>
      <p:sp>
        <p:nvSpPr>
          <p:cNvPr id="3" name="Čuvar mesta za sadržaj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sr-Latn-CS" smtClean="0"/>
              <a:t>Kliknite i uredite tekst</a:t>
            </a:r>
          </a:p>
          <a:p>
            <a:pPr lvl="1" eaLnBrk="1" latinLnBrk="0" hangingPunct="1"/>
            <a:r>
              <a:rPr lang="sr-Latn-CS" smtClean="0"/>
              <a:t>Drugi nivo</a:t>
            </a:r>
          </a:p>
          <a:p>
            <a:pPr lvl="2" eaLnBrk="1" latinLnBrk="0" hangingPunct="1"/>
            <a:r>
              <a:rPr lang="sr-Latn-CS" smtClean="0"/>
              <a:t>Treći nivo</a:t>
            </a:r>
          </a:p>
          <a:p>
            <a:pPr lvl="3" eaLnBrk="1" latinLnBrk="0" hangingPunct="1"/>
            <a:r>
              <a:rPr lang="sr-Latn-CS" smtClean="0"/>
              <a:t>Četvrti nivo</a:t>
            </a:r>
          </a:p>
          <a:p>
            <a:pPr lvl="4" eaLnBrk="1" latinLnBrk="0" hangingPunct="1"/>
            <a:r>
              <a:rPr lang="sr-Latn-CS" smtClean="0"/>
              <a:t>Peti nivo</a:t>
            </a:r>
            <a:endParaRPr kumimoji="0" lang="en-US"/>
          </a:p>
        </p:txBody>
      </p:sp>
      <p:sp>
        <p:nvSpPr>
          <p:cNvPr id="4" name="Čuvar mesta za tekst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sr-Latn-CS" smtClean="0"/>
              <a:t>Kliknite i uredite tekst</a:t>
            </a:r>
          </a:p>
        </p:txBody>
      </p:sp>
      <p:sp>
        <p:nvSpPr>
          <p:cNvPr id="5" name="Čuvar mesta za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0AC65-A7F5-4990-B3F5-A8096300A60D}" type="datetime1">
              <a:rPr lang="sr-Latn-CS" smtClean="0"/>
              <a:t>7.12.2012</a:t>
            </a:fld>
            <a:endParaRPr lang="sr-Latn-CS"/>
          </a:p>
        </p:txBody>
      </p:sp>
      <p:sp>
        <p:nvSpPr>
          <p:cNvPr id="6" name="Čuvar mesta za podnožj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NeuroEconomics - The Brain &amp; Decision Making </a:t>
            </a:r>
            <a:endParaRPr lang="sr-Latn-CS" dirty="0"/>
          </a:p>
        </p:txBody>
      </p:sp>
      <p:sp>
        <p:nvSpPr>
          <p:cNvPr id="7" name="Čuvar mesta za broj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62023-0378-45BF-BB63-A52A2EBA8739}" type="slidenum">
              <a:rPr lang="sr-Latn-CS" smtClean="0"/>
              <a:t>‹#›</a:t>
            </a:fld>
            <a:endParaRPr lang="sr-Latn-CS"/>
          </a:p>
        </p:txBody>
      </p:sp>
      <p:sp>
        <p:nvSpPr>
          <p:cNvPr id="12" name="Pravougaonik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Pravougaonik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avougaonik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Pravougaonik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Čuvar mesta za naslov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sr-Latn-CS" smtClean="0"/>
              <a:t>Kliknite i uredite naslov mastera</a:t>
            </a:r>
            <a:endParaRPr kumimoji="0" lang="en-US"/>
          </a:p>
        </p:txBody>
      </p:sp>
      <p:sp>
        <p:nvSpPr>
          <p:cNvPr id="3" name="Čuvar mesta za tekst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sr-Latn-CS" smtClean="0"/>
              <a:t>Kliknite i uredite tekst</a:t>
            </a:r>
          </a:p>
          <a:p>
            <a:pPr lvl="1" eaLnBrk="1" latinLnBrk="0" hangingPunct="1"/>
            <a:r>
              <a:rPr kumimoji="0" lang="sr-Latn-CS" smtClean="0"/>
              <a:t>Drugi nivo</a:t>
            </a:r>
          </a:p>
          <a:p>
            <a:pPr lvl="2" eaLnBrk="1" latinLnBrk="0" hangingPunct="1"/>
            <a:r>
              <a:rPr kumimoji="0" lang="sr-Latn-CS" smtClean="0"/>
              <a:t>Treći nivo</a:t>
            </a:r>
          </a:p>
          <a:p>
            <a:pPr lvl="3" eaLnBrk="1" latinLnBrk="0" hangingPunct="1"/>
            <a:r>
              <a:rPr kumimoji="0" lang="sr-Latn-CS" smtClean="0"/>
              <a:t>Četvrti nivo</a:t>
            </a:r>
          </a:p>
          <a:p>
            <a:pPr lvl="4" eaLnBrk="1" latinLnBrk="0" hangingPunct="1"/>
            <a:r>
              <a:rPr kumimoji="0" lang="sr-Latn-CS" smtClean="0"/>
              <a:t>Peti nivo</a:t>
            </a:r>
            <a:endParaRPr kumimoji="0" lang="en-US"/>
          </a:p>
        </p:txBody>
      </p:sp>
      <p:sp>
        <p:nvSpPr>
          <p:cNvPr id="4" name="Čuvar mesta za datum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18A43B7C-38BA-47DD-95F3-5F34CC389CAC}" type="datetime1">
              <a:rPr lang="sr-Latn-CS" smtClean="0"/>
              <a:t>7.12.2012</a:t>
            </a:fld>
            <a:endParaRPr lang="sr-Latn-CS"/>
          </a:p>
        </p:txBody>
      </p:sp>
      <p:sp>
        <p:nvSpPr>
          <p:cNvPr id="5" name="Čuvar mesta za podnožje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r>
              <a:rPr lang="en-US" dirty="0" smtClean="0"/>
              <a:t>NeuroEconomics - The Brain &amp; Decision Making </a:t>
            </a:r>
            <a:endParaRPr lang="sr-Latn-CS" dirty="0"/>
          </a:p>
        </p:txBody>
      </p:sp>
      <p:sp>
        <p:nvSpPr>
          <p:cNvPr id="6" name="Čuvar mesta za broj slajda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5A562023-0378-45BF-BB63-A52A2EBA8739}" type="slidenum">
              <a:rPr lang="sr-Latn-CS" smtClean="0"/>
              <a:pPr/>
              <a:t>‹#›</a:t>
            </a:fld>
            <a:r>
              <a:rPr lang="en-US" dirty="0" smtClean="0"/>
              <a:t> of x</a:t>
            </a:r>
            <a:endParaRPr lang="sr-Latn-CS" dirty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5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Neuroscience" TargetMode="External"/><Relationship Id="rId2" Type="http://schemas.openxmlformats.org/officeDocument/2006/relationships/hyperlink" Target="http://en.wikipedia.org/wiki/Neuroeconomics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scholarpedia.org/article/Neuroeconomics" TargetMode="External"/><Relationship Id="rId4" Type="http://schemas.openxmlformats.org/officeDocument/2006/relationships/hyperlink" Target="http://www.neuroeconomics.org/" TargetMode="Externa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Vikica\Desktop\Neuroeconomics\slike\neuroeconomic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2" t="5354" r="9183"/>
          <a:stretch/>
        </p:blipFill>
        <p:spPr bwMode="auto">
          <a:xfrm>
            <a:off x="2784763" y="581891"/>
            <a:ext cx="6359237" cy="4406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0" y="3318338"/>
            <a:ext cx="8077200" cy="1673352"/>
          </a:xfrm>
        </p:spPr>
        <p:txBody>
          <a:bodyPr/>
          <a:lstStyle/>
          <a:p>
            <a:r>
              <a:rPr lang="en-US" dirty="0" smtClean="0"/>
              <a:t>NeuroEconomics</a:t>
            </a:r>
            <a:endParaRPr lang="en-US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The Brain &amp; Decision Making </a:t>
            </a:r>
          </a:p>
        </p:txBody>
      </p:sp>
      <p:sp>
        <p:nvSpPr>
          <p:cNvPr id="5" name="Podnaslov 2"/>
          <p:cNvSpPr txBox="1">
            <a:spLocks/>
          </p:cNvSpPr>
          <p:nvPr/>
        </p:nvSpPr>
        <p:spPr>
          <a:xfrm>
            <a:off x="179512" y="5229200"/>
            <a:ext cx="8077200" cy="1499616"/>
          </a:xfrm>
          <a:prstGeom prst="rect">
            <a:avLst/>
          </a:prstGeom>
        </p:spPr>
        <p:txBody>
          <a:bodyPr vert="horz" lIns="118872" tIns="0" rIns="45720" bIns="0" rtlCol="0" anchor="b">
            <a:normAutofit/>
          </a:bodyPr>
          <a:lstStyle>
            <a:lvl1pPr marL="0" indent="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None/>
              <a:defRPr kumimoji="0"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None/>
              <a:defRPr kumimoji="0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None/>
              <a:defRPr kumimoji="0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None/>
              <a:defRPr kumimoji="0" lang="en-US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None/>
              <a:defRPr kumimoji="0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None/>
              <a:defRPr kumimoji="0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None/>
              <a:defRPr kumimoji="0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None/>
              <a:defRPr kumimoji="0"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dirty="0" smtClean="0"/>
              <a:t>Viktorija Filipovic</a:t>
            </a:r>
            <a:br>
              <a:rPr lang="en-US" dirty="0" smtClean="0"/>
            </a:br>
            <a:r>
              <a:rPr lang="en-US" dirty="0" smtClean="0"/>
              <a:t>University of Belgrade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2495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lsa.umich.edu/psych/danielweissmanlab/images/eegimag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21" b="6391"/>
          <a:stretch/>
        </p:blipFill>
        <p:spPr bwMode="auto">
          <a:xfrm>
            <a:off x="5507820" y="2729343"/>
            <a:ext cx="3648075" cy="3782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3.1. Brain Imaging – </a:t>
            </a:r>
            <a:br>
              <a:rPr lang="en-US" dirty="0" smtClean="0"/>
            </a:br>
            <a:r>
              <a:rPr lang="en-US" dirty="0" smtClean="0"/>
              <a:t>Electro-Encephalogram (EEG)</a:t>
            </a:r>
            <a:endParaRPr lang="en-US" dirty="0"/>
          </a:p>
        </p:txBody>
      </p:sp>
      <p:sp>
        <p:nvSpPr>
          <p:cNvPr id="3" name="Čuvar mesta za sadržaj 2"/>
          <p:cNvSpPr>
            <a:spLocks noGrp="1"/>
          </p:cNvSpPr>
          <p:nvPr>
            <p:ph idx="1"/>
          </p:nvPr>
        </p:nvSpPr>
        <p:spPr>
          <a:xfrm>
            <a:off x="457200" y="1775191"/>
            <a:ext cx="8507288" cy="4625609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smtClean="0"/>
              <a:t>Electrodes attached to the scalp </a:t>
            </a:r>
            <a:br>
              <a:rPr lang="en-US" b="1" dirty="0" smtClean="0"/>
            </a:br>
            <a:r>
              <a:rPr lang="en-US" b="1" dirty="0" smtClean="0"/>
              <a:t>to measure electrical activity of brain</a:t>
            </a:r>
            <a:r>
              <a:rPr lang="en-US" b="1" dirty="0"/>
              <a:t>. </a:t>
            </a:r>
            <a:endParaRPr lang="en-US" b="1" dirty="0" smtClean="0"/>
          </a:p>
          <a:p>
            <a:r>
              <a:rPr lang="en-US" dirty="0" smtClean="0"/>
              <a:t>The </a:t>
            </a:r>
            <a:r>
              <a:rPr lang="en-US" dirty="0"/>
              <a:t>oldest </a:t>
            </a:r>
            <a:r>
              <a:rPr lang="en-US" dirty="0" smtClean="0"/>
              <a:t>method</a:t>
            </a:r>
          </a:p>
          <a:p>
            <a:r>
              <a:rPr lang="en-US" dirty="0" smtClean="0"/>
              <a:t>Pros: </a:t>
            </a:r>
          </a:p>
          <a:p>
            <a:pPr lvl="1"/>
            <a:r>
              <a:rPr lang="en-US" dirty="0" smtClean="0"/>
              <a:t>excellent temporal resolution </a:t>
            </a:r>
            <a:br>
              <a:rPr lang="en-US" dirty="0" smtClean="0"/>
            </a:br>
            <a:r>
              <a:rPr lang="en-US" dirty="0" smtClean="0"/>
              <a:t>( 1 millisecond) </a:t>
            </a:r>
          </a:p>
          <a:p>
            <a:pPr lvl="1"/>
            <a:r>
              <a:rPr lang="en-US" dirty="0" smtClean="0"/>
              <a:t>Portability</a:t>
            </a:r>
          </a:p>
          <a:p>
            <a:r>
              <a:rPr lang="en-US" dirty="0" smtClean="0"/>
              <a:t>Cons : </a:t>
            </a:r>
          </a:p>
          <a:p>
            <a:pPr lvl="1"/>
            <a:r>
              <a:rPr lang="en-US" dirty="0" smtClean="0"/>
              <a:t>Poor spatial resolution  </a:t>
            </a:r>
            <a:br>
              <a:rPr lang="en-US" dirty="0" smtClean="0"/>
            </a:br>
            <a:r>
              <a:rPr lang="en-US" dirty="0" smtClean="0"/>
              <a:t>(only measures activities in </a:t>
            </a:r>
            <a:br>
              <a:rPr lang="en-US" dirty="0" smtClean="0"/>
            </a:br>
            <a:r>
              <a:rPr lang="en-US" dirty="0" smtClean="0"/>
              <a:t>the outer part of the brain)</a:t>
            </a:r>
          </a:p>
        </p:txBody>
      </p:sp>
      <p:sp>
        <p:nvSpPr>
          <p:cNvPr id="10" name="Čuvar mesta za podnožj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NeuroEconomics - The Brain &amp; Decision Making </a:t>
            </a:r>
            <a:endParaRPr lang="sr-Latn-CS" dirty="0"/>
          </a:p>
        </p:txBody>
      </p:sp>
      <p:sp>
        <p:nvSpPr>
          <p:cNvPr id="5" name="Čuvar mesta za broj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Slides  </a:t>
            </a:r>
            <a:fld id="{5A562023-0378-45BF-BB63-A52A2EBA8739}" type="slidenum">
              <a:rPr lang="sr-Latn-CS" smtClean="0"/>
              <a:pPr/>
              <a:t>10</a:t>
            </a:fld>
            <a:r>
              <a:rPr lang="en-US" smtClean="0"/>
              <a:t> of 41</a:t>
            </a:r>
            <a:endParaRPr lang="sr-Latn-CS" dirty="0"/>
          </a:p>
        </p:txBody>
      </p:sp>
    </p:spTree>
    <p:extLst>
      <p:ext uri="{BB962C8B-B14F-4D97-AF65-F5344CB8AC3E}">
        <p14:creationId xmlns:p14="http://schemas.microsoft.com/office/powerpoint/2010/main" val="3142195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3.bp.blogspot.com/_W4KvbcntsKU/SxTdKR2v3BI/AAAAAAAAACE/PpCGoPjNdsc/s1600/PET+scan+schemati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638" y="2405220"/>
            <a:ext cx="5608359" cy="3616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3.1. Brain Imaging – </a:t>
            </a:r>
            <a:br>
              <a:rPr lang="en-US" dirty="0" smtClean="0"/>
            </a:br>
            <a:r>
              <a:rPr lang="en-US" dirty="0" smtClean="0"/>
              <a:t>Positron Emission Topography(PET)</a:t>
            </a:r>
            <a:endParaRPr lang="en-US" dirty="0"/>
          </a:p>
        </p:txBody>
      </p:sp>
      <p:sp>
        <p:nvSpPr>
          <p:cNvPr id="3" name="Čuvar mesta za sadržaj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smtClean="0"/>
              <a:t>Measures blood flow in the brain.</a:t>
            </a:r>
          </a:p>
          <a:p>
            <a:r>
              <a:rPr lang="en-US" dirty="0"/>
              <a:t>Also an old </a:t>
            </a:r>
            <a:r>
              <a:rPr lang="en-US" dirty="0" smtClean="0"/>
              <a:t>method</a:t>
            </a:r>
          </a:p>
          <a:p>
            <a:r>
              <a:rPr lang="en-US" dirty="0" smtClean="0"/>
              <a:t>Pros: </a:t>
            </a:r>
            <a:endParaRPr lang="en-US" dirty="0"/>
          </a:p>
          <a:p>
            <a:pPr lvl="1"/>
            <a:r>
              <a:rPr lang="en-US" dirty="0" smtClean="0"/>
              <a:t>Good spatial </a:t>
            </a:r>
            <a:br>
              <a:rPr lang="en-US" dirty="0" smtClean="0"/>
            </a:br>
            <a:r>
              <a:rPr lang="en-US" dirty="0" smtClean="0"/>
              <a:t>resolution  </a:t>
            </a:r>
          </a:p>
          <a:p>
            <a:r>
              <a:rPr lang="en-US" dirty="0" smtClean="0"/>
              <a:t>Cons:</a:t>
            </a:r>
            <a:endParaRPr lang="en-US" dirty="0"/>
          </a:p>
          <a:p>
            <a:pPr lvl="1"/>
            <a:r>
              <a:rPr lang="en-US" dirty="0"/>
              <a:t>Poor </a:t>
            </a:r>
            <a:r>
              <a:rPr lang="en-US" dirty="0" smtClean="0"/>
              <a:t>temporal </a:t>
            </a:r>
            <a:br>
              <a:rPr lang="en-US" dirty="0" smtClean="0"/>
            </a:br>
            <a:r>
              <a:rPr lang="en-US" dirty="0" smtClean="0"/>
              <a:t>resolution  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(up to the minute)</a:t>
            </a:r>
          </a:p>
          <a:p>
            <a:pPr lvl="1"/>
            <a:r>
              <a:rPr lang="en-US" dirty="0" err="1" smtClean="0"/>
              <a:t>Toxical</a:t>
            </a:r>
            <a:r>
              <a:rPr lang="en-US" dirty="0" smtClean="0"/>
              <a:t> injections</a:t>
            </a:r>
            <a:endParaRPr lang="en-US" dirty="0"/>
          </a:p>
        </p:txBody>
      </p:sp>
      <p:sp>
        <p:nvSpPr>
          <p:cNvPr id="10" name="Čuvar mesta za podnožj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NeuroEconomics - The Brain &amp; Decision Making </a:t>
            </a:r>
            <a:endParaRPr lang="sr-Latn-CS" dirty="0"/>
          </a:p>
        </p:txBody>
      </p:sp>
      <p:sp>
        <p:nvSpPr>
          <p:cNvPr id="5" name="Čuvar mesta za broj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Slides  </a:t>
            </a:r>
            <a:fld id="{5A562023-0378-45BF-BB63-A52A2EBA8739}" type="slidenum">
              <a:rPr lang="sr-Latn-CS" smtClean="0"/>
              <a:pPr/>
              <a:t>11</a:t>
            </a:fld>
            <a:r>
              <a:rPr lang="en-US" smtClean="0"/>
              <a:t> of 41</a:t>
            </a:r>
            <a:endParaRPr lang="sr-Latn-CS" dirty="0"/>
          </a:p>
        </p:txBody>
      </p:sp>
    </p:spTree>
    <p:extLst>
      <p:ext uri="{BB962C8B-B14F-4D97-AF65-F5344CB8AC3E}">
        <p14:creationId xmlns:p14="http://schemas.microsoft.com/office/powerpoint/2010/main" val="4077005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507288" cy="1252728"/>
          </a:xfrm>
        </p:spPr>
        <p:txBody>
          <a:bodyPr>
            <a:normAutofit fontScale="90000"/>
          </a:bodyPr>
          <a:lstStyle/>
          <a:p>
            <a:r>
              <a:rPr lang="en-US" dirty="0"/>
              <a:t>3.1. Brain Imaging – </a:t>
            </a:r>
            <a:br>
              <a:rPr lang="en-US" dirty="0"/>
            </a:br>
            <a:r>
              <a:rPr lang="en-US" dirty="0"/>
              <a:t>Positron Emission </a:t>
            </a:r>
            <a:r>
              <a:rPr lang="en-US" dirty="0" smtClean="0"/>
              <a:t>Topography (</a:t>
            </a:r>
            <a:r>
              <a:rPr lang="en-US" dirty="0"/>
              <a:t>PET)</a:t>
            </a:r>
          </a:p>
        </p:txBody>
      </p:sp>
      <p:pic>
        <p:nvPicPr>
          <p:cNvPr id="4098" name="Picture 2" descr="http://2.bp.blogspot.com/_W4KvbcntsKU/SxTYGukVoMI/AAAAAAAAABs/PIvysy6AwpE/s1600/alzheim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33525"/>
            <a:ext cx="7265232" cy="501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Čuvar mesta za podnožj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NeuroEconomics - The Brain &amp; Decision Making </a:t>
            </a:r>
            <a:endParaRPr lang="sr-Latn-CS" dirty="0"/>
          </a:p>
        </p:txBody>
      </p:sp>
      <p:sp>
        <p:nvSpPr>
          <p:cNvPr id="4" name="Čuvar mesta za broj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Slides  </a:t>
            </a:r>
            <a:fld id="{5A562023-0378-45BF-BB63-A52A2EBA8739}" type="slidenum">
              <a:rPr lang="sr-Latn-CS" smtClean="0"/>
              <a:pPr/>
              <a:t>12</a:t>
            </a:fld>
            <a:r>
              <a:rPr lang="en-US" smtClean="0"/>
              <a:t> of 41</a:t>
            </a:r>
            <a:endParaRPr lang="sr-Latn-CS" dirty="0"/>
          </a:p>
        </p:txBody>
      </p:sp>
    </p:spTree>
    <p:extLst>
      <p:ext uri="{BB962C8B-B14F-4D97-AF65-F5344CB8AC3E}">
        <p14:creationId xmlns:p14="http://schemas.microsoft.com/office/powerpoint/2010/main" val="4107482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3.1. Brain </a:t>
            </a:r>
            <a:r>
              <a:rPr lang="en-US" dirty="0"/>
              <a:t>Imaging – </a:t>
            </a:r>
            <a:r>
              <a:rPr lang="en-US" dirty="0" smtClean="0"/>
              <a:t>Functional Magnetic Resonance Imaging (fMRI)</a:t>
            </a:r>
            <a:endParaRPr lang="en-US" dirty="0"/>
          </a:p>
        </p:txBody>
      </p:sp>
      <p:sp>
        <p:nvSpPr>
          <p:cNvPr id="3" name="Čuvar mesta za sadržaj 2"/>
          <p:cNvSpPr>
            <a:spLocks noGrp="1"/>
          </p:cNvSpPr>
          <p:nvPr>
            <p:ph idx="1"/>
          </p:nvPr>
        </p:nvSpPr>
        <p:spPr>
          <a:xfrm>
            <a:off x="107504" y="1775191"/>
            <a:ext cx="8280920" cy="3707201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Tracks blood flow in the brain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using </a:t>
            </a:r>
            <a:r>
              <a:rPr lang="en-US" b="1" dirty="0"/>
              <a:t>changes in magnetic properties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due </a:t>
            </a:r>
            <a:r>
              <a:rPr lang="en-US" b="1" dirty="0"/>
              <a:t>to blood oxygenation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dirty="0" smtClean="0"/>
              <a:t>(</a:t>
            </a:r>
            <a:r>
              <a:rPr lang="en-US" dirty="0"/>
              <a:t>the “BOLD” signal)</a:t>
            </a:r>
          </a:p>
          <a:p>
            <a:r>
              <a:rPr lang="en-US" dirty="0" smtClean="0"/>
              <a:t>New method</a:t>
            </a:r>
          </a:p>
          <a:p>
            <a:r>
              <a:rPr lang="en-US" dirty="0" smtClean="0"/>
              <a:t>Pros: Good </a:t>
            </a:r>
            <a:r>
              <a:rPr lang="en-US" dirty="0"/>
              <a:t>spatial resolution  </a:t>
            </a:r>
          </a:p>
          <a:p>
            <a:r>
              <a:rPr lang="en-US" dirty="0" smtClean="0"/>
              <a:t>Cons: Poor </a:t>
            </a:r>
            <a:r>
              <a:rPr lang="en-US" dirty="0"/>
              <a:t>temporal resolution  </a:t>
            </a:r>
            <a:br>
              <a:rPr lang="en-US" dirty="0"/>
            </a:br>
            <a:r>
              <a:rPr lang="en-US" dirty="0" smtClean="0"/>
              <a:t>(few seconds)</a:t>
            </a:r>
            <a:endParaRPr lang="en-US" dirty="0"/>
          </a:p>
        </p:txBody>
      </p:sp>
      <p:pic>
        <p:nvPicPr>
          <p:cNvPr id="11266" name="Picture 2" descr="C:\Documents and Settings\Vikica\Desktop\Neuroeconomics\slike\Parasagittal_MRI_of_human_head_in_patient_with_benign_familial_macrocephaly_prior_to_brain_injury_(ANIMATED)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664" y="3356992"/>
            <a:ext cx="3024336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kvir za tekst 5"/>
          <p:cNvSpPr txBox="1"/>
          <p:nvPr/>
        </p:nvSpPr>
        <p:spPr>
          <a:xfrm>
            <a:off x="4357517" y="4869160"/>
            <a:ext cx="178581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Right: </a:t>
            </a:r>
            <a:br>
              <a:rPr lang="en-US" i="1" dirty="0" smtClean="0"/>
            </a:br>
            <a:r>
              <a:rPr lang="en-US" i="1" dirty="0" smtClean="0"/>
              <a:t>Parasagittal </a:t>
            </a:r>
            <a:r>
              <a:rPr lang="en-US" i="1" dirty="0"/>
              <a:t>MRI of the head of a patient with benign familial macrocephaly</a:t>
            </a:r>
          </a:p>
        </p:txBody>
      </p:sp>
      <p:sp>
        <p:nvSpPr>
          <p:cNvPr id="11" name="Čuvar mesta za podnožj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NeuroEconomics - The Brain &amp; Decision Making </a:t>
            </a:r>
            <a:endParaRPr lang="sr-Latn-CS" dirty="0"/>
          </a:p>
        </p:txBody>
      </p:sp>
      <p:sp>
        <p:nvSpPr>
          <p:cNvPr id="5" name="Čuvar mesta za broj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Slides  </a:t>
            </a:r>
            <a:fld id="{5A562023-0378-45BF-BB63-A52A2EBA8739}" type="slidenum">
              <a:rPr lang="sr-Latn-CS" smtClean="0"/>
              <a:pPr/>
              <a:t>13</a:t>
            </a:fld>
            <a:r>
              <a:rPr lang="en-US" smtClean="0"/>
              <a:t> of 41</a:t>
            </a:r>
            <a:endParaRPr lang="sr-Latn-CS" dirty="0"/>
          </a:p>
        </p:txBody>
      </p:sp>
    </p:spTree>
    <p:extLst>
      <p:ext uri="{BB962C8B-B14F-4D97-AF65-F5344CB8AC3E}">
        <p14:creationId xmlns:p14="http://schemas.microsoft.com/office/powerpoint/2010/main" val="857706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3.1. Brain Imaging – Functional Magnetic Resonance Imaging (fMRI)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5" t="34182" r="22954" b="11818"/>
          <a:stretch/>
        </p:blipFill>
        <p:spPr bwMode="auto">
          <a:xfrm>
            <a:off x="793335" y="1628800"/>
            <a:ext cx="7776864" cy="4742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Čuvar mesta za podnožj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NeuroEconomics - The Brain &amp; Decision Making </a:t>
            </a:r>
            <a:endParaRPr lang="sr-Latn-CS" dirty="0"/>
          </a:p>
        </p:txBody>
      </p:sp>
      <p:sp>
        <p:nvSpPr>
          <p:cNvPr id="4" name="Čuvar mesta za broj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Slides  </a:t>
            </a:r>
            <a:fld id="{5A562023-0378-45BF-BB63-A52A2EBA8739}" type="slidenum">
              <a:rPr lang="sr-Latn-CS" smtClean="0"/>
              <a:pPr/>
              <a:t>14</a:t>
            </a:fld>
            <a:r>
              <a:rPr lang="en-US" smtClean="0"/>
              <a:t> of 41</a:t>
            </a:r>
            <a:endParaRPr lang="sr-Latn-CS" dirty="0"/>
          </a:p>
        </p:txBody>
      </p:sp>
    </p:spTree>
    <p:extLst>
      <p:ext uri="{BB962C8B-B14F-4D97-AF65-F5344CB8AC3E}">
        <p14:creationId xmlns:p14="http://schemas.microsoft.com/office/powerpoint/2010/main" val="3703575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Vikica\Desktop\Neuroeconomics\slike\neuroeven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9" r="42785"/>
          <a:stretch/>
        </p:blipFill>
        <p:spPr bwMode="auto">
          <a:xfrm>
            <a:off x="5541817" y="1520136"/>
            <a:ext cx="3602183" cy="505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3.2. Single Neuron Measurement </a:t>
            </a:r>
            <a:endParaRPr lang="en-US" dirty="0"/>
          </a:p>
        </p:txBody>
      </p:sp>
      <p:sp>
        <p:nvSpPr>
          <p:cNvPr id="3" name="Čuvar mesta za sadržaj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Wires inserted in brain </a:t>
            </a:r>
            <a:br>
              <a:rPr lang="en-US" b="1" dirty="0" smtClean="0"/>
            </a:br>
            <a:r>
              <a:rPr lang="en-US" b="1" dirty="0" smtClean="0"/>
              <a:t>measures changes in brain</a:t>
            </a:r>
          </a:p>
          <a:p>
            <a:r>
              <a:rPr lang="en-US" dirty="0" smtClean="0"/>
              <a:t>Very </a:t>
            </a:r>
            <a:r>
              <a:rPr lang="en-US" dirty="0"/>
              <a:t>precise method</a:t>
            </a:r>
            <a:endParaRPr lang="en-US" b="1" dirty="0" smtClean="0"/>
          </a:p>
          <a:p>
            <a:r>
              <a:rPr lang="en-US" dirty="0" smtClean="0"/>
              <a:t>Insertion damage neurons </a:t>
            </a:r>
            <a:br>
              <a:rPr lang="en-US" dirty="0" smtClean="0"/>
            </a:br>
            <a:r>
              <a:rPr lang="en-US" dirty="0" smtClean="0"/>
              <a:t>-&gt; </a:t>
            </a:r>
            <a:r>
              <a:rPr lang="en-US" dirty="0"/>
              <a:t>Animals only</a:t>
            </a:r>
          </a:p>
          <a:p>
            <a:r>
              <a:rPr lang="en-US" dirty="0" smtClean="0"/>
              <a:t>Based on basic emotional </a:t>
            </a:r>
            <a:br>
              <a:rPr lang="en-US" dirty="0" smtClean="0"/>
            </a:br>
            <a:r>
              <a:rPr lang="en-US" dirty="0" smtClean="0"/>
              <a:t>and motivational processes </a:t>
            </a:r>
            <a:br>
              <a:rPr lang="en-US" dirty="0" smtClean="0"/>
            </a:br>
            <a:r>
              <a:rPr lang="en-US" dirty="0" smtClean="0"/>
              <a:t>that humans share </a:t>
            </a:r>
            <a:br>
              <a:rPr lang="en-US" dirty="0" smtClean="0"/>
            </a:br>
            <a:r>
              <a:rPr lang="en-US" dirty="0" smtClean="0"/>
              <a:t>with mammals</a:t>
            </a:r>
          </a:p>
          <a:p>
            <a:pPr marL="118872" indent="0">
              <a:buNone/>
            </a:pPr>
            <a:endParaRPr lang="en-US" dirty="0" smtClean="0"/>
          </a:p>
        </p:txBody>
      </p:sp>
      <p:sp>
        <p:nvSpPr>
          <p:cNvPr id="10" name="Čuvar mesta za podnožj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NeuroEconomics - The Brain &amp; Decision Making </a:t>
            </a:r>
            <a:endParaRPr lang="sr-Latn-CS" dirty="0"/>
          </a:p>
        </p:txBody>
      </p:sp>
      <p:sp>
        <p:nvSpPr>
          <p:cNvPr id="5" name="Čuvar mesta za broj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Slides  </a:t>
            </a:r>
            <a:fld id="{5A562023-0378-45BF-BB63-A52A2EBA8739}" type="slidenum">
              <a:rPr lang="sr-Latn-CS" smtClean="0"/>
              <a:pPr/>
              <a:t>15</a:t>
            </a:fld>
            <a:r>
              <a:rPr lang="en-US" smtClean="0"/>
              <a:t> of 41</a:t>
            </a:r>
            <a:endParaRPr lang="sr-Latn-CS" dirty="0"/>
          </a:p>
        </p:txBody>
      </p:sp>
    </p:spTree>
    <p:extLst>
      <p:ext uri="{BB962C8B-B14F-4D97-AF65-F5344CB8AC3E}">
        <p14:creationId xmlns:p14="http://schemas.microsoft.com/office/powerpoint/2010/main" val="3447086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3.3. Electrical Brain Stimulation 	(EBS)</a:t>
            </a:r>
            <a:endParaRPr lang="en-US" dirty="0"/>
          </a:p>
        </p:txBody>
      </p:sp>
      <p:sp>
        <p:nvSpPr>
          <p:cNvPr id="3" name="Čuvar mesta za sadržaj 2"/>
          <p:cNvSpPr>
            <a:spLocks noGrp="1"/>
          </p:cNvSpPr>
          <p:nvPr>
            <p:ph idx="1"/>
          </p:nvPr>
        </p:nvSpPr>
        <p:spPr>
          <a:xfrm>
            <a:off x="457200" y="1775191"/>
            <a:ext cx="5554960" cy="4625609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Rats would learn and execute </a:t>
            </a:r>
            <a:br>
              <a:rPr lang="en-US" dirty="0" smtClean="0"/>
            </a:br>
            <a:r>
              <a:rPr lang="en-US" dirty="0" smtClean="0"/>
              <a:t>new and uncommon behaviors if rewarded by brief pulses </a:t>
            </a:r>
            <a:br>
              <a:rPr lang="en-US" dirty="0" smtClean="0"/>
            </a:br>
            <a:r>
              <a:rPr lang="en-US" dirty="0" smtClean="0"/>
              <a:t>of EBS to certain sites </a:t>
            </a:r>
            <a:br>
              <a:rPr lang="en-US" dirty="0" smtClean="0"/>
            </a:br>
            <a:r>
              <a:rPr lang="en-US" dirty="0" smtClean="0"/>
              <a:t>in the brain</a:t>
            </a:r>
          </a:p>
          <a:p>
            <a:r>
              <a:rPr lang="en-US" dirty="0" smtClean="0"/>
              <a:t>Obvious application in Economics, but </a:t>
            </a:r>
            <a:br>
              <a:rPr lang="en-US" dirty="0" smtClean="0"/>
            </a:br>
            <a:r>
              <a:rPr lang="en-US" dirty="0" smtClean="0"/>
              <a:t>only a few studies have explored </a:t>
            </a:r>
            <a:br>
              <a:rPr lang="en-US" dirty="0" smtClean="0"/>
            </a:br>
            <a:r>
              <a:rPr lang="en-US" dirty="0" smtClean="0"/>
              <a:t>substitutability of EBS and other reinforces.</a:t>
            </a:r>
          </a:p>
        </p:txBody>
      </p:sp>
      <p:pic>
        <p:nvPicPr>
          <p:cNvPr id="7170" name="Picture 2" descr="http://upload.wikimedia.org/wikipedia/commons/thumb/4/45/WAGrij_electrode.jpg/220px-WAGrij_electrod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1" y="3573016"/>
            <a:ext cx="3810041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Čuvar mesta za podnožj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NeuroEconomics - The Brain &amp; Decision Making </a:t>
            </a:r>
            <a:endParaRPr lang="sr-Latn-CS" dirty="0"/>
          </a:p>
        </p:txBody>
      </p:sp>
      <p:sp>
        <p:nvSpPr>
          <p:cNvPr id="5" name="Čuvar mesta za broj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Slides  </a:t>
            </a:r>
            <a:fld id="{5A562023-0378-45BF-BB63-A52A2EBA8739}" type="slidenum">
              <a:rPr lang="sr-Latn-CS" smtClean="0"/>
              <a:pPr/>
              <a:t>16</a:t>
            </a:fld>
            <a:r>
              <a:rPr lang="en-US" smtClean="0"/>
              <a:t> of 41</a:t>
            </a:r>
            <a:endParaRPr lang="sr-Latn-CS" dirty="0"/>
          </a:p>
        </p:txBody>
      </p:sp>
    </p:spTree>
    <p:extLst>
      <p:ext uri="{BB962C8B-B14F-4D97-AF65-F5344CB8AC3E}">
        <p14:creationId xmlns:p14="http://schemas.microsoft.com/office/powerpoint/2010/main" val="2178632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3.4. Psychopathology </a:t>
            </a:r>
            <a:br>
              <a:rPr lang="en-US" dirty="0" smtClean="0"/>
            </a:br>
            <a:r>
              <a:rPr lang="en-US" dirty="0" smtClean="0"/>
              <a:t>	&amp; Brain damage</a:t>
            </a:r>
            <a:endParaRPr lang="en-US" dirty="0"/>
          </a:p>
        </p:txBody>
      </p:sp>
      <p:sp>
        <p:nvSpPr>
          <p:cNvPr id="3" name="Čuvar mesta za sadržaj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Interesting new insights while observing humans with schizophrenia, autism, degenerative diseases of neural system…</a:t>
            </a:r>
            <a:br>
              <a:rPr lang="en-US" dirty="0" smtClean="0"/>
            </a:br>
            <a:endParaRPr lang="en-US" dirty="0" smtClean="0"/>
          </a:p>
          <a:p>
            <a:r>
              <a:rPr lang="en-US" b="1" dirty="0" smtClean="0"/>
              <a:t>Transcranial Magnetic Stimulation (TMS)</a:t>
            </a:r>
          </a:p>
          <a:p>
            <a:pPr lvl="1"/>
            <a:r>
              <a:rPr lang="en-US" dirty="0" smtClean="0"/>
              <a:t>Pulses magnetic fields to temporary disrupt </a:t>
            </a:r>
            <a:br>
              <a:rPr lang="en-US" dirty="0" smtClean="0"/>
            </a:br>
            <a:r>
              <a:rPr lang="en-US" dirty="0" smtClean="0"/>
              <a:t>brain function in specific regions</a:t>
            </a:r>
          </a:p>
          <a:p>
            <a:pPr lvl="1"/>
            <a:r>
              <a:rPr lang="en-US" dirty="0" smtClean="0"/>
              <a:t>Pros: brain region &lt;-&gt; neural function </a:t>
            </a:r>
          </a:p>
          <a:p>
            <a:pPr lvl="1"/>
            <a:r>
              <a:rPr lang="en-US" smtClean="0"/>
              <a:t>Cons: </a:t>
            </a:r>
            <a:r>
              <a:rPr lang="en-US" dirty="0" smtClean="0"/>
              <a:t>limited on cortex; bad long-term effects</a:t>
            </a:r>
            <a:endParaRPr lang="en-US" dirty="0"/>
          </a:p>
        </p:txBody>
      </p:sp>
      <p:sp>
        <p:nvSpPr>
          <p:cNvPr id="10" name="Čuvar mesta za podnožj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NeuroEconomics - The Brain &amp; Decision Making </a:t>
            </a:r>
            <a:endParaRPr lang="sr-Latn-CS" dirty="0"/>
          </a:p>
        </p:txBody>
      </p:sp>
      <p:sp>
        <p:nvSpPr>
          <p:cNvPr id="5" name="Čuvar mesta za broj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Slides  </a:t>
            </a:r>
            <a:fld id="{5A562023-0378-45BF-BB63-A52A2EBA8739}" type="slidenum">
              <a:rPr lang="sr-Latn-CS" smtClean="0"/>
              <a:pPr/>
              <a:t>17</a:t>
            </a:fld>
            <a:r>
              <a:rPr lang="en-US" smtClean="0"/>
              <a:t> of 41</a:t>
            </a:r>
            <a:endParaRPr lang="sr-Latn-CS" dirty="0"/>
          </a:p>
        </p:txBody>
      </p:sp>
    </p:spTree>
    <p:extLst>
      <p:ext uri="{BB962C8B-B14F-4D97-AF65-F5344CB8AC3E}">
        <p14:creationId xmlns:p14="http://schemas.microsoft.com/office/powerpoint/2010/main" val="1050036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3.4. </a:t>
            </a:r>
            <a:r>
              <a:rPr lang="en-US" dirty="0"/>
              <a:t>Transcranial Magnetic </a:t>
            </a:r>
            <a:r>
              <a:rPr lang="en-US" dirty="0" smtClean="0"/>
              <a:t>	Stimulation </a:t>
            </a:r>
            <a:r>
              <a:rPr lang="en-US" dirty="0"/>
              <a:t>(TMS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8194" name="Picture 2" descr="http://www.drchugh.com/images/rtm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484784"/>
            <a:ext cx="5796136" cy="5083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Čuvar mesta za podnožj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NeuroEconomics - The Brain &amp; Decision Making </a:t>
            </a:r>
            <a:endParaRPr lang="sr-Latn-CS" dirty="0"/>
          </a:p>
        </p:txBody>
      </p:sp>
      <p:sp>
        <p:nvSpPr>
          <p:cNvPr id="4" name="Čuvar mesta za broj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Slides  </a:t>
            </a:r>
            <a:fld id="{5A562023-0378-45BF-BB63-A52A2EBA8739}" type="slidenum">
              <a:rPr lang="sr-Latn-CS" smtClean="0"/>
              <a:pPr/>
              <a:t>18</a:t>
            </a:fld>
            <a:r>
              <a:rPr lang="en-US" smtClean="0"/>
              <a:t> of 41</a:t>
            </a:r>
            <a:endParaRPr lang="sr-Latn-CS" dirty="0"/>
          </a:p>
        </p:txBody>
      </p:sp>
    </p:spTree>
    <p:extLst>
      <p:ext uri="{BB962C8B-B14F-4D97-AF65-F5344CB8AC3E}">
        <p14:creationId xmlns:p14="http://schemas.microsoft.com/office/powerpoint/2010/main" val="3713784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3.5. Psychophysical measurements</a:t>
            </a:r>
            <a:endParaRPr lang="en-US" dirty="0"/>
          </a:p>
        </p:txBody>
      </p:sp>
      <p:sp>
        <p:nvSpPr>
          <p:cNvPr id="3" name="Čuvar mesta za sadržaj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Old and simple technique</a:t>
            </a:r>
          </a:p>
          <a:p>
            <a:r>
              <a:rPr lang="en-US" dirty="0" smtClean="0"/>
              <a:t>Measures indicators like: </a:t>
            </a:r>
          </a:p>
          <a:p>
            <a:pPr lvl="1"/>
            <a:r>
              <a:rPr lang="en-US" dirty="0" smtClean="0"/>
              <a:t>Heart rate</a:t>
            </a:r>
          </a:p>
          <a:p>
            <a:pPr lvl="1"/>
            <a:r>
              <a:rPr lang="en-US" dirty="0" smtClean="0"/>
              <a:t>Blood pressure</a:t>
            </a:r>
          </a:p>
          <a:p>
            <a:pPr lvl="1"/>
            <a:r>
              <a:rPr lang="en-US" dirty="0" smtClean="0"/>
              <a:t>Galvanic skin response</a:t>
            </a:r>
          </a:p>
          <a:p>
            <a:pPr lvl="1"/>
            <a:r>
              <a:rPr lang="en-US" dirty="0" smtClean="0"/>
              <a:t>Pupil dilatation …</a:t>
            </a:r>
            <a:endParaRPr lang="en-US" dirty="0"/>
          </a:p>
        </p:txBody>
      </p:sp>
      <p:pic>
        <p:nvPicPr>
          <p:cNvPr id="9220" name="Picture 4" descr="http://lowerbloodpressurecheap.com/wp-content/uploads/2009/03/testing-blood-press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07"/>
          <a:stretch/>
        </p:blipFill>
        <p:spPr bwMode="auto">
          <a:xfrm>
            <a:off x="5857800" y="4011576"/>
            <a:ext cx="3275856" cy="2410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https://myhealth.alberta.ca/Health/_layouts/healthwise/media/medical/hw/hwkb17_07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1" r="18693"/>
          <a:stretch/>
        </p:blipFill>
        <p:spPr bwMode="auto">
          <a:xfrm>
            <a:off x="5313071" y="2132856"/>
            <a:ext cx="2452254" cy="246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Čuvar mesta za podnožj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NeuroEconomics - The Brain &amp; Decision Making </a:t>
            </a:r>
            <a:endParaRPr lang="sr-Latn-CS" dirty="0"/>
          </a:p>
        </p:txBody>
      </p:sp>
      <p:sp>
        <p:nvSpPr>
          <p:cNvPr id="5" name="Čuvar mesta za broj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Slides  </a:t>
            </a:r>
            <a:fld id="{5A562023-0378-45BF-BB63-A52A2EBA8739}" type="slidenum">
              <a:rPr lang="sr-Latn-CS" smtClean="0"/>
              <a:pPr/>
              <a:t>19</a:t>
            </a:fld>
            <a:r>
              <a:rPr lang="en-US" smtClean="0"/>
              <a:t> of 41</a:t>
            </a:r>
            <a:endParaRPr lang="sr-Latn-CS" dirty="0"/>
          </a:p>
        </p:txBody>
      </p:sp>
    </p:spTree>
    <p:extLst>
      <p:ext uri="{BB962C8B-B14F-4D97-AF65-F5344CB8AC3E}">
        <p14:creationId xmlns:p14="http://schemas.microsoft.com/office/powerpoint/2010/main" val="269580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slov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NeuroEconomics</a:t>
            </a:r>
            <a:endParaRPr lang="en-US" dirty="0"/>
          </a:p>
        </p:txBody>
      </p:sp>
      <p:sp>
        <p:nvSpPr>
          <p:cNvPr id="7" name="Čuvar mesta za tekst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Table of content</a:t>
            </a:r>
            <a:endParaRPr lang="en-US" dirty="0"/>
          </a:p>
        </p:txBody>
      </p:sp>
      <p:sp>
        <p:nvSpPr>
          <p:cNvPr id="4" name="Čuvar mesta za podnožj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NeuroEconomics - The Brain &amp; Decision Making </a:t>
            </a:r>
            <a:endParaRPr lang="sr-Latn-CS" dirty="0"/>
          </a:p>
        </p:txBody>
      </p:sp>
      <p:sp>
        <p:nvSpPr>
          <p:cNvPr id="8" name="Čuvar mesta za sadržaj 2"/>
          <p:cNvSpPr txBox="1">
            <a:spLocks/>
          </p:cNvSpPr>
          <p:nvPr/>
        </p:nvSpPr>
        <p:spPr>
          <a:xfrm>
            <a:off x="457199" y="2780928"/>
            <a:ext cx="8219257" cy="3240360"/>
          </a:xfrm>
          <a:prstGeom prst="rect">
            <a:avLst/>
          </a:prstGeom>
        </p:spPr>
        <p:txBody>
          <a:bodyPr vert="horz" lIns="146304" tIns="0" rIns="45720" bIns="0" rtlCol="0" anchor="t">
            <a:normAutofit/>
          </a:bodyPr>
          <a:lstStyle>
            <a:lvl1pPr marL="0" indent="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None/>
              <a:defRPr kumimoji="0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None/>
              <a:defRPr kumimoji="0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None/>
              <a:defRPr kumimoji="0" lang="en-U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None/>
              <a:defRPr kumimoji="0"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457200" indent="-457200">
              <a:buFont typeface="+mj-lt"/>
              <a:buAutoNum type="arabicPeriod"/>
            </a:pPr>
            <a:r>
              <a:rPr lang="en-US" dirty="0" smtClean="0"/>
              <a:t>INTRODUCTION – What is NeuroEconomics?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PROBLEM STATEMENT – NeuroEconomics vs. Behavioral Economics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METHODOLOGY – How to collect data?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BASIC LESSONS FROM NEUROSCIENCE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SPECIFIC ECONOMIC APPLICATIONS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CONCLUSION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REFERENCES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Q &amp; A </a:t>
            </a:r>
          </a:p>
          <a:p>
            <a:pPr marL="457200" indent="-457200">
              <a:buFont typeface="+mj-lt"/>
              <a:buAutoNum type="arabicPeriod"/>
            </a:pP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endParaRPr lang="en-US" dirty="0" smtClean="0"/>
          </a:p>
        </p:txBody>
      </p:sp>
      <p:sp>
        <p:nvSpPr>
          <p:cNvPr id="3" name="Čuvar mesta za broj slajd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62023-0378-45BF-BB63-A52A2EBA8739}" type="slidenum">
              <a:rPr lang="sr-Latn-CS" smtClean="0"/>
              <a:pPr/>
              <a:t>2</a:t>
            </a:fld>
            <a:r>
              <a:rPr lang="en-US" smtClean="0"/>
              <a:t> of 41</a:t>
            </a:r>
            <a:endParaRPr lang="sr-Latn-CS" dirty="0"/>
          </a:p>
        </p:txBody>
      </p:sp>
    </p:spTree>
    <p:extLst>
      <p:ext uri="{BB962C8B-B14F-4D97-AF65-F5344CB8AC3E}">
        <p14:creationId xmlns:p14="http://schemas.microsoft.com/office/powerpoint/2010/main" val="2870650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3.6. Diffusion Tensor Imaging (DTI)</a:t>
            </a:r>
            <a:endParaRPr lang="en-US" dirty="0"/>
          </a:p>
        </p:txBody>
      </p:sp>
      <p:sp>
        <p:nvSpPr>
          <p:cNvPr id="3" name="Čuvar mesta za sadržaj 2"/>
          <p:cNvSpPr>
            <a:spLocks noGrp="1"/>
          </p:cNvSpPr>
          <p:nvPr>
            <p:ph idx="1"/>
          </p:nvPr>
        </p:nvSpPr>
        <p:spPr>
          <a:xfrm>
            <a:off x="457200" y="1775191"/>
            <a:ext cx="8219256" cy="4625609"/>
          </a:xfrm>
        </p:spPr>
        <p:txBody>
          <a:bodyPr/>
          <a:lstStyle/>
          <a:p>
            <a:r>
              <a:rPr lang="en-US" b="1" dirty="0" smtClean="0"/>
              <a:t>Water flows rapidly through </a:t>
            </a:r>
            <a:br>
              <a:rPr lang="en-US" b="1" dirty="0" smtClean="0"/>
            </a:br>
            <a:r>
              <a:rPr lang="en-US" b="1" dirty="0" smtClean="0"/>
              <a:t>myelinated neural axons</a:t>
            </a:r>
            <a:br>
              <a:rPr lang="en-US" b="1" dirty="0" smtClean="0"/>
            </a:br>
            <a:endParaRPr lang="en-US" b="1" dirty="0" smtClean="0"/>
          </a:p>
          <a:p>
            <a:r>
              <a:rPr lang="en-US" dirty="0"/>
              <a:t>New technique </a:t>
            </a:r>
          </a:p>
          <a:p>
            <a:r>
              <a:rPr lang="en-US" dirty="0" smtClean="0"/>
              <a:t>The trajectories that</a:t>
            </a:r>
            <a:br>
              <a:rPr lang="en-US" dirty="0" smtClean="0"/>
            </a:br>
            <a:r>
              <a:rPr lang="en-US" dirty="0" smtClean="0"/>
              <a:t>project connections from </a:t>
            </a:r>
            <a:br>
              <a:rPr lang="en-US" dirty="0" smtClean="0"/>
            </a:br>
            <a:r>
              <a:rPr lang="en-US" dirty="0" smtClean="0"/>
              <a:t>one neural region to others</a:t>
            </a:r>
          </a:p>
          <a:p>
            <a:r>
              <a:rPr lang="en-US" dirty="0" smtClean="0"/>
              <a:t>Can be used </a:t>
            </a:r>
            <a:br>
              <a:rPr lang="en-US" dirty="0" smtClean="0"/>
            </a:br>
            <a:r>
              <a:rPr lang="en-US" dirty="0" smtClean="0"/>
              <a:t>after autopsies</a:t>
            </a:r>
          </a:p>
          <a:p>
            <a:endParaRPr lang="en-US" dirty="0"/>
          </a:p>
        </p:txBody>
      </p:sp>
      <p:pic>
        <p:nvPicPr>
          <p:cNvPr id="10242" name="Picture 2" descr="http://ccn.ucla.edu/%7Ejbrown/images/dti_fron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809" y="2636912"/>
            <a:ext cx="3599707" cy="356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Čuvar mesta za podnožj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NeuroEconomics - The Brain &amp; Decision Making </a:t>
            </a:r>
            <a:endParaRPr lang="sr-Latn-CS" dirty="0"/>
          </a:p>
        </p:txBody>
      </p:sp>
      <p:sp>
        <p:nvSpPr>
          <p:cNvPr id="5" name="Čuvar mesta za broj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Slides  </a:t>
            </a:r>
            <a:fld id="{5A562023-0378-45BF-BB63-A52A2EBA8739}" type="slidenum">
              <a:rPr lang="sr-Latn-CS" smtClean="0"/>
              <a:pPr/>
              <a:t>20</a:t>
            </a:fld>
            <a:r>
              <a:rPr lang="en-US" smtClean="0"/>
              <a:t> of 41</a:t>
            </a:r>
            <a:endParaRPr lang="sr-Latn-CS" dirty="0"/>
          </a:p>
        </p:txBody>
      </p:sp>
    </p:spTree>
    <p:extLst>
      <p:ext uri="{BB962C8B-B14F-4D97-AF65-F5344CB8AC3E}">
        <p14:creationId xmlns:p14="http://schemas.microsoft.com/office/powerpoint/2010/main" val="905885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3. Data-Mining in NeuroScience</a:t>
            </a:r>
            <a:endParaRPr lang="en-US" dirty="0"/>
          </a:p>
        </p:txBody>
      </p:sp>
      <p:sp>
        <p:nvSpPr>
          <p:cNvPr id="3" name="Čuvar mesta za sadržaj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v-SE" b="1" dirty="0"/>
              <a:t>Multi-voxel pattern analysis (MVPA)</a:t>
            </a:r>
            <a:endParaRPr lang="en-US" b="1" dirty="0"/>
          </a:p>
          <a:p>
            <a:r>
              <a:rPr lang="en-US" dirty="0" smtClean="0"/>
              <a:t>Beyond </a:t>
            </a:r>
            <a:r>
              <a:rPr lang="en-US" dirty="0"/>
              <a:t>mind-reading: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multi-voxel pattern </a:t>
            </a:r>
            <a:r>
              <a:rPr lang="en-US" dirty="0"/>
              <a:t>analysis of fMRI </a:t>
            </a:r>
            <a:r>
              <a:rPr lang="en-US" dirty="0" smtClean="0"/>
              <a:t>data</a:t>
            </a:r>
          </a:p>
          <a:p>
            <a:r>
              <a:rPr lang="en-US" dirty="0" smtClean="0"/>
              <a:t>Researchers </a:t>
            </a:r>
            <a:r>
              <a:rPr lang="en-US" dirty="0"/>
              <a:t>use powerful </a:t>
            </a:r>
            <a:r>
              <a:rPr lang="en-US" dirty="0" smtClean="0"/>
              <a:t>algorithms</a:t>
            </a:r>
            <a:r>
              <a:rPr lang="en-US" dirty="0"/>
              <a:t>,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applied </a:t>
            </a:r>
            <a:r>
              <a:rPr lang="en-US" dirty="0"/>
              <a:t>to multi-voxel patterns of activity,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to decode </a:t>
            </a:r>
            <a:r>
              <a:rPr lang="en-US" dirty="0"/>
              <a:t>the information that is represented in that </a:t>
            </a:r>
            <a:r>
              <a:rPr lang="en-US" dirty="0" smtClean="0"/>
              <a:t>pattern of activity</a:t>
            </a:r>
            <a:r>
              <a:rPr lang="sv-SE" dirty="0" smtClean="0"/>
              <a:t> </a:t>
            </a:r>
          </a:p>
          <a:p>
            <a:r>
              <a:rPr lang="en-US" b="1" dirty="0"/>
              <a:t> </a:t>
            </a:r>
            <a:r>
              <a:rPr lang="en-US" sz="2200" i="1" dirty="0"/>
              <a:t>Kenneth A. Norman et al., </a:t>
            </a:r>
            <a:r>
              <a:rPr lang="en-US" sz="2200" i="1" dirty="0" smtClean="0"/>
              <a:t/>
            </a:r>
            <a:br>
              <a:rPr lang="en-US" sz="2200" i="1" dirty="0" smtClean="0"/>
            </a:br>
            <a:r>
              <a:rPr lang="en-US" sz="2200" i="1" dirty="0" smtClean="0"/>
              <a:t>Beyond </a:t>
            </a:r>
            <a:r>
              <a:rPr lang="en-US" sz="2200" i="1" dirty="0"/>
              <a:t>mind-reading: multi-voxel pattern analysis of fMRI data, TRENDS in Cognitive Sciences (2006)</a:t>
            </a:r>
          </a:p>
        </p:txBody>
      </p:sp>
      <p:sp>
        <p:nvSpPr>
          <p:cNvPr id="10" name="Čuvar mesta za podnožj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NeuroEconomics - The Brain &amp; Decision Making </a:t>
            </a:r>
            <a:endParaRPr lang="sr-Latn-CS" dirty="0"/>
          </a:p>
        </p:txBody>
      </p:sp>
      <p:sp>
        <p:nvSpPr>
          <p:cNvPr id="5" name="Čuvar mesta za broj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Slides  </a:t>
            </a:r>
            <a:fld id="{5A562023-0378-45BF-BB63-A52A2EBA8739}" type="slidenum">
              <a:rPr lang="sr-Latn-CS" smtClean="0"/>
              <a:pPr/>
              <a:t>21</a:t>
            </a:fld>
            <a:r>
              <a:rPr lang="en-US" smtClean="0"/>
              <a:t> of 41</a:t>
            </a:r>
            <a:endParaRPr lang="sr-Latn-CS" dirty="0"/>
          </a:p>
        </p:txBody>
      </p:sp>
    </p:spTree>
    <p:extLst>
      <p:ext uri="{BB962C8B-B14F-4D97-AF65-F5344CB8AC3E}">
        <p14:creationId xmlns:p14="http://schemas.microsoft.com/office/powerpoint/2010/main" val="1199642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3. Multi-Voxel Pattern </a:t>
            </a:r>
            <a:r>
              <a:rPr lang="en-US" dirty="0"/>
              <a:t>A</a:t>
            </a:r>
            <a:r>
              <a:rPr lang="en-US" dirty="0" smtClean="0"/>
              <a:t>nalysis of 	fMRI data - MVPA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36" t="21636" r="32841" b="13052"/>
          <a:stretch/>
        </p:blipFill>
        <p:spPr bwMode="auto">
          <a:xfrm>
            <a:off x="251520" y="1513660"/>
            <a:ext cx="4896544" cy="4977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Čuvar mesta za sadržaj 2"/>
          <p:cNvSpPr>
            <a:spLocks noGrp="1"/>
          </p:cNvSpPr>
          <p:nvPr>
            <p:ph idx="1"/>
          </p:nvPr>
        </p:nvSpPr>
        <p:spPr>
          <a:xfrm>
            <a:off x="5220072" y="1775191"/>
            <a:ext cx="3466728" cy="4715873"/>
          </a:xfrm>
        </p:spPr>
        <p:txBody>
          <a:bodyPr/>
          <a:lstStyle/>
          <a:p>
            <a:pPr marL="118872" indent="0">
              <a:buNone/>
            </a:pPr>
            <a:endParaRPr lang="en-US" dirty="0" smtClean="0"/>
          </a:p>
          <a:p>
            <a:r>
              <a:rPr lang="en-US" dirty="0" smtClean="0"/>
              <a:t>MVPA is </a:t>
            </a:r>
            <a:br>
              <a:rPr lang="en-US" dirty="0" smtClean="0"/>
            </a:br>
            <a:r>
              <a:rPr lang="en-US" dirty="0" smtClean="0"/>
              <a:t>Data Mining in Neuroscience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Brain voxel = brain pixels</a:t>
            </a:r>
          </a:p>
          <a:p>
            <a:endParaRPr lang="en-US" dirty="0"/>
          </a:p>
        </p:txBody>
      </p:sp>
      <p:sp>
        <p:nvSpPr>
          <p:cNvPr id="10" name="Čuvar mesta za podnožj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NeuroEconomics - The Brain &amp; Decision Making </a:t>
            </a:r>
            <a:endParaRPr lang="sr-Latn-CS" dirty="0"/>
          </a:p>
        </p:txBody>
      </p:sp>
      <p:sp>
        <p:nvSpPr>
          <p:cNvPr id="4" name="Čuvar mesta za broj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Slides  </a:t>
            </a:r>
            <a:fld id="{5A562023-0378-45BF-BB63-A52A2EBA8739}" type="slidenum">
              <a:rPr lang="sr-Latn-CS" smtClean="0"/>
              <a:pPr/>
              <a:t>22</a:t>
            </a:fld>
            <a:r>
              <a:rPr lang="en-US" smtClean="0"/>
              <a:t> of 41</a:t>
            </a:r>
            <a:endParaRPr lang="sr-Latn-CS" dirty="0"/>
          </a:p>
        </p:txBody>
      </p:sp>
    </p:spTree>
    <p:extLst>
      <p:ext uri="{BB962C8B-B14F-4D97-AF65-F5344CB8AC3E}">
        <p14:creationId xmlns:p14="http://schemas.microsoft.com/office/powerpoint/2010/main" val="2128989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4. Basic Lessons from NeuroScience</a:t>
            </a:r>
            <a:endParaRPr lang="en-US" dirty="0"/>
          </a:p>
        </p:txBody>
      </p:sp>
      <p:sp>
        <p:nvSpPr>
          <p:cNvPr id="3" name="Čuvar mesta za sadržaj 2"/>
          <p:cNvSpPr>
            <a:spLocks noGrp="1"/>
          </p:cNvSpPr>
          <p:nvPr>
            <p:ph idx="1"/>
          </p:nvPr>
        </p:nvSpPr>
        <p:spPr>
          <a:xfrm>
            <a:off x="457200" y="1775191"/>
            <a:ext cx="8229600" cy="717705"/>
          </a:xfrm>
        </p:spPr>
        <p:txBody>
          <a:bodyPr/>
          <a:lstStyle/>
          <a:p>
            <a:r>
              <a:rPr lang="en-US" dirty="0" smtClean="0"/>
              <a:t>Two-dimensional framework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9" t="30546" r="15001" b="19818"/>
          <a:stretch/>
        </p:blipFill>
        <p:spPr bwMode="auto">
          <a:xfrm>
            <a:off x="467544" y="2420888"/>
            <a:ext cx="8423564" cy="378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Čuvar mesta za podnožj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NeuroEconomics - The Brain &amp; Decision Making </a:t>
            </a:r>
            <a:endParaRPr lang="sr-Latn-CS" dirty="0"/>
          </a:p>
        </p:txBody>
      </p:sp>
      <p:sp>
        <p:nvSpPr>
          <p:cNvPr id="5" name="Čuvar mesta za broj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Slides  </a:t>
            </a:r>
            <a:fld id="{5A562023-0378-45BF-BB63-A52A2EBA8739}" type="slidenum">
              <a:rPr lang="sr-Latn-CS" smtClean="0"/>
              <a:pPr/>
              <a:t>23</a:t>
            </a:fld>
            <a:r>
              <a:rPr lang="en-US" smtClean="0"/>
              <a:t> of 41</a:t>
            </a:r>
            <a:endParaRPr lang="sr-Latn-CS" dirty="0"/>
          </a:p>
        </p:txBody>
      </p:sp>
    </p:spTree>
    <p:extLst>
      <p:ext uri="{BB962C8B-B14F-4D97-AF65-F5344CB8AC3E}">
        <p14:creationId xmlns:p14="http://schemas.microsoft.com/office/powerpoint/2010/main" val="1294194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 </a:t>
            </a:r>
            <a:r>
              <a:rPr lang="en-US" dirty="0" smtClean="0"/>
              <a:t>4. The Brain </a:t>
            </a:r>
            <a:r>
              <a:rPr lang="en-US" dirty="0"/>
              <a:t>marked</a:t>
            </a:r>
            <a:r>
              <a:rPr lang="en-US" dirty="0" smtClean="0"/>
              <a:t> </a:t>
            </a:r>
            <a:r>
              <a:rPr lang="en-US" dirty="0"/>
              <a:t>with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some </a:t>
            </a:r>
            <a:r>
              <a:rPr lang="en-US" dirty="0"/>
              <a:t>economically relevant </a:t>
            </a:r>
            <a:r>
              <a:rPr lang="en-US" dirty="0" smtClean="0"/>
              <a:t>areas</a:t>
            </a:r>
            <a:endParaRPr lang="en-US" dirty="0"/>
          </a:p>
        </p:txBody>
      </p:sp>
      <p:sp>
        <p:nvSpPr>
          <p:cNvPr id="4" name="Čuvar mesta za podnožj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NeuroEconomics - The Brain &amp; Decision Making </a:t>
            </a:r>
            <a:endParaRPr lang="sr-Latn-C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41" t="25637" r="20568" b="21272"/>
          <a:stretch/>
        </p:blipFill>
        <p:spPr bwMode="auto">
          <a:xfrm>
            <a:off x="1224136" y="1519242"/>
            <a:ext cx="6660232" cy="5012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Čuvar mesta za broj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Slides  </a:t>
            </a:r>
            <a:fld id="{5A562023-0378-45BF-BB63-A52A2EBA8739}" type="slidenum">
              <a:rPr lang="sr-Latn-CS" smtClean="0"/>
              <a:pPr/>
              <a:t>24</a:t>
            </a:fld>
            <a:r>
              <a:rPr lang="en-US" smtClean="0"/>
              <a:t> of 41</a:t>
            </a:r>
            <a:endParaRPr lang="sr-Latn-CS" dirty="0"/>
          </a:p>
        </p:txBody>
      </p:sp>
    </p:spTree>
    <p:extLst>
      <p:ext uri="{BB962C8B-B14F-4D97-AF65-F5344CB8AC3E}">
        <p14:creationId xmlns:p14="http://schemas.microsoft.com/office/powerpoint/2010/main" val="3629118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4. Automatic </a:t>
            </a:r>
            <a:r>
              <a:rPr lang="en-US" dirty="0" smtClean="0"/>
              <a:t>vs. </a:t>
            </a:r>
            <a:r>
              <a:rPr lang="en-US" dirty="0" smtClean="0"/>
              <a:t>Controlled</a:t>
            </a:r>
            <a:endParaRPr lang="en-US" dirty="0"/>
          </a:p>
        </p:txBody>
      </p:sp>
      <p:pic>
        <p:nvPicPr>
          <p:cNvPr id="12290" name="Picture 2" descr="C:\Documents and Settings\Vikica\Desktop\Neuroeconomics\slike\Neuroeconomics_ma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060848"/>
            <a:ext cx="5616624" cy="3731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Čuvar mesta za podnožj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NeuroEconomics - The Brain &amp; Decision Making </a:t>
            </a:r>
            <a:endParaRPr lang="sr-Latn-CS" dirty="0"/>
          </a:p>
        </p:txBody>
      </p:sp>
      <p:sp>
        <p:nvSpPr>
          <p:cNvPr id="6" name="Čuvar mesta za sadržaj 2"/>
          <p:cNvSpPr>
            <a:spLocks noGrp="1"/>
          </p:cNvSpPr>
          <p:nvPr>
            <p:ph idx="1"/>
          </p:nvPr>
        </p:nvSpPr>
        <p:spPr>
          <a:xfrm>
            <a:off x="5436096" y="1772816"/>
            <a:ext cx="3466728" cy="4715873"/>
          </a:xfrm>
        </p:spPr>
        <p:txBody>
          <a:bodyPr/>
          <a:lstStyle/>
          <a:p>
            <a:pPr marL="118872" indent="0">
              <a:buNone/>
            </a:pPr>
            <a:endParaRPr lang="en-US" dirty="0" smtClean="0"/>
          </a:p>
          <a:p>
            <a:r>
              <a:rPr lang="en-US" dirty="0" smtClean="0"/>
              <a:t>Automatic: </a:t>
            </a:r>
          </a:p>
          <a:p>
            <a:pPr lvl="1"/>
            <a:r>
              <a:rPr lang="en-US" dirty="0" smtClean="0"/>
              <a:t>Fear</a:t>
            </a:r>
          </a:p>
          <a:p>
            <a:pPr lvl="1"/>
            <a:r>
              <a:rPr lang="en-US" dirty="0" smtClean="0"/>
              <a:t>Dreaming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Controlled:</a:t>
            </a:r>
          </a:p>
          <a:p>
            <a:pPr lvl="1"/>
            <a:r>
              <a:rPr lang="en-US" dirty="0" smtClean="0"/>
              <a:t>Solve math problem</a:t>
            </a:r>
          </a:p>
          <a:p>
            <a:pPr lvl="1"/>
            <a:r>
              <a:rPr lang="en-US" dirty="0" smtClean="0"/>
              <a:t>Choose a new car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Čuvar mesta za broj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Slides  </a:t>
            </a:r>
            <a:fld id="{5A562023-0378-45BF-BB63-A52A2EBA8739}" type="slidenum">
              <a:rPr lang="sr-Latn-CS" smtClean="0"/>
              <a:pPr/>
              <a:t>25</a:t>
            </a:fld>
            <a:r>
              <a:rPr lang="en-US" smtClean="0"/>
              <a:t> of 41</a:t>
            </a:r>
            <a:endParaRPr lang="sr-Latn-CS" dirty="0"/>
          </a:p>
        </p:txBody>
      </p:sp>
    </p:spTree>
    <p:extLst>
      <p:ext uri="{BB962C8B-B14F-4D97-AF65-F5344CB8AC3E}">
        <p14:creationId xmlns:p14="http://schemas.microsoft.com/office/powerpoint/2010/main" val="2034803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content.artofmanliness.com/uploads//2012/10/chario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968152"/>
            <a:ext cx="6480720" cy="4329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4. Affective vs. Cognitive</a:t>
            </a:r>
            <a:endParaRPr lang="en-US" dirty="0"/>
          </a:p>
        </p:txBody>
      </p:sp>
      <p:sp>
        <p:nvSpPr>
          <p:cNvPr id="3" name="Čuvar mesta za sadržaj 2"/>
          <p:cNvSpPr>
            <a:spLocks noGrp="1"/>
          </p:cNvSpPr>
          <p:nvPr>
            <p:ph idx="1"/>
          </p:nvPr>
        </p:nvSpPr>
        <p:spPr>
          <a:xfrm>
            <a:off x="457200" y="5301208"/>
            <a:ext cx="8229600" cy="109959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Plato described people as driving a chariot drawn by two horses: reason and passion</a:t>
            </a:r>
            <a:endParaRPr lang="en-US" dirty="0"/>
          </a:p>
        </p:txBody>
      </p:sp>
      <p:sp>
        <p:nvSpPr>
          <p:cNvPr id="4" name="Čuvar mesta za podnožj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NeuroEconomics - The Brain &amp; Decision Making </a:t>
            </a:r>
            <a:endParaRPr lang="sr-Latn-CS" dirty="0"/>
          </a:p>
        </p:txBody>
      </p:sp>
      <p:sp>
        <p:nvSpPr>
          <p:cNvPr id="7" name="Čuvar mesta za broj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Slides  </a:t>
            </a:r>
            <a:fld id="{5A562023-0378-45BF-BB63-A52A2EBA8739}" type="slidenum">
              <a:rPr lang="sr-Latn-CS" smtClean="0"/>
              <a:pPr/>
              <a:t>26</a:t>
            </a:fld>
            <a:r>
              <a:rPr lang="en-US" smtClean="0"/>
              <a:t> of 41</a:t>
            </a:r>
            <a:endParaRPr lang="sr-Latn-CS" dirty="0"/>
          </a:p>
        </p:txBody>
      </p:sp>
    </p:spTree>
    <p:extLst>
      <p:ext uri="{BB962C8B-B14F-4D97-AF65-F5344CB8AC3E}">
        <p14:creationId xmlns:p14="http://schemas.microsoft.com/office/powerpoint/2010/main" val="1527133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4. New Implications </a:t>
            </a:r>
            <a:br>
              <a:rPr lang="en-US" dirty="0" smtClean="0"/>
            </a:br>
            <a:r>
              <a:rPr lang="en-US" dirty="0"/>
              <a:t>	</a:t>
            </a:r>
            <a:r>
              <a:rPr lang="en-US" dirty="0" smtClean="0"/>
              <a:t>from Neuroscience</a:t>
            </a:r>
            <a:endParaRPr lang="en-US" dirty="0"/>
          </a:p>
        </p:txBody>
      </p:sp>
      <p:sp>
        <p:nvSpPr>
          <p:cNvPr id="3" name="Čuvar mesta za sadržaj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Activates the same reward areas in brain: </a:t>
            </a:r>
          </a:p>
          <a:p>
            <a:pPr lvl="1"/>
            <a:r>
              <a:rPr lang="en-US" dirty="0" smtClean="0"/>
              <a:t>Food, Drugs, </a:t>
            </a:r>
            <a:r>
              <a:rPr lang="en-US" b="1" dirty="0" smtClean="0"/>
              <a:t>Money</a:t>
            </a:r>
          </a:p>
        </p:txBody>
      </p:sp>
      <p:sp>
        <p:nvSpPr>
          <p:cNvPr id="10" name="Čuvar mesta za podnožj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NeuroEconomics - The Brain &amp; Decision Making </a:t>
            </a:r>
            <a:endParaRPr lang="sr-Latn-CS" dirty="0"/>
          </a:p>
        </p:txBody>
      </p:sp>
      <p:pic>
        <p:nvPicPr>
          <p:cNvPr id="1026" name="Picture 2" descr="http://2.bp.blogspot.com/-5OrqTVaDkXs/Tt2CDKqjTyI/AAAAAAAACTo/1ZRb4k32lA4/s1600/DSC096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077072"/>
            <a:ext cx="3917927" cy="23961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 descr="http://static.guim.co.uk/sys-images/Guardian/Science/pix/2007/08/04/drug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014650"/>
            <a:ext cx="3541407" cy="21248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0" name="Picture 6" descr="http://webmoneymaker.net/wp-content/uploads/2011/11/Make-Money-onlin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915357"/>
            <a:ext cx="3672408" cy="24482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Čuvar mesta za broj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Slides  </a:t>
            </a:r>
            <a:fld id="{5A562023-0378-45BF-BB63-A52A2EBA8739}" type="slidenum">
              <a:rPr lang="sr-Latn-CS" smtClean="0"/>
              <a:pPr/>
              <a:t>27</a:t>
            </a:fld>
            <a:r>
              <a:rPr lang="en-US" smtClean="0"/>
              <a:t> of 41</a:t>
            </a:r>
            <a:endParaRPr lang="sr-Latn-CS" dirty="0"/>
          </a:p>
        </p:txBody>
      </p:sp>
    </p:spTree>
    <p:extLst>
      <p:ext uri="{BB962C8B-B14F-4D97-AF65-F5344CB8AC3E}">
        <p14:creationId xmlns:p14="http://schemas.microsoft.com/office/powerpoint/2010/main" val="3909432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4. </a:t>
            </a:r>
            <a:r>
              <a:rPr lang="en-US" dirty="0"/>
              <a:t>Economic Constructs </a:t>
            </a:r>
          </a:p>
        </p:txBody>
      </p:sp>
      <p:sp>
        <p:nvSpPr>
          <p:cNvPr id="3" name="Čuvar mesta za sadržaj 2"/>
          <p:cNvSpPr>
            <a:spLocks noGrp="1"/>
          </p:cNvSpPr>
          <p:nvPr>
            <p:ph idx="1"/>
          </p:nvPr>
        </p:nvSpPr>
        <p:spPr>
          <a:xfrm>
            <a:off x="3923928" y="1775191"/>
            <a:ext cx="4762872" cy="4625609"/>
          </a:xfrm>
        </p:spPr>
        <p:txBody>
          <a:bodyPr>
            <a:normAutofit/>
          </a:bodyPr>
          <a:lstStyle/>
          <a:p>
            <a:r>
              <a:rPr lang="en-US" dirty="0" smtClean="0"/>
              <a:t>Economist classify individuals as: </a:t>
            </a:r>
            <a:endParaRPr lang="en-US" dirty="0"/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Time preference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Risk preference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Altruism </a:t>
            </a:r>
          </a:p>
          <a:p>
            <a:pPr marL="678942" indent="-514350"/>
            <a:r>
              <a:rPr lang="en-US" dirty="0" smtClean="0"/>
              <a:t>Self-control</a:t>
            </a:r>
          </a:p>
          <a:p>
            <a:pPr marL="678942" indent="-514350"/>
            <a:r>
              <a:rPr lang="en-US" dirty="0" smtClean="0"/>
              <a:t>Conscientiousness</a:t>
            </a:r>
            <a:endParaRPr lang="en-US" dirty="0"/>
          </a:p>
        </p:txBody>
      </p:sp>
      <p:sp>
        <p:nvSpPr>
          <p:cNvPr id="4" name="Čuvar mesta za podnožj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NeuroEconomics - The Brain &amp; Decision Making </a:t>
            </a:r>
            <a:endParaRPr lang="sr-Latn-CS" dirty="0"/>
          </a:p>
        </p:txBody>
      </p:sp>
      <p:pic>
        <p:nvPicPr>
          <p:cNvPr id="2050" name="Picture 2" descr="http://cms.boloji.com/articlephotos/Individuality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4801"/>
            <a:ext cx="3923928" cy="4753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Čuvar mesta za broj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Slides  </a:t>
            </a:r>
            <a:fld id="{5A562023-0378-45BF-BB63-A52A2EBA8739}" type="slidenum">
              <a:rPr lang="sr-Latn-CS" smtClean="0"/>
              <a:pPr/>
              <a:t>28</a:t>
            </a:fld>
            <a:r>
              <a:rPr lang="en-US" smtClean="0"/>
              <a:t> of 41</a:t>
            </a:r>
            <a:endParaRPr lang="sr-Latn-CS" dirty="0"/>
          </a:p>
        </p:txBody>
      </p:sp>
    </p:spTree>
    <p:extLst>
      <p:ext uri="{BB962C8B-B14F-4D97-AF65-F5344CB8AC3E}">
        <p14:creationId xmlns:p14="http://schemas.microsoft.com/office/powerpoint/2010/main" val="1135953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4. </a:t>
            </a:r>
            <a:r>
              <a:rPr lang="en-US" dirty="0"/>
              <a:t>Domain-Specific </a:t>
            </a:r>
            <a:r>
              <a:rPr lang="en-US" dirty="0" smtClean="0"/>
              <a:t>Expertise</a:t>
            </a:r>
            <a:endParaRPr lang="en-US" dirty="0"/>
          </a:p>
        </p:txBody>
      </p:sp>
      <p:sp>
        <p:nvSpPr>
          <p:cNvPr id="3" name="Čuvar mesta za sadržaj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 </a:t>
            </a:r>
            <a:r>
              <a:rPr lang="en-US" dirty="0" smtClean="0"/>
              <a:t>People </a:t>
            </a:r>
            <a:r>
              <a:rPr lang="en-US" dirty="0"/>
              <a:t>will perform </a:t>
            </a:r>
            <a:r>
              <a:rPr lang="en-US" dirty="0" smtClean="0"/>
              <a:t>equivalently </a:t>
            </a:r>
            <a:br>
              <a:rPr lang="en-US" dirty="0" smtClean="0"/>
            </a:br>
            <a:r>
              <a:rPr lang="en-US" dirty="0" smtClean="0"/>
              <a:t>on </a:t>
            </a:r>
            <a:r>
              <a:rPr lang="en-US" dirty="0"/>
              <a:t>problems that have similar </a:t>
            </a:r>
            <a:r>
              <a:rPr lang="en-US" dirty="0" smtClean="0"/>
              <a:t>structure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“Mentalizing</a:t>
            </a:r>
            <a:r>
              <a:rPr lang="en-US" dirty="0"/>
              <a:t>” (or “theory of mind”) </a:t>
            </a:r>
            <a:r>
              <a:rPr lang="en-US" dirty="0" smtClean="0"/>
              <a:t>module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/>
              <a:t>fMRI - normal </a:t>
            </a:r>
            <a:r>
              <a:rPr lang="en-US" dirty="0" smtClean="0"/>
              <a:t>adults are </a:t>
            </a:r>
            <a:r>
              <a:rPr lang="en-US" dirty="0"/>
              <a:t>given pairs of closely matching </a:t>
            </a:r>
            <a:r>
              <a:rPr lang="en-US" dirty="0" smtClean="0"/>
              <a:t>judgment problems</a:t>
            </a:r>
            <a:r>
              <a:rPr lang="en-US" dirty="0"/>
              <a:t>, differing only in whether they </a:t>
            </a:r>
            <a:r>
              <a:rPr lang="en-US" dirty="0" smtClean="0"/>
              <a:t>do or </a:t>
            </a:r>
            <a:r>
              <a:rPr lang="en-US" dirty="0"/>
              <a:t>do not require mentalizing, the </a:t>
            </a:r>
            <a:r>
              <a:rPr lang="en-US" dirty="0" smtClean="0"/>
              <a:t>mentalizing </a:t>
            </a:r>
            <a:r>
              <a:rPr lang="en-US" dirty="0"/>
              <a:t>problems lead to greater activation in </a:t>
            </a:r>
            <a:r>
              <a:rPr lang="en-US" dirty="0" smtClean="0"/>
              <a:t>the left </a:t>
            </a:r>
            <a:r>
              <a:rPr lang="en-US" dirty="0"/>
              <a:t>medial prefrontal cortex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People -&gt;</a:t>
            </a:r>
          </a:p>
          <a:p>
            <a:pPr lvl="1"/>
            <a:r>
              <a:rPr lang="en-US" b="1" dirty="0" smtClean="0"/>
              <a:t>genius in </a:t>
            </a:r>
            <a:r>
              <a:rPr lang="en-US" b="1" dirty="0"/>
              <a:t>one task</a:t>
            </a:r>
            <a:r>
              <a:rPr lang="en-US" dirty="0"/>
              <a:t>, </a:t>
            </a:r>
          </a:p>
          <a:p>
            <a:pPr lvl="1"/>
            <a:r>
              <a:rPr lang="en-US" b="1" dirty="0" smtClean="0"/>
              <a:t>flat-footed in superficially different task</a:t>
            </a:r>
            <a:endParaRPr lang="en-US" b="1" dirty="0"/>
          </a:p>
        </p:txBody>
      </p:sp>
      <p:sp>
        <p:nvSpPr>
          <p:cNvPr id="4" name="Čuvar mesta za podnožj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NeuroEconomics - The Brain &amp; Decision Making </a:t>
            </a:r>
            <a:endParaRPr lang="sr-Latn-CS" dirty="0"/>
          </a:p>
        </p:txBody>
      </p:sp>
      <p:sp>
        <p:nvSpPr>
          <p:cNvPr id="7" name="Čuvar mesta za broj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Slides  </a:t>
            </a:r>
            <a:fld id="{5A562023-0378-45BF-BB63-A52A2EBA8739}" type="slidenum">
              <a:rPr lang="sr-Latn-CS" smtClean="0"/>
              <a:pPr/>
              <a:t>29</a:t>
            </a:fld>
            <a:r>
              <a:rPr lang="en-US" smtClean="0"/>
              <a:t> of 41</a:t>
            </a:r>
            <a:endParaRPr lang="sr-Latn-CS" dirty="0"/>
          </a:p>
        </p:txBody>
      </p:sp>
    </p:spTree>
    <p:extLst>
      <p:ext uri="{BB962C8B-B14F-4D97-AF65-F5344CB8AC3E}">
        <p14:creationId xmlns:p14="http://schemas.microsoft.com/office/powerpoint/2010/main" val="891144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behance.vo.llnwd.net/e2/99/img/posts/c3/f5a7023b78ed1d32ae67c0a8e67b110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470" y="2915561"/>
            <a:ext cx="5256584" cy="394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 Introduction</a:t>
            </a:r>
            <a:endParaRPr lang="en-US" dirty="0"/>
          </a:p>
        </p:txBody>
      </p:sp>
      <p:sp>
        <p:nvSpPr>
          <p:cNvPr id="3" name="Čuvar mesta za sadržaj 2"/>
          <p:cNvSpPr>
            <a:spLocks noGrp="1"/>
          </p:cNvSpPr>
          <p:nvPr>
            <p:ph idx="1"/>
          </p:nvPr>
        </p:nvSpPr>
        <p:spPr>
          <a:xfrm>
            <a:off x="457199" y="1775191"/>
            <a:ext cx="8219257" cy="4246097"/>
          </a:xfrm>
        </p:spPr>
        <p:txBody>
          <a:bodyPr/>
          <a:lstStyle/>
          <a:p>
            <a:r>
              <a:rPr lang="en-US" b="1" dirty="0" smtClean="0"/>
              <a:t>NeuroEconomics</a:t>
            </a:r>
            <a:r>
              <a:rPr lang="en-US" dirty="0" smtClean="0"/>
              <a:t> is an interdisciplinary field that seeks to explain human </a:t>
            </a:r>
            <a:r>
              <a:rPr lang="en-US" u="sng" dirty="0" smtClean="0"/>
              <a:t>decision making. </a:t>
            </a:r>
            <a:endParaRPr lang="en-US" dirty="0" smtClean="0"/>
          </a:p>
        </p:txBody>
      </p:sp>
      <p:sp>
        <p:nvSpPr>
          <p:cNvPr id="10" name="Čuvar mesta za podnožj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NeuroEconomics - The Brain &amp; Decision Making </a:t>
            </a:r>
            <a:endParaRPr lang="sr-Latn-CS" dirty="0"/>
          </a:p>
        </p:txBody>
      </p:sp>
      <p:sp>
        <p:nvSpPr>
          <p:cNvPr id="5" name="Čuvar mesta za broj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Slides  </a:t>
            </a:r>
            <a:fld id="{5A562023-0378-45BF-BB63-A52A2EBA8739}" type="slidenum">
              <a:rPr lang="sr-Latn-CS" smtClean="0"/>
              <a:pPr/>
              <a:t>3</a:t>
            </a:fld>
            <a:r>
              <a:rPr lang="en-US" smtClean="0"/>
              <a:t> of 41</a:t>
            </a:r>
            <a:endParaRPr lang="sr-Latn-CS" dirty="0"/>
          </a:p>
        </p:txBody>
      </p:sp>
    </p:spTree>
    <p:extLst>
      <p:ext uri="{BB962C8B-B14F-4D97-AF65-F5344CB8AC3E}">
        <p14:creationId xmlns:p14="http://schemas.microsoft.com/office/powerpoint/2010/main" val="26141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duckman.pettho.com/characters/scroo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558" y="2492896"/>
            <a:ext cx="2381250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4. </a:t>
            </a:r>
            <a:r>
              <a:rPr lang="en-US" dirty="0"/>
              <a:t>Utility of </a:t>
            </a:r>
            <a:r>
              <a:rPr lang="en-US" dirty="0" smtClean="0"/>
              <a:t>Money</a:t>
            </a:r>
            <a:endParaRPr lang="en-US" dirty="0"/>
          </a:p>
        </p:txBody>
      </p:sp>
      <p:sp>
        <p:nvSpPr>
          <p:cNvPr id="3" name="Čuvar mesta za sadržaj 2"/>
          <p:cNvSpPr>
            <a:spLocks noGrp="1"/>
          </p:cNvSpPr>
          <p:nvPr>
            <p:ph idx="1"/>
          </p:nvPr>
        </p:nvSpPr>
        <p:spPr>
          <a:xfrm>
            <a:off x="457200" y="1775191"/>
            <a:ext cx="6305550" cy="4625609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/>
              <a:t> </a:t>
            </a:r>
            <a:r>
              <a:rPr lang="en-US" b="1" dirty="0" smtClean="0"/>
              <a:t>Standard economics 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</a:t>
            </a:r>
            <a:r>
              <a:rPr lang="en-US" dirty="0"/>
              <a:t>the  pleasure  </a:t>
            </a:r>
            <a:r>
              <a:rPr lang="en-US" dirty="0" smtClean="0"/>
              <a:t>from food  </a:t>
            </a:r>
            <a:r>
              <a:rPr lang="en-US" dirty="0"/>
              <a:t>or  cocaine  and  the  “pleasure”  </a:t>
            </a:r>
            <a:r>
              <a:rPr lang="en-US" dirty="0" smtClean="0"/>
              <a:t>from obtaining </a:t>
            </a:r>
            <a:r>
              <a:rPr lang="en-US" dirty="0"/>
              <a:t>money as two totally different </a:t>
            </a:r>
            <a:r>
              <a:rPr lang="en-US" dirty="0" smtClean="0"/>
              <a:t>phenomena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/>
              <a:t> </a:t>
            </a:r>
            <a:r>
              <a:rPr lang="en-US" b="1" dirty="0" smtClean="0"/>
              <a:t>NeuroScience: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the </a:t>
            </a:r>
            <a:r>
              <a:rPr lang="en-US" dirty="0"/>
              <a:t>same dopaminergic reward </a:t>
            </a:r>
            <a:r>
              <a:rPr lang="en-US" dirty="0" smtClean="0"/>
              <a:t>circuitry of </a:t>
            </a:r>
            <a:r>
              <a:rPr lang="en-US" dirty="0"/>
              <a:t>the brain in the midbrain </a:t>
            </a:r>
            <a:r>
              <a:rPr lang="en-US" dirty="0" smtClean="0"/>
              <a:t>is </a:t>
            </a:r>
            <a:r>
              <a:rPr lang="en-US" dirty="0"/>
              <a:t>activated for a wide variety of </a:t>
            </a:r>
            <a:r>
              <a:rPr lang="en-US" dirty="0" smtClean="0"/>
              <a:t> reinforces, including </a:t>
            </a:r>
            <a:r>
              <a:rPr lang="en-US" dirty="0"/>
              <a:t>attractive </a:t>
            </a:r>
            <a:r>
              <a:rPr lang="en-US" dirty="0" smtClean="0"/>
              <a:t>faces, </a:t>
            </a:r>
            <a:br>
              <a:rPr lang="en-US" dirty="0" smtClean="0"/>
            </a:br>
            <a:r>
              <a:rPr lang="en-US" dirty="0" smtClean="0"/>
              <a:t>funny cartoons,  </a:t>
            </a:r>
            <a:r>
              <a:rPr lang="en-US" dirty="0"/>
              <a:t>cultural  objects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- </a:t>
            </a:r>
            <a:r>
              <a:rPr lang="en-US" dirty="0"/>
              <a:t>like  sports  </a:t>
            </a:r>
            <a:r>
              <a:rPr lang="en-US" dirty="0" smtClean="0"/>
              <a:t>cars,  drugs, </a:t>
            </a:r>
            <a:r>
              <a:rPr lang="en-US" dirty="0"/>
              <a:t>and </a:t>
            </a:r>
            <a:r>
              <a:rPr lang="en-US" dirty="0" smtClean="0"/>
              <a:t>money!</a:t>
            </a:r>
            <a:endParaRPr lang="en-US" dirty="0"/>
          </a:p>
        </p:txBody>
      </p:sp>
      <p:sp>
        <p:nvSpPr>
          <p:cNvPr id="4" name="Čuvar mesta za podnožj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NeuroEconomics - The Brain &amp; Decision Making </a:t>
            </a:r>
            <a:endParaRPr lang="sr-Latn-CS" dirty="0"/>
          </a:p>
        </p:txBody>
      </p:sp>
      <p:sp>
        <p:nvSpPr>
          <p:cNvPr id="7" name="Čuvar mesta za broj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Slides  </a:t>
            </a:r>
            <a:fld id="{5A562023-0378-45BF-BB63-A52A2EBA8739}" type="slidenum">
              <a:rPr lang="sr-Latn-CS" smtClean="0"/>
              <a:pPr/>
              <a:t>30</a:t>
            </a:fld>
            <a:r>
              <a:rPr lang="en-US" smtClean="0"/>
              <a:t> of 41</a:t>
            </a:r>
            <a:endParaRPr lang="sr-Latn-CS" dirty="0"/>
          </a:p>
        </p:txBody>
      </p:sp>
    </p:spTree>
    <p:extLst>
      <p:ext uri="{BB962C8B-B14F-4D97-AF65-F5344CB8AC3E}">
        <p14:creationId xmlns:p14="http://schemas.microsoft.com/office/powerpoint/2010/main" val="399351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4. </a:t>
            </a:r>
            <a:r>
              <a:rPr lang="en-US" dirty="0"/>
              <a:t>Wanting and </a:t>
            </a:r>
            <a:r>
              <a:rPr lang="en-US" dirty="0" smtClean="0"/>
              <a:t>Liking</a:t>
            </a:r>
            <a:endParaRPr lang="en-US" dirty="0"/>
          </a:p>
        </p:txBody>
      </p:sp>
      <p:sp>
        <p:nvSpPr>
          <p:cNvPr id="3" name="Čuvar mesta za sadržaj 2"/>
          <p:cNvSpPr>
            <a:spLocks noGrp="1"/>
          </p:cNvSpPr>
          <p:nvPr>
            <p:ph idx="1"/>
          </p:nvPr>
        </p:nvSpPr>
        <p:spPr>
          <a:xfrm>
            <a:off x="251520" y="1775191"/>
            <a:ext cx="8712968" cy="462560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Economists: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behavior  </a:t>
            </a:r>
            <a:r>
              <a:rPr lang="en-US" dirty="0"/>
              <a:t>as  </a:t>
            </a:r>
            <a:r>
              <a:rPr lang="en-US" dirty="0" smtClean="0"/>
              <a:t>a search </a:t>
            </a:r>
            <a:r>
              <a:rPr lang="en-US" dirty="0"/>
              <a:t>for </a:t>
            </a:r>
            <a:r>
              <a:rPr lang="en-US" dirty="0" smtClean="0"/>
              <a:t>pleasure</a:t>
            </a:r>
          </a:p>
          <a:p>
            <a:r>
              <a:rPr lang="en-US" dirty="0"/>
              <a:t> </a:t>
            </a:r>
            <a:r>
              <a:rPr lang="en-US" dirty="0" smtClean="0"/>
              <a:t>Neuroscience &amp; Psychology: </a:t>
            </a:r>
            <a:br>
              <a:rPr lang="en-US" dirty="0" smtClean="0"/>
            </a:br>
            <a:r>
              <a:rPr lang="en-US" dirty="0" smtClean="0"/>
              <a:t>not always hedonic</a:t>
            </a:r>
          </a:p>
          <a:p>
            <a:r>
              <a:rPr lang="en-US" dirty="0"/>
              <a:t>“wanting” without “liking</a:t>
            </a:r>
            <a:r>
              <a:rPr lang="en-US" dirty="0" smtClean="0"/>
              <a:t>”: </a:t>
            </a:r>
            <a:endParaRPr lang="en-US" dirty="0" smtClean="0"/>
          </a:p>
          <a:p>
            <a:pPr lvl="1"/>
            <a:r>
              <a:rPr lang="en-US" dirty="0"/>
              <a:t>later stages </a:t>
            </a:r>
            <a:r>
              <a:rPr lang="en-US" dirty="0" smtClean="0"/>
              <a:t>of many </a:t>
            </a:r>
            <a:r>
              <a:rPr lang="en-US" dirty="0"/>
              <a:t>drug </a:t>
            </a:r>
            <a:r>
              <a:rPr lang="en-US" dirty="0" smtClean="0"/>
              <a:t>addictions</a:t>
            </a:r>
          </a:p>
          <a:p>
            <a:pPr lvl="1"/>
            <a:r>
              <a:rPr lang="en-US" dirty="0"/>
              <a:t>seek out information, </a:t>
            </a:r>
            <a:r>
              <a:rPr lang="en-US" dirty="0" smtClean="0"/>
              <a:t>even </a:t>
            </a:r>
            <a:br>
              <a:rPr lang="en-US" dirty="0" smtClean="0"/>
            </a:br>
            <a:r>
              <a:rPr lang="en-US" dirty="0" smtClean="0"/>
              <a:t>when </a:t>
            </a:r>
            <a:r>
              <a:rPr lang="en-US" dirty="0"/>
              <a:t>you are </a:t>
            </a:r>
            <a:r>
              <a:rPr lang="en-US" dirty="0" smtClean="0"/>
              <a:t>sure </a:t>
            </a:r>
            <a:r>
              <a:rPr lang="en-US" dirty="0"/>
              <a:t>that it will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make you </a:t>
            </a:r>
            <a:r>
              <a:rPr lang="en-US" dirty="0"/>
              <a:t>miserable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Čuvar mesta za podnožj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NeuroEconomics - The Brain &amp; Decision Making </a:t>
            </a:r>
            <a:endParaRPr lang="sr-Latn-CS" dirty="0"/>
          </a:p>
        </p:txBody>
      </p:sp>
      <p:pic>
        <p:nvPicPr>
          <p:cNvPr id="5126" name="Picture 6" descr="http://gadgetsin.com/uploads/2010/09/a_comparison_between_what_we_need_and_want_as_a_geek_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1" t="21906" r="14584" b="41149"/>
          <a:stretch/>
        </p:blipFill>
        <p:spPr bwMode="auto">
          <a:xfrm>
            <a:off x="5555672" y="4544290"/>
            <a:ext cx="3588327" cy="1759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Čuvar mesta za broj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Slides  </a:t>
            </a:r>
            <a:fld id="{5A562023-0378-45BF-BB63-A52A2EBA8739}" type="slidenum">
              <a:rPr lang="sr-Latn-CS" smtClean="0"/>
              <a:pPr/>
              <a:t>31</a:t>
            </a:fld>
            <a:r>
              <a:rPr lang="en-US" smtClean="0"/>
              <a:t> of 41</a:t>
            </a:r>
            <a:endParaRPr lang="sr-Latn-CS" dirty="0"/>
          </a:p>
        </p:txBody>
      </p:sp>
    </p:spTree>
    <p:extLst>
      <p:ext uri="{BB962C8B-B14F-4D97-AF65-F5344CB8AC3E}">
        <p14:creationId xmlns:p14="http://schemas.microsoft.com/office/powerpoint/2010/main" val="2851078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5. Specific Economic Applications</a:t>
            </a:r>
            <a:endParaRPr lang="en-US" dirty="0"/>
          </a:p>
        </p:txBody>
      </p:sp>
      <p:sp>
        <p:nvSpPr>
          <p:cNvPr id="3" name="Čuvar mesta za sadržaj 2"/>
          <p:cNvSpPr>
            <a:spLocks noGrp="1"/>
          </p:cNvSpPr>
          <p:nvPr>
            <p:ph idx="1"/>
          </p:nvPr>
        </p:nvSpPr>
        <p:spPr>
          <a:xfrm>
            <a:off x="457200" y="1775191"/>
            <a:ext cx="8579296" cy="4625609"/>
          </a:xfrm>
        </p:spPr>
        <p:txBody>
          <a:bodyPr/>
          <a:lstStyle/>
          <a:p>
            <a:r>
              <a:rPr lang="en-US" dirty="0" smtClean="0"/>
              <a:t>Research areas for specific topics in economics: </a:t>
            </a:r>
          </a:p>
          <a:p>
            <a:pPr marL="633222" indent="-514350">
              <a:buFont typeface="+mj-lt"/>
              <a:buAutoNum type="arabicPeriod"/>
            </a:pPr>
            <a:r>
              <a:rPr lang="en-US" b="1" dirty="0" smtClean="0"/>
              <a:t>Intertemporal choice &amp; Self control</a:t>
            </a:r>
          </a:p>
          <a:p>
            <a:pPr marL="633222" indent="-514350">
              <a:buFont typeface="+mj-lt"/>
              <a:buAutoNum type="arabicPeriod"/>
            </a:pPr>
            <a:r>
              <a:rPr lang="en-US" b="1" dirty="0" smtClean="0"/>
              <a:t>Decision making under risk </a:t>
            </a:r>
            <a:br>
              <a:rPr lang="en-US" b="1" dirty="0" smtClean="0"/>
            </a:br>
            <a:r>
              <a:rPr lang="en-US" b="1" dirty="0" smtClean="0"/>
              <a:t>&amp; uncertainty</a:t>
            </a:r>
          </a:p>
          <a:p>
            <a:pPr marL="633222" indent="-514350">
              <a:buFont typeface="+mj-lt"/>
              <a:buAutoNum type="arabicPeriod"/>
            </a:pPr>
            <a:r>
              <a:rPr lang="en-US" b="1" dirty="0" smtClean="0"/>
              <a:t>Game theory</a:t>
            </a:r>
          </a:p>
          <a:p>
            <a:pPr marL="633222" indent="-514350">
              <a:buFont typeface="+mj-lt"/>
              <a:buAutoNum type="arabicPeriod"/>
            </a:pPr>
            <a:r>
              <a:rPr lang="en-US" b="1" dirty="0" smtClean="0"/>
              <a:t>Labor-market discrimination</a:t>
            </a:r>
          </a:p>
        </p:txBody>
      </p:sp>
      <p:sp>
        <p:nvSpPr>
          <p:cNvPr id="10" name="Čuvar mesta za podnožj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NeuroEconomics - The Brain &amp; Decision Making </a:t>
            </a:r>
            <a:endParaRPr lang="sr-Latn-CS" dirty="0"/>
          </a:p>
        </p:txBody>
      </p:sp>
      <p:sp>
        <p:nvSpPr>
          <p:cNvPr id="5" name="Čuvar mesta za broj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Slides  </a:t>
            </a:r>
            <a:fld id="{5A562023-0378-45BF-BB63-A52A2EBA8739}" type="slidenum">
              <a:rPr lang="sr-Latn-CS" smtClean="0"/>
              <a:pPr/>
              <a:t>32</a:t>
            </a:fld>
            <a:r>
              <a:rPr lang="en-US" smtClean="0"/>
              <a:t> of 41</a:t>
            </a:r>
            <a:endParaRPr lang="sr-Latn-CS" dirty="0"/>
          </a:p>
        </p:txBody>
      </p:sp>
    </p:spTree>
    <p:extLst>
      <p:ext uri="{BB962C8B-B14F-4D97-AF65-F5344CB8AC3E}">
        <p14:creationId xmlns:p14="http://schemas.microsoft.com/office/powerpoint/2010/main" val="368633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5.1. </a:t>
            </a:r>
            <a:r>
              <a:rPr lang="en-US" dirty="0"/>
              <a:t>Intertemporal </a:t>
            </a:r>
            <a:r>
              <a:rPr lang="en-US" dirty="0" smtClean="0"/>
              <a:t>choice </a:t>
            </a:r>
            <a:br>
              <a:rPr lang="en-US" dirty="0" smtClean="0"/>
            </a:br>
            <a:r>
              <a:rPr lang="en-US" dirty="0" smtClean="0"/>
              <a:t>	&amp; Self </a:t>
            </a:r>
            <a:r>
              <a:rPr lang="en-US" dirty="0"/>
              <a:t>control</a:t>
            </a:r>
          </a:p>
        </p:txBody>
      </p:sp>
      <p:sp>
        <p:nvSpPr>
          <p:cNvPr id="3" name="Čuvar mesta za sadržaj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Trade-off utility at different points in time</a:t>
            </a:r>
          </a:p>
          <a:p>
            <a:r>
              <a:rPr lang="en-US" dirty="0" smtClean="0"/>
              <a:t>Humans appear to be unique among animals in terms of caring about future consequences</a:t>
            </a:r>
          </a:p>
          <a:p>
            <a:r>
              <a:rPr lang="en-US" dirty="0"/>
              <a:t>Affective system </a:t>
            </a:r>
          </a:p>
          <a:p>
            <a:pPr lvl="1"/>
            <a:r>
              <a:rPr lang="en-US" dirty="0"/>
              <a:t>Choosing earlier rewards more often</a:t>
            </a:r>
          </a:p>
          <a:p>
            <a:r>
              <a:rPr lang="en-US" dirty="0"/>
              <a:t>Lateral prefrontal cortex</a:t>
            </a:r>
          </a:p>
          <a:p>
            <a:pPr lvl="1"/>
            <a:r>
              <a:rPr lang="en-US" dirty="0"/>
              <a:t>Later rewards</a:t>
            </a:r>
          </a:p>
          <a:p>
            <a:pPr lvl="1"/>
            <a:r>
              <a:rPr lang="en-US" dirty="0"/>
              <a:t>More cognitive </a:t>
            </a:r>
            <a:r>
              <a:rPr lang="en-US" dirty="0" smtClean="0"/>
              <a:t>actions</a:t>
            </a:r>
            <a:endParaRPr lang="en-US" dirty="0"/>
          </a:p>
        </p:txBody>
      </p:sp>
      <p:pic>
        <p:nvPicPr>
          <p:cNvPr id="15362" name="Picture 2" descr="http://markwilliamsinternationaldotcom.files.wordpress.com/2011/10/fc0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288" y="3668921"/>
            <a:ext cx="2919200" cy="2856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Čuvar mesta za podnožj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NeuroEconomics - The Brain &amp; Decision Making </a:t>
            </a:r>
            <a:endParaRPr lang="sr-Latn-CS" dirty="0"/>
          </a:p>
        </p:txBody>
      </p:sp>
      <p:sp>
        <p:nvSpPr>
          <p:cNvPr id="5" name="Čuvar mesta za broj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Slides  </a:t>
            </a:r>
            <a:fld id="{5A562023-0378-45BF-BB63-A52A2EBA8739}" type="slidenum">
              <a:rPr lang="sr-Latn-CS" smtClean="0"/>
              <a:pPr/>
              <a:t>33</a:t>
            </a:fld>
            <a:r>
              <a:rPr lang="en-US" smtClean="0"/>
              <a:t> of 41</a:t>
            </a:r>
            <a:endParaRPr lang="sr-Latn-CS" dirty="0"/>
          </a:p>
        </p:txBody>
      </p:sp>
    </p:spTree>
    <p:extLst>
      <p:ext uri="{BB962C8B-B14F-4D97-AF65-F5344CB8AC3E}">
        <p14:creationId xmlns:p14="http://schemas.microsoft.com/office/powerpoint/2010/main" val="1939247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4" name="Picture 10" descr="http://blog.oxforddictionaries.com/wpcms/wp-content/uploads/shutterstock_7150618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2" b="12012"/>
          <a:stretch/>
        </p:blipFill>
        <p:spPr bwMode="auto">
          <a:xfrm>
            <a:off x="3131840" y="2764726"/>
            <a:ext cx="6012160" cy="383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5.1. Intertemporal choice </a:t>
            </a:r>
            <a:br>
              <a:rPr lang="en-US" dirty="0"/>
            </a:br>
            <a:r>
              <a:rPr lang="en-US" dirty="0"/>
              <a:t>	&amp; Self control</a:t>
            </a:r>
          </a:p>
        </p:txBody>
      </p:sp>
      <p:sp>
        <p:nvSpPr>
          <p:cNvPr id="3" name="Čuvar mesta za sadržaj 2"/>
          <p:cNvSpPr>
            <a:spLocks noGrp="1"/>
          </p:cNvSpPr>
          <p:nvPr>
            <p:ph idx="1"/>
          </p:nvPr>
        </p:nvSpPr>
        <p:spPr>
          <a:xfrm>
            <a:off x="467544" y="1412776"/>
            <a:ext cx="8363272" cy="4536504"/>
          </a:xfrm>
        </p:spPr>
        <p:txBody>
          <a:bodyPr>
            <a:normAutofit/>
          </a:bodyPr>
          <a:lstStyle/>
          <a:p>
            <a:r>
              <a:rPr lang="en-US" dirty="0" smtClean="0"/>
              <a:t>Experiment: </a:t>
            </a:r>
            <a:br>
              <a:rPr lang="en-US" dirty="0" smtClean="0"/>
            </a:br>
            <a:r>
              <a:rPr lang="en-US" b="1" dirty="0" smtClean="0"/>
              <a:t>1</a:t>
            </a:r>
            <a:r>
              <a:rPr lang="en-US" dirty="0" smtClean="0"/>
              <a:t> chocolate </a:t>
            </a:r>
            <a:r>
              <a:rPr lang="en-US" b="1" dirty="0" smtClean="0"/>
              <a:t>today</a:t>
            </a:r>
            <a:r>
              <a:rPr lang="en-US" dirty="0" smtClean="0"/>
              <a:t> or </a:t>
            </a:r>
            <a:r>
              <a:rPr lang="en-US" b="1" dirty="0" smtClean="0"/>
              <a:t>2</a:t>
            </a:r>
            <a:r>
              <a:rPr lang="en-US" dirty="0" smtClean="0"/>
              <a:t> chocolates </a:t>
            </a:r>
            <a:r>
              <a:rPr lang="en-US" b="1" dirty="0" smtClean="0"/>
              <a:t>tomorrow</a:t>
            </a:r>
            <a:r>
              <a:rPr lang="en-US" dirty="0" smtClean="0"/>
              <a:t>?</a:t>
            </a:r>
          </a:p>
          <a:p>
            <a:r>
              <a:rPr lang="en-US" dirty="0" smtClean="0"/>
              <a:t>NeuroScience </a:t>
            </a:r>
            <a:r>
              <a:rPr lang="en-US" dirty="0"/>
              <a:t>(fMRI): </a:t>
            </a:r>
            <a:br>
              <a:rPr lang="en-US" dirty="0"/>
            </a:br>
            <a:r>
              <a:rPr lang="en-US" dirty="0"/>
              <a:t>stimulation of limbic system associated with the midbrain dopamine </a:t>
            </a:r>
            <a:r>
              <a:rPr lang="en-US" dirty="0" smtClean="0"/>
              <a:t>system</a:t>
            </a:r>
          </a:p>
          <a:p>
            <a:pPr lvl="1"/>
            <a:r>
              <a:rPr lang="en-US" b="1" dirty="0" smtClean="0"/>
              <a:t>Low serotonin, </a:t>
            </a:r>
            <a:br>
              <a:rPr lang="en-US" b="1" dirty="0" smtClean="0"/>
            </a:br>
            <a:r>
              <a:rPr lang="en-US" b="1" dirty="0" smtClean="0"/>
              <a:t>high cortisol </a:t>
            </a:r>
            <a:br>
              <a:rPr lang="en-US" b="1" dirty="0" smtClean="0"/>
            </a:br>
            <a:r>
              <a:rPr lang="en-US" b="1" dirty="0" smtClean="0"/>
              <a:t>-&gt; immediate reward</a:t>
            </a:r>
            <a:endParaRPr lang="en-US" b="1" dirty="0"/>
          </a:p>
        </p:txBody>
      </p:sp>
      <p:sp>
        <p:nvSpPr>
          <p:cNvPr id="10" name="Čuvar mesta za podnožj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NeuroEconomics - The Brain &amp; Decision Making </a:t>
            </a:r>
            <a:endParaRPr lang="sr-Latn-CS" dirty="0"/>
          </a:p>
        </p:txBody>
      </p:sp>
      <p:sp>
        <p:nvSpPr>
          <p:cNvPr id="5" name="Čuvar mesta za broj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Slides  </a:t>
            </a:r>
            <a:fld id="{5A562023-0378-45BF-BB63-A52A2EBA8739}" type="slidenum">
              <a:rPr lang="sr-Latn-CS" smtClean="0"/>
              <a:pPr/>
              <a:t>34</a:t>
            </a:fld>
            <a:r>
              <a:rPr lang="en-US" smtClean="0"/>
              <a:t> of 41</a:t>
            </a:r>
            <a:endParaRPr lang="sr-Latn-CS" dirty="0"/>
          </a:p>
        </p:txBody>
      </p:sp>
    </p:spTree>
    <p:extLst>
      <p:ext uri="{BB962C8B-B14F-4D97-AF65-F5344CB8AC3E}">
        <p14:creationId xmlns:p14="http://schemas.microsoft.com/office/powerpoint/2010/main" val="2686544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5.2. </a:t>
            </a:r>
            <a:r>
              <a:rPr lang="en-US" dirty="0"/>
              <a:t>Decision making under risk </a:t>
            </a:r>
            <a:br>
              <a:rPr lang="en-US" dirty="0"/>
            </a:br>
            <a:r>
              <a:rPr lang="en-US" dirty="0"/>
              <a:t>&amp; </a:t>
            </a:r>
            <a:r>
              <a:rPr lang="en-US" dirty="0" smtClean="0"/>
              <a:t>uncertainty</a:t>
            </a:r>
            <a:endParaRPr lang="en-US" dirty="0"/>
          </a:p>
        </p:txBody>
      </p:sp>
      <p:sp>
        <p:nvSpPr>
          <p:cNvPr id="3" name="Čuvar mesta za sadržaj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Expected Utility </a:t>
            </a:r>
          </a:p>
          <a:p>
            <a:r>
              <a:rPr lang="en-US" dirty="0" smtClean="0"/>
              <a:t>Behavioral Economics: </a:t>
            </a:r>
          </a:p>
          <a:p>
            <a:pPr lvl="1"/>
            <a:r>
              <a:rPr lang="en-US" dirty="0" smtClean="0"/>
              <a:t>Rational Agents</a:t>
            </a:r>
          </a:p>
          <a:p>
            <a:pPr lvl="1"/>
            <a:r>
              <a:rPr lang="en-US" dirty="0" smtClean="0"/>
              <a:t>Risk-reverse or </a:t>
            </a:r>
            <a:br>
              <a:rPr lang="en-US" dirty="0" smtClean="0"/>
            </a:br>
            <a:r>
              <a:rPr lang="en-US" dirty="0" smtClean="0"/>
              <a:t>Risk-seeking</a:t>
            </a:r>
          </a:p>
          <a:p>
            <a:pPr lvl="1"/>
            <a:r>
              <a:rPr lang="en-US" dirty="0" smtClean="0"/>
              <a:t>Prospect Theory</a:t>
            </a:r>
            <a:endParaRPr lang="en-US" dirty="0"/>
          </a:p>
        </p:txBody>
      </p:sp>
      <p:pic>
        <p:nvPicPr>
          <p:cNvPr id="17412" name="Picture 4" descr="http://www.etftrends.com/wp-content/uploads/2010/10/risk-contro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140968"/>
            <a:ext cx="54864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Čuvar mesta za podnožj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NeuroEconomics - The Brain &amp; Decision Making </a:t>
            </a:r>
            <a:endParaRPr lang="sr-Latn-CS" dirty="0"/>
          </a:p>
        </p:txBody>
      </p:sp>
      <p:sp>
        <p:nvSpPr>
          <p:cNvPr id="5" name="Čuvar mesta za broj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Slides  </a:t>
            </a:r>
            <a:fld id="{5A562023-0378-45BF-BB63-A52A2EBA8739}" type="slidenum">
              <a:rPr lang="sr-Latn-CS" smtClean="0"/>
              <a:pPr/>
              <a:t>35</a:t>
            </a:fld>
            <a:r>
              <a:rPr lang="en-US" smtClean="0"/>
              <a:t> of 41</a:t>
            </a:r>
            <a:endParaRPr lang="sr-Latn-CS" dirty="0"/>
          </a:p>
        </p:txBody>
      </p:sp>
    </p:spTree>
    <p:extLst>
      <p:ext uri="{BB962C8B-B14F-4D97-AF65-F5344CB8AC3E}">
        <p14:creationId xmlns:p14="http://schemas.microsoft.com/office/powerpoint/2010/main" val="2185965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http://texasgulfmoving.com/wp-content/uploads/2012/09/slot-machi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556792"/>
            <a:ext cx="4427984" cy="530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5.2. Decision making under risk </a:t>
            </a:r>
            <a:br>
              <a:rPr lang="en-US" dirty="0"/>
            </a:br>
            <a:r>
              <a:rPr lang="en-US" dirty="0"/>
              <a:t>&amp; uncertainty</a:t>
            </a:r>
          </a:p>
        </p:txBody>
      </p:sp>
      <p:sp>
        <p:nvSpPr>
          <p:cNvPr id="3" name="Čuvar mesta za sadržaj 2"/>
          <p:cNvSpPr>
            <a:spLocks noGrp="1"/>
          </p:cNvSpPr>
          <p:nvPr>
            <p:ph idx="1"/>
          </p:nvPr>
        </p:nvSpPr>
        <p:spPr>
          <a:xfrm>
            <a:off x="457200" y="1775191"/>
            <a:ext cx="8229600" cy="439011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NeuroScience: </a:t>
            </a:r>
          </a:p>
          <a:p>
            <a:pPr lvl="1"/>
            <a:r>
              <a:rPr lang="en-US" dirty="0" smtClean="0"/>
              <a:t>Increased activity</a:t>
            </a:r>
          </a:p>
          <a:p>
            <a:pPr lvl="2"/>
            <a:r>
              <a:rPr lang="en-US" dirty="0" smtClean="0"/>
              <a:t>BA8 front median cortex</a:t>
            </a:r>
          </a:p>
          <a:p>
            <a:pPr lvl="2"/>
            <a:r>
              <a:rPr lang="en-US" dirty="0" smtClean="0"/>
              <a:t>Prefrontal cortex</a:t>
            </a:r>
          </a:p>
          <a:p>
            <a:pPr lvl="2"/>
            <a:r>
              <a:rPr lang="en-US" dirty="0" smtClean="0"/>
              <a:t>Amygdala</a:t>
            </a:r>
          </a:p>
          <a:p>
            <a:pPr lvl="1"/>
            <a:r>
              <a:rPr lang="en-US" b="1" dirty="0" smtClean="0"/>
              <a:t>DOPAMINE</a:t>
            </a:r>
          </a:p>
          <a:p>
            <a:pPr lvl="2"/>
            <a:r>
              <a:rPr lang="en-US" b="1" dirty="0" smtClean="0"/>
              <a:t>High dopamine </a:t>
            </a:r>
            <a:br>
              <a:rPr lang="en-US" b="1" dirty="0" smtClean="0"/>
            </a:br>
            <a:r>
              <a:rPr lang="en-US" b="1" dirty="0" smtClean="0"/>
              <a:t>-&gt; Risky behavior</a:t>
            </a:r>
          </a:p>
          <a:p>
            <a:r>
              <a:rPr lang="en-US" dirty="0" smtClean="0"/>
              <a:t>Gambling </a:t>
            </a:r>
          </a:p>
          <a:p>
            <a:pPr lvl="1"/>
            <a:r>
              <a:rPr lang="en-US" dirty="0" smtClean="0"/>
              <a:t>Good for experiments</a:t>
            </a:r>
          </a:p>
          <a:p>
            <a:pPr lvl="1"/>
            <a:r>
              <a:rPr lang="en-US" i="1" dirty="0" smtClean="0"/>
              <a:t>“Take it or leave it!”</a:t>
            </a:r>
            <a:endParaRPr lang="en-US" dirty="0"/>
          </a:p>
        </p:txBody>
      </p:sp>
      <p:sp>
        <p:nvSpPr>
          <p:cNvPr id="10" name="Čuvar mesta za podnožj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NeuroEconomics - The Brain &amp; Decision Making </a:t>
            </a:r>
            <a:endParaRPr lang="sr-Latn-CS" dirty="0"/>
          </a:p>
        </p:txBody>
      </p:sp>
      <p:sp>
        <p:nvSpPr>
          <p:cNvPr id="5" name="Čuvar mesta za broj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Slides  </a:t>
            </a:r>
            <a:fld id="{5A562023-0378-45BF-BB63-A52A2EBA8739}" type="slidenum">
              <a:rPr lang="sr-Latn-CS" smtClean="0"/>
              <a:pPr/>
              <a:t>36</a:t>
            </a:fld>
            <a:r>
              <a:rPr lang="en-US" smtClean="0"/>
              <a:t> of 41</a:t>
            </a:r>
            <a:endParaRPr lang="sr-Latn-CS" dirty="0"/>
          </a:p>
        </p:txBody>
      </p:sp>
    </p:spTree>
    <p:extLst>
      <p:ext uri="{BB962C8B-B14F-4D97-AF65-F5344CB8AC3E}">
        <p14:creationId xmlns:p14="http://schemas.microsoft.com/office/powerpoint/2010/main" val="2806673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5.3. </a:t>
            </a:r>
            <a:r>
              <a:rPr lang="en-US" dirty="0"/>
              <a:t>Game </a:t>
            </a:r>
            <a:r>
              <a:rPr lang="en-US" dirty="0" smtClean="0"/>
              <a:t>theory</a:t>
            </a:r>
            <a:endParaRPr lang="en-US" dirty="0"/>
          </a:p>
        </p:txBody>
      </p:sp>
      <p:sp>
        <p:nvSpPr>
          <p:cNvPr id="3" name="Čuvar mesta za sadržaj 2"/>
          <p:cNvSpPr>
            <a:spLocks noGrp="1"/>
          </p:cNvSpPr>
          <p:nvPr>
            <p:ph idx="1"/>
          </p:nvPr>
        </p:nvSpPr>
        <p:spPr>
          <a:xfrm>
            <a:off x="457200" y="2060848"/>
            <a:ext cx="8507288" cy="4339952"/>
          </a:xfrm>
        </p:spPr>
        <p:txBody>
          <a:bodyPr>
            <a:normAutofit/>
          </a:bodyPr>
          <a:lstStyle/>
          <a:p>
            <a:r>
              <a:rPr lang="en-US" dirty="0" smtClean="0"/>
              <a:t>Game theory – </a:t>
            </a:r>
            <a:br>
              <a:rPr lang="en-US" dirty="0" smtClean="0"/>
            </a:br>
            <a:r>
              <a:rPr lang="en-US" dirty="0" smtClean="0"/>
              <a:t>social decision making </a:t>
            </a:r>
          </a:p>
          <a:p>
            <a:r>
              <a:rPr lang="en-US" dirty="0" smtClean="0"/>
              <a:t>Prisoner’s dilemma</a:t>
            </a:r>
          </a:p>
          <a:p>
            <a:pPr lvl="1"/>
            <a:r>
              <a:rPr lang="en-US" dirty="0" smtClean="0"/>
              <a:t>Cooperate or </a:t>
            </a:r>
            <a:br>
              <a:rPr lang="en-US" dirty="0" smtClean="0"/>
            </a:br>
            <a:r>
              <a:rPr lang="en-US" dirty="0" smtClean="0"/>
              <a:t>defect against?</a:t>
            </a:r>
          </a:p>
          <a:p>
            <a:r>
              <a:rPr lang="en-US" b="1" dirty="0" smtClean="0"/>
              <a:t>Trust </a:t>
            </a:r>
          </a:p>
          <a:p>
            <a:pPr lvl="1"/>
            <a:r>
              <a:rPr lang="en-US" b="1" dirty="0" smtClean="0"/>
              <a:t>Oxytocin </a:t>
            </a:r>
            <a:r>
              <a:rPr lang="en-US" dirty="0" smtClean="0"/>
              <a:t>rises during social bonding</a:t>
            </a:r>
          </a:p>
          <a:p>
            <a:r>
              <a:rPr lang="en-US" dirty="0" smtClean="0"/>
              <a:t>Loss Aversion – stressfully experience </a:t>
            </a:r>
            <a:endParaRPr lang="en-US" dirty="0"/>
          </a:p>
        </p:txBody>
      </p:sp>
      <p:pic>
        <p:nvPicPr>
          <p:cNvPr id="19458" name="Picture 2" descr="http://evidencebasedliving.human.cornell.edu/wp-content/uploads/2011/01/children-video-gam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938" y="1484784"/>
            <a:ext cx="4362578" cy="329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Čuvar mesta za podnožj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NeuroEconomics - The Brain &amp; Decision Making </a:t>
            </a:r>
            <a:endParaRPr lang="sr-Latn-CS" dirty="0"/>
          </a:p>
        </p:txBody>
      </p:sp>
      <p:sp>
        <p:nvSpPr>
          <p:cNvPr id="5" name="Čuvar mesta za broj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Slides  </a:t>
            </a:r>
            <a:fld id="{5A562023-0378-45BF-BB63-A52A2EBA8739}" type="slidenum">
              <a:rPr lang="sr-Latn-CS" smtClean="0"/>
              <a:pPr/>
              <a:t>37</a:t>
            </a:fld>
            <a:r>
              <a:rPr lang="en-US" smtClean="0"/>
              <a:t> of 41</a:t>
            </a:r>
            <a:endParaRPr lang="sr-Latn-CS" dirty="0"/>
          </a:p>
        </p:txBody>
      </p:sp>
    </p:spTree>
    <p:extLst>
      <p:ext uri="{BB962C8B-B14F-4D97-AF65-F5344CB8AC3E}">
        <p14:creationId xmlns:p14="http://schemas.microsoft.com/office/powerpoint/2010/main" val="3400930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http://2.bp.blogspot.com/-1EekFhrl3no/UFBEryDx4_I/AAAAAAAAAH8/UQLvXEITp-k/s1600/Discriminatio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71" b="36814"/>
          <a:stretch/>
        </p:blipFill>
        <p:spPr bwMode="auto">
          <a:xfrm>
            <a:off x="1475656" y="5209308"/>
            <a:ext cx="6096000" cy="1440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5.4. </a:t>
            </a:r>
            <a:r>
              <a:rPr lang="en-US" dirty="0"/>
              <a:t>Labor-market </a:t>
            </a:r>
            <a:r>
              <a:rPr lang="en-US" dirty="0" smtClean="0"/>
              <a:t>discrimination</a:t>
            </a:r>
            <a:endParaRPr lang="en-US" dirty="0"/>
          </a:p>
        </p:txBody>
      </p:sp>
      <p:sp>
        <p:nvSpPr>
          <p:cNvPr id="3" name="Čuvar mesta za sadržaj 2"/>
          <p:cNvSpPr>
            <a:spLocks noGrp="1"/>
          </p:cNvSpPr>
          <p:nvPr>
            <p:ph idx="1"/>
          </p:nvPr>
        </p:nvSpPr>
        <p:spPr>
          <a:xfrm>
            <a:off x="408856" y="1628800"/>
            <a:ext cx="8229600" cy="4625609"/>
          </a:xfrm>
        </p:spPr>
        <p:txBody>
          <a:bodyPr/>
          <a:lstStyle/>
          <a:p>
            <a:r>
              <a:rPr lang="en-US" dirty="0" smtClean="0"/>
              <a:t>Prejudice</a:t>
            </a:r>
          </a:p>
          <a:p>
            <a:pPr lvl="1"/>
            <a:r>
              <a:rPr lang="en-US" dirty="0" smtClean="0"/>
              <a:t>Minority workers are less productive?</a:t>
            </a:r>
          </a:p>
          <a:p>
            <a:pPr lvl="1"/>
            <a:r>
              <a:rPr lang="en-US" dirty="0" smtClean="0"/>
              <a:t>Experiment with employees and names</a:t>
            </a:r>
          </a:p>
          <a:p>
            <a:r>
              <a:rPr lang="en-US" dirty="0" smtClean="0"/>
              <a:t>Neuroscience: experiment with pictures </a:t>
            </a:r>
          </a:p>
          <a:p>
            <a:pPr lvl="1"/>
            <a:r>
              <a:rPr lang="en-US" dirty="0" smtClean="0"/>
              <a:t>Amygdala high activity for pictures of people of other race</a:t>
            </a:r>
          </a:p>
          <a:p>
            <a:pPr lvl="1"/>
            <a:r>
              <a:rPr lang="en-US" dirty="0" smtClean="0"/>
              <a:t>Exception – familiar faces, celebrities </a:t>
            </a:r>
          </a:p>
          <a:p>
            <a:pPr lvl="1"/>
            <a:endParaRPr lang="en-US" dirty="0"/>
          </a:p>
        </p:txBody>
      </p:sp>
      <p:sp>
        <p:nvSpPr>
          <p:cNvPr id="10" name="Čuvar mesta za podnožj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NeuroEconomics - The Brain &amp; Decision Making </a:t>
            </a:r>
            <a:endParaRPr lang="sr-Latn-CS" dirty="0"/>
          </a:p>
        </p:txBody>
      </p:sp>
      <p:sp>
        <p:nvSpPr>
          <p:cNvPr id="5" name="Čuvar mesta za broj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Slides  </a:t>
            </a:r>
            <a:fld id="{5A562023-0378-45BF-BB63-A52A2EBA8739}" type="slidenum">
              <a:rPr lang="sr-Latn-CS" smtClean="0"/>
              <a:pPr/>
              <a:t>38</a:t>
            </a:fld>
            <a:r>
              <a:rPr lang="en-US" smtClean="0"/>
              <a:t> of 41</a:t>
            </a:r>
            <a:endParaRPr lang="sr-Latn-CS" dirty="0"/>
          </a:p>
        </p:txBody>
      </p:sp>
    </p:spTree>
    <p:extLst>
      <p:ext uri="{BB962C8B-B14F-4D97-AF65-F5344CB8AC3E}">
        <p14:creationId xmlns:p14="http://schemas.microsoft.com/office/powerpoint/2010/main" val="1040380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Documents and Settings\Vikica\Desktop\Neuroeconomics\slike\neuroeconomics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740272"/>
            <a:ext cx="3779912" cy="4782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6. Conclusion</a:t>
            </a:r>
            <a:endParaRPr lang="en-US" dirty="0"/>
          </a:p>
        </p:txBody>
      </p:sp>
      <p:sp>
        <p:nvSpPr>
          <p:cNvPr id="3" name="Čuvar mesta za sadržaj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Economics about Neuroscience </a:t>
            </a:r>
          </a:p>
          <a:p>
            <a:pPr lvl="1"/>
            <a:r>
              <a:rPr lang="en-US" dirty="0" smtClean="0"/>
              <a:t>Curious about psychology </a:t>
            </a:r>
          </a:p>
          <a:p>
            <a:pPr lvl="1"/>
            <a:r>
              <a:rPr lang="en-US" dirty="0" smtClean="0"/>
              <a:t>Skeptical </a:t>
            </a:r>
          </a:p>
          <a:p>
            <a:r>
              <a:rPr lang="en-US" dirty="0" smtClean="0"/>
              <a:t>Can Neuroscience save </a:t>
            </a:r>
            <a:br>
              <a:rPr lang="en-US" dirty="0" smtClean="0"/>
            </a:br>
            <a:r>
              <a:rPr lang="en-US" dirty="0" smtClean="0"/>
              <a:t>rational choice Economics? </a:t>
            </a:r>
          </a:p>
        </p:txBody>
      </p:sp>
      <p:sp>
        <p:nvSpPr>
          <p:cNvPr id="10" name="Čuvar mesta za podnožj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NeuroEconomics - The Brain &amp; Decision Making </a:t>
            </a:r>
            <a:endParaRPr lang="sr-Latn-CS" dirty="0"/>
          </a:p>
        </p:txBody>
      </p:sp>
      <p:sp>
        <p:nvSpPr>
          <p:cNvPr id="5" name="Čuvar mesta za broj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Slides  </a:t>
            </a:r>
            <a:fld id="{5A562023-0378-45BF-BB63-A52A2EBA8739}" type="slidenum">
              <a:rPr lang="sr-Latn-CS" smtClean="0"/>
              <a:pPr/>
              <a:t>39</a:t>
            </a:fld>
            <a:r>
              <a:rPr lang="en-US" smtClean="0"/>
              <a:t> of 41</a:t>
            </a:r>
            <a:endParaRPr lang="sr-Latn-CS" dirty="0"/>
          </a:p>
        </p:txBody>
      </p:sp>
    </p:spTree>
    <p:extLst>
      <p:ext uri="{BB962C8B-B14F-4D97-AF65-F5344CB8AC3E}">
        <p14:creationId xmlns:p14="http://schemas.microsoft.com/office/powerpoint/2010/main" val="1040886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 Research fields</a:t>
            </a:r>
            <a:endParaRPr lang="en-US" dirty="0"/>
          </a:p>
        </p:txBody>
      </p:sp>
      <p:graphicFrame>
        <p:nvGraphicFramePr>
          <p:cNvPr id="6" name="Čuvar mesta za sadržaj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82753890"/>
              </p:ext>
            </p:extLst>
          </p:nvPr>
        </p:nvGraphicFramePr>
        <p:xfrm>
          <a:off x="457200" y="1774825"/>
          <a:ext cx="8229600" cy="4625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Čuvar mesta za podnožj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NeuroEconomics - The Brain &amp; Decision Making </a:t>
            </a:r>
            <a:endParaRPr lang="sr-Latn-CS" dirty="0"/>
          </a:p>
        </p:txBody>
      </p:sp>
      <p:sp>
        <p:nvSpPr>
          <p:cNvPr id="4" name="Čuvar mesta za broj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Slides  </a:t>
            </a:r>
            <a:fld id="{5A562023-0378-45BF-BB63-A52A2EBA8739}" type="slidenum">
              <a:rPr lang="sr-Latn-CS" smtClean="0"/>
              <a:pPr/>
              <a:t>4</a:t>
            </a:fld>
            <a:r>
              <a:rPr lang="en-US" smtClean="0"/>
              <a:t> of 41</a:t>
            </a:r>
            <a:endParaRPr lang="sr-Latn-CS" dirty="0"/>
          </a:p>
        </p:txBody>
      </p:sp>
    </p:spTree>
    <p:extLst>
      <p:ext uri="{BB962C8B-B14F-4D97-AF65-F5344CB8AC3E}">
        <p14:creationId xmlns:p14="http://schemas.microsoft.com/office/powerpoint/2010/main" val="2967718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7. References</a:t>
            </a:r>
            <a:endParaRPr lang="en-US" dirty="0"/>
          </a:p>
        </p:txBody>
      </p:sp>
      <p:sp>
        <p:nvSpPr>
          <p:cNvPr id="3" name="Čuvar mesta za sadržaj 2"/>
          <p:cNvSpPr>
            <a:spLocks noGrp="1"/>
          </p:cNvSpPr>
          <p:nvPr>
            <p:ph idx="1"/>
          </p:nvPr>
        </p:nvSpPr>
        <p:spPr>
          <a:xfrm>
            <a:off x="457200" y="1775191"/>
            <a:ext cx="8291264" cy="4625609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NeuroEconomics</a:t>
            </a:r>
            <a:r>
              <a:rPr lang="en-US" dirty="0"/>
              <a:t>: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How Neuroscience Can </a:t>
            </a:r>
            <a:r>
              <a:rPr lang="en-US" dirty="0"/>
              <a:t>Inform </a:t>
            </a:r>
            <a:r>
              <a:rPr lang="en-US" dirty="0" smtClean="0"/>
              <a:t>Economics </a:t>
            </a:r>
            <a:br>
              <a:rPr lang="en-US" dirty="0" smtClean="0"/>
            </a:br>
            <a:r>
              <a:rPr lang="en-US" dirty="0" smtClean="0"/>
              <a:t>COLIN </a:t>
            </a:r>
            <a:r>
              <a:rPr lang="en-US" dirty="0"/>
              <a:t>CAMERER, GEORGE LOEWENSTEIN,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and </a:t>
            </a:r>
            <a:r>
              <a:rPr lang="en-US" dirty="0"/>
              <a:t>DRAZEN PRELEC </a:t>
            </a:r>
            <a:br>
              <a:rPr lang="en-US" dirty="0"/>
            </a:br>
            <a:r>
              <a:rPr lang="en-US" dirty="0"/>
              <a:t>Journal of Economic </a:t>
            </a:r>
            <a:r>
              <a:rPr lang="en-US" dirty="0" smtClean="0"/>
              <a:t>Literature </a:t>
            </a:r>
            <a:br>
              <a:rPr lang="en-US" dirty="0" smtClean="0"/>
            </a:br>
            <a:r>
              <a:rPr lang="en-US" dirty="0" smtClean="0"/>
              <a:t>Vol</a:t>
            </a:r>
            <a:r>
              <a:rPr lang="en-US" dirty="0"/>
              <a:t>. XLIII (March 2005), pp. </a:t>
            </a:r>
            <a:r>
              <a:rPr lang="en-US" dirty="0" smtClean="0"/>
              <a:t>9–64</a:t>
            </a:r>
          </a:p>
          <a:p>
            <a:r>
              <a:rPr lang="en-US" dirty="0"/>
              <a:t> Kenneth A. Norman et al., Beyond mind-reading: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multi-voxel </a:t>
            </a:r>
            <a:r>
              <a:rPr lang="en-US" dirty="0"/>
              <a:t>pattern analysis of fMRI data,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TRENDS </a:t>
            </a:r>
            <a:r>
              <a:rPr lang="en-US" dirty="0"/>
              <a:t>in Cognitive Sciences (2006), doi:10.1016/j.tics.2006.07.005.</a:t>
            </a:r>
            <a:endParaRPr lang="en-US" dirty="0" smtClean="0"/>
          </a:p>
          <a:p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en.wikipedia.org/wiki/Neuroeconomics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en.wikipedia.org/wiki/Neuroscience</a:t>
            </a:r>
            <a:endParaRPr lang="en-US" dirty="0" smtClean="0"/>
          </a:p>
          <a:p>
            <a:r>
              <a:rPr lang="en-US" dirty="0">
                <a:hlinkClick r:id="rId4"/>
              </a:rPr>
              <a:t>http://www.neuroeconomics.org</a:t>
            </a:r>
            <a:r>
              <a:rPr lang="en-US" dirty="0" smtClean="0">
                <a:hlinkClick r:id="rId4"/>
              </a:rPr>
              <a:t>/</a:t>
            </a:r>
            <a:endParaRPr lang="en-US" dirty="0" smtClean="0"/>
          </a:p>
          <a:p>
            <a:r>
              <a:rPr lang="en-US" dirty="0">
                <a:hlinkClick r:id="rId5"/>
              </a:rPr>
              <a:t>http://</a:t>
            </a:r>
            <a:r>
              <a:rPr lang="en-US" dirty="0" smtClean="0">
                <a:hlinkClick r:id="rId5"/>
              </a:rPr>
              <a:t>www.scholarpedia.org/article/Neuroeconomics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10" name="Čuvar mesta za podnožj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NeuroEconomics - The Brain &amp; Decision Making </a:t>
            </a:r>
            <a:endParaRPr lang="sr-Latn-CS" dirty="0"/>
          </a:p>
        </p:txBody>
      </p:sp>
      <p:sp>
        <p:nvSpPr>
          <p:cNvPr id="5" name="Čuvar mesta za broj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Slides  </a:t>
            </a:r>
            <a:fld id="{5A562023-0378-45BF-BB63-A52A2EBA8739}" type="slidenum">
              <a:rPr lang="sr-Latn-CS" smtClean="0"/>
              <a:pPr/>
              <a:t>40</a:t>
            </a:fld>
            <a:r>
              <a:rPr lang="en-US" smtClean="0"/>
              <a:t> of 41</a:t>
            </a:r>
            <a:endParaRPr lang="sr-Latn-CS" dirty="0"/>
          </a:p>
        </p:txBody>
      </p:sp>
    </p:spTree>
    <p:extLst>
      <p:ext uri="{BB962C8B-B14F-4D97-AF65-F5344CB8AC3E}">
        <p14:creationId xmlns:p14="http://schemas.microsoft.com/office/powerpoint/2010/main" val="1522147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8. Q&amp;A ?</a:t>
            </a:r>
            <a:endParaRPr lang="en-US" dirty="0"/>
          </a:p>
        </p:txBody>
      </p:sp>
      <p:sp>
        <p:nvSpPr>
          <p:cNvPr id="4" name="Čuvar mesta za podnožj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NeuroEconomics - The Brain &amp; Decision Making </a:t>
            </a:r>
            <a:endParaRPr lang="sr-Latn-CS" dirty="0"/>
          </a:p>
        </p:txBody>
      </p:sp>
      <p:pic>
        <p:nvPicPr>
          <p:cNvPr id="6146" name="Picture 2" descr="C:\Documents and Settings\Vikica\Desktop\Neuroeconomics\slike\bra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8280921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Čuvar mesta za broj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Slides  </a:t>
            </a:r>
            <a:fld id="{5A562023-0378-45BF-BB63-A52A2EBA8739}" type="slidenum">
              <a:rPr lang="sr-Latn-CS" smtClean="0"/>
              <a:pPr/>
              <a:t>41</a:t>
            </a:fld>
            <a:r>
              <a:rPr lang="en-US" smtClean="0"/>
              <a:t> of 41</a:t>
            </a:r>
            <a:endParaRPr lang="sr-Latn-CS" dirty="0"/>
          </a:p>
        </p:txBody>
      </p:sp>
    </p:spTree>
    <p:extLst>
      <p:ext uri="{BB962C8B-B14F-4D97-AF65-F5344CB8AC3E}">
        <p14:creationId xmlns:p14="http://schemas.microsoft.com/office/powerpoint/2010/main" val="3080740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 Problem statement</a:t>
            </a:r>
            <a:endParaRPr lang="en-US" dirty="0"/>
          </a:p>
        </p:txBody>
      </p:sp>
      <p:sp>
        <p:nvSpPr>
          <p:cNvPr id="3" name="Čuvar mesta za sadržaj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NeuroEconomics</a:t>
            </a:r>
            <a:r>
              <a:rPr lang="en-US" dirty="0" smtClean="0"/>
              <a:t> vs. </a:t>
            </a:r>
            <a:r>
              <a:rPr lang="en-US" b="1" dirty="0" smtClean="0"/>
              <a:t>Behavioral</a:t>
            </a:r>
            <a:r>
              <a:rPr lang="en-US" dirty="0" smtClean="0"/>
              <a:t> </a:t>
            </a:r>
            <a:r>
              <a:rPr lang="en-US" b="1" dirty="0" smtClean="0"/>
              <a:t>Economics</a:t>
            </a:r>
          </a:p>
          <a:p>
            <a:r>
              <a:rPr lang="en-US" dirty="0" smtClean="0"/>
              <a:t>Economic decisions = ?</a:t>
            </a:r>
          </a:p>
          <a:p>
            <a:pPr lvl="1"/>
            <a:r>
              <a:rPr lang="en-US" dirty="0" smtClean="0"/>
              <a:t>Behavioral Economics: </a:t>
            </a:r>
            <a:br>
              <a:rPr lang="en-US" dirty="0" smtClean="0"/>
            </a:br>
            <a:r>
              <a:rPr lang="en-US" dirty="0"/>
              <a:t> social, </a:t>
            </a:r>
            <a:r>
              <a:rPr lang="en-US" dirty="0" smtClean="0"/>
              <a:t>cognitive, </a:t>
            </a:r>
            <a:r>
              <a:rPr lang="en-US" dirty="0"/>
              <a:t>and emotional factors</a:t>
            </a:r>
            <a:endParaRPr lang="en-US" dirty="0" smtClean="0"/>
          </a:p>
          <a:p>
            <a:pPr lvl="1"/>
            <a:r>
              <a:rPr lang="en-US" dirty="0" smtClean="0"/>
              <a:t>NeuroEconomics:</a:t>
            </a:r>
            <a:br>
              <a:rPr lang="en-US" dirty="0" smtClean="0"/>
            </a:br>
            <a:r>
              <a:rPr lang="en-US" dirty="0" smtClean="0"/>
              <a:t> </a:t>
            </a:r>
            <a:r>
              <a:rPr lang="en-US" dirty="0"/>
              <a:t>+ neuroscientific </a:t>
            </a:r>
            <a:r>
              <a:rPr lang="en-US" dirty="0" smtClean="0"/>
              <a:t>methods</a:t>
            </a:r>
          </a:p>
          <a:p>
            <a:r>
              <a:rPr lang="en-US" dirty="0" smtClean="0"/>
              <a:t>Why NeuroEconomics is important?</a:t>
            </a:r>
          </a:p>
        </p:txBody>
      </p:sp>
      <p:sp>
        <p:nvSpPr>
          <p:cNvPr id="10" name="Čuvar mesta za podnožj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NeuroEconomics - The Brain &amp; Decision Making </a:t>
            </a:r>
            <a:endParaRPr lang="sr-Latn-CS" dirty="0"/>
          </a:p>
        </p:txBody>
      </p:sp>
      <p:sp>
        <p:nvSpPr>
          <p:cNvPr id="5" name="Čuvar mesta za broj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Slides  </a:t>
            </a:r>
            <a:fld id="{5A562023-0378-45BF-BB63-A52A2EBA8739}" type="slidenum">
              <a:rPr lang="sr-Latn-CS" smtClean="0"/>
              <a:pPr/>
              <a:t>5</a:t>
            </a:fld>
            <a:r>
              <a:rPr lang="en-US" smtClean="0"/>
              <a:t> of 41</a:t>
            </a:r>
            <a:endParaRPr lang="sr-Latn-CS" dirty="0"/>
          </a:p>
        </p:txBody>
      </p:sp>
    </p:spTree>
    <p:extLst>
      <p:ext uri="{BB962C8B-B14F-4D97-AF65-F5344CB8AC3E}">
        <p14:creationId xmlns:p14="http://schemas.microsoft.com/office/powerpoint/2010/main" val="2896657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82" t="38909" r="39256" b="14545"/>
          <a:stretch/>
        </p:blipFill>
        <p:spPr bwMode="auto">
          <a:xfrm>
            <a:off x="4932040" y="1484784"/>
            <a:ext cx="4211960" cy="4889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2. NeuroEconomics &amp; NeuroScience</a:t>
            </a:r>
            <a:br>
              <a:rPr lang="en-US" dirty="0" smtClean="0"/>
            </a:br>
            <a:r>
              <a:rPr lang="en-US" dirty="0"/>
              <a:t>	</a:t>
            </a:r>
            <a:r>
              <a:rPr lang="en-US" dirty="0" smtClean="0"/>
              <a:t>in literature</a:t>
            </a:r>
            <a:endParaRPr lang="en-US" dirty="0"/>
          </a:p>
        </p:txBody>
      </p:sp>
      <p:sp>
        <p:nvSpPr>
          <p:cNvPr id="3" name="Čuvar mesta za sadržaj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/>
              <a:t>“How NeuroScience can inform Economics?”</a:t>
            </a:r>
          </a:p>
          <a:p>
            <a:r>
              <a:rPr lang="en-US" dirty="0"/>
              <a:t>COLIN CAMERER,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GEORGE </a:t>
            </a:r>
            <a:r>
              <a:rPr lang="en-US" dirty="0"/>
              <a:t>LOEWENSTEIN, and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DRAZEN PRELEC</a:t>
            </a:r>
          </a:p>
          <a:p>
            <a:r>
              <a:rPr lang="en-US" dirty="0"/>
              <a:t>Journal of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Economic </a:t>
            </a:r>
            <a:r>
              <a:rPr lang="en-US" dirty="0"/>
              <a:t>Literature</a:t>
            </a:r>
          </a:p>
          <a:p>
            <a:pPr marL="118872" indent="0">
              <a:buNone/>
            </a:pPr>
            <a:r>
              <a:rPr lang="en-US" dirty="0"/>
              <a:t> </a:t>
            </a:r>
            <a:r>
              <a:rPr lang="en-US" dirty="0" smtClean="0"/>
              <a:t>   Vol</a:t>
            </a:r>
            <a:r>
              <a:rPr lang="en-US" dirty="0"/>
              <a:t>. XLIII (March 2005),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  pp</a:t>
            </a:r>
            <a:r>
              <a:rPr lang="en-US" dirty="0"/>
              <a:t>. 9–64</a:t>
            </a:r>
          </a:p>
        </p:txBody>
      </p:sp>
      <p:sp>
        <p:nvSpPr>
          <p:cNvPr id="11" name="Čuvar mesta za podnožj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NeuroEconomics - The Brain &amp; Decision Making </a:t>
            </a:r>
            <a:endParaRPr lang="sr-Latn-CS" dirty="0"/>
          </a:p>
        </p:txBody>
      </p:sp>
      <p:sp>
        <p:nvSpPr>
          <p:cNvPr id="5" name="Čuvar mesta za broj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Slides  </a:t>
            </a:r>
            <a:fld id="{5A562023-0378-45BF-BB63-A52A2EBA8739}" type="slidenum">
              <a:rPr lang="sr-Latn-CS" smtClean="0"/>
              <a:pPr/>
              <a:t>6</a:t>
            </a:fld>
            <a:r>
              <a:rPr lang="en-US" smtClean="0"/>
              <a:t> of 41</a:t>
            </a:r>
            <a:endParaRPr lang="sr-Latn-CS" dirty="0"/>
          </a:p>
        </p:txBody>
      </p:sp>
    </p:spTree>
    <p:extLst>
      <p:ext uri="{BB962C8B-B14F-4D97-AF65-F5344CB8AC3E}">
        <p14:creationId xmlns:p14="http://schemas.microsoft.com/office/powerpoint/2010/main" val="3487310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 Methodology</a:t>
            </a:r>
            <a:endParaRPr lang="en-US" dirty="0"/>
          </a:p>
        </p:txBody>
      </p:sp>
      <p:sp>
        <p:nvSpPr>
          <p:cNvPr id="3" name="Čuvar mesta za sadržaj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Diversity of tools </a:t>
            </a:r>
            <a:r>
              <a:rPr lang="en-US" b="1" dirty="0" smtClean="0"/>
              <a:t>NeuroScience</a:t>
            </a:r>
            <a:r>
              <a:rPr lang="en-US" dirty="0" smtClean="0"/>
              <a:t> use: </a:t>
            </a:r>
            <a:br>
              <a:rPr lang="en-US" dirty="0" smtClean="0"/>
            </a:br>
            <a:r>
              <a:rPr lang="en-US" b="1" dirty="0" smtClean="0"/>
              <a:t>mathematical, econometric, psychological, </a:t>
            </a:r>
            <a:r>
              <a:rPr lang="en-US" dirty="0" smtClean="0"/>
              <a:t>and</a:t>
            </a:r>
            <a:r>
              <a:rPr lang="en-US" b="1" dirty="0" smtClean="0"/>
              <a:t> simulation methods </a:t>
            </a:r>
          </a:p>
          <a:p>
            <a:r>
              <a:rPr lang="en-US" dirty="0" smtClean="0"/>
              <a:t>Six basic NeuroScience methods</a:t>
            </a:r>
          </a:p>
          <a:p>
            <a:r>
              <a:rPr lang="en-US" dirty="0" smtClean="0"/>
              <a:t>Problems with resulting datasets – </a:t>
            </a:r>
          </a:p>
          <a:p>
            <a:pPr lvl="1"/>
            <a:r>
              <a:rPr lang="en-US" dirty="0"/>
              <a:t>I</a:t>
            </a:r>
            <a:r>
              <a:rPr lang="en-US" dirty="0" smtClean="0"/>
              <a:t>nsufficiently </a:t>
            </a:r>
            <a:r>
              <a:rPr lang="en-US" dirty="0"/>
              <a:t>precise </a:t>
            </a:r>
            <a:r>
              <a:rPr lang="en-US" dirty="0" smtClean="0"/>
              <a:t>data (technical limitations)</a:t>
            </a:r>
          </a:p>
          <a:p>
            <a:pPr lvl="1"/>
            <a:r>
              <a:rPr lang="en-US" dirty="0" smtClean="0"/>
              <a:t>Best methods – small datasets (fRMI)</a:t>
            </a:r>
          </a:p>
          <a:p>
            <a:r>
              <a:rPr lang="en-US" dirty="0" smtClean="0"/>
              <a:t>Data Mining algorithms </a:t>
            </a:r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  <p:sp>
        <p:nvSpPr>
          <p:cNvPr id="10" name="Čuvar mesta za podnožj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NeuroEconomics - The Brain &amp; Decision Making </a:t>
            </a:r>
            <a:endParaRPr lang="sr-Latn-CS" dirty="0"/>
          </a:p>
        </p:txBody>
      </p:sp>
      <p:sp>
        <p:nvSpPr>
          <p:cNvPr id="5" name="Čuvar mesta za broj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Slides  </a:t>
            </a:r>
            <a:fld id="{5A562023-0378-45BF-BB63-A52A2EBA8739}" type="slidenum">
              <a:rPr lang="sr-Latn-CS" smtClean="0"/>
              <a:pPr/>
              <a:t>7</a:t>
            </a:fld>
            <a:r>
              <a:rPr lang="en-US" smtClean="0"/>
              <a:t> of 41</a:t>
            </a:r>
            <a:endParaRPr lang="sr-Latn-CS" dirty="0"/>
          </a:p>
        </p:txBody>
      </p:sp>
    </p:spTree>
    <p:extLst>
      <p:ext uri="{BB962C8B-B14F-4D97-AF65-F5344CB8AC3E}">
        <p14:creationId xmlns:p14="http://schemas.microsoft.com/office/powerpoint/2010/main" val="1593657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 Neuroscience methods</a:t>
            </a:r>
            <a:endParaRPr lang="en-US" dirty="0"/>
          </a:p>
        </p:txBody>
      </p:sp>
      <p:sp>
        <p:nvSpPr>
          <p:cNvPr id="3" name="Čuvar mesta za sadržaj 2"/>
          <p:cNvSpPr>
            <a:spLocks noGrp="1"/>
          </p:cNvSpPr>
          <p:nvPr>
            <p:ph idx="1"/>
          </p:nvPr>
        </p:nvSpPr>
        <p:spPr>
          <a:xfrm>
            <a:off x="457200" y="1775191"/>
            <a:ext cx="8363272" cy="4462121"/>
          </a:xfrm>
        </p:spPr>
        <p:txBody>
          <a:bodyPr>
            <a:normAutofit/>
          </a:bodyPr>
          <a:lstStyle/>
          <a:p>
            <a:pPr marL="633222" indent="-514350">
              <a:buAutoNum type="arabicPeriod"/>
            </a:pPr>
            <a:r>
              <a:rPr lang="en-US" sz="4000" b="1" dirty="0" smtClean="0"/>
              <a:t>Brain Imaging </a:t>
            </a:r>
          </a:p>
          <a:p>
            <a:pPr marL="633222" indent="-514350">
              <a:buAutoNum type="arabicPeriod"/>
            </a:pPr>
            <a:r>
              <a:rPr lang="en-US" sz="4000" b="1" dirty="0" smtClean="0"/>
              <a:t>Single Neuron Measurement </a:t>
            </a:r>
          </a:p>
          <a:p>
            <a:pPr marL="633222" indent="-514350">
              <a:buAutoNum type="arabicPeriod"/>
            </a:pPr>
            <a:r>
              <a:rPr lang="en-US" sz="4000" b="1" dirty="0" smtClean="0"/>
              <a:t>Electrical Brain Stimulation</a:t>
            </a:r>
          </a:p>
          <a:p>
            <a:pPr marL="633222" indent="-514350">
              <a:buAutoNum type="arabicPeriod"/>
            </a:pPr>
            <a:r>
              <a:rPr lang="en-US" sz="4000" b="1" dirty="0" smtClean="0"/>
              <a:t>Psychopathology &amp; Brain Damage</a:t>
            </a:r>
          </a:p>
          <a:p>
            <a:pPr marL="633222" indent="-514350">
              <a:buAutoNum type="arabicPeriod"/>
            </a:pPr>
            <a:r>
              <a:rPr lang="en-US" sz="4000" b="1" dirty="0" smtClean="0"/>
              <a:t>Psychophysical Measurement</a:t>
            </a:r>
          </a:p>
          <a:p>
            <a:pPr marL="633222" indent="-514350">
              <a:buAutoNum type="arabicPeriod"/>
            </a:pPr>
            <a:r>
              <a:rPr lang="en-US" sz="4000" b="1" dirty="0" smtClean="0"/>
              <a:t>Diffusion tensor imaging (DTI)</a:t>
            </a:r>
          </a:p>
          <a:p>
            <a:pPr marL="633222" indent="-514350">
              <a:buAutoNum type="arabicPeriod"/>
            </a:pPr>
            <a:endParaRPr lang="en-US" dirty="0"/>
          </a:p>
        </p:txBody>
      </p:sp>
      <p:sp>
        <p:nvSpPr>
          <p:cNvPr id="10" name="Čuvar mesta za podnožj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NeuroEconomics - The Brain &amp; Decision Making </a:t>
            </a:r>
            <a:endParaRPr lang="sr-Latn-CS" dirty="0"/>
          </a:p>
        </p:txBody>
      </p:sp>
      <p:sp>
        <p:nvSpPr>
          <p:cNvPr id="5" name="Čuvar mesta za broj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Slides  </a:t>
            </a:r>
            <a:fld id="{5A562023-0378-45BF-BB63-A52A2EBA8739}" type="slidenum">
              <a:rPr lang="sr-Latn-CS" smtClean="0"/>
              <a:pPr/>
              <a:t>8</a:t>
            </a:fld>
            <a:r>
              <a:rPr lang="en-US" smtClean="0"/>
              <a:t> of 41</a:t>
            </a:r>
            <a:endParaRPr lang="sr-Latn-CS" dirty="0"/>
          </a:p>
        </p:txBody>
      </p:sp>
    </p:spTree>
    <p:extLst>
      <p:ext uri="{BB962C8B-B14F-4D97-AF65-F5344CB8AC3E}">
        <p14:creationId xmlns:p14="http://schemas.microsoft.com/office/powerpoint/2010/main" val="2714452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3.1. Brain Imaging</a:t>
            </a:r>
            <a:endParaRPr lang="en-US" dirty="0"/>
          </a:p>
        </p:txBody>
      </p:sp>
      <p:sp>
        <p:nvSpPr>
          <p:cNvPr id="3" name="Čuvar mesta za sadržaj 2"/>
          <p:cNvSpPr>
            <a:spLocks noGrp="1"/>
          </p:cNvSpPr>
          <p:nvPr>
            <p:ph idx="1"/>
          </p:nvPr>
        </p:nvSpPr>
        <p:spPr>
          <a:xfrm>
            <a:off x="0" y="1775191"/>
            <a:ext cx="9144000" cy="4625609"/>
          </a:xfrm>
        </p:spPr>
        <p:txBody>
          <a:bodyPr/>
          <a:lstStyle/>
          <a:p>
            <a:r>
              <a:rPr lang="en-US" dirty="0" smtClean="0"/>
              <a:t>Most popular Neuroscience tool</a:t>
            </a:r>
          </a:p>
          <a:p>
            <a:r>
              <a:rPr lang="en-US" dirty="0"/>
              <a:t>Neural processes: 0.1mm in 100msec </a:t>
            </a:r>
            <a:br>
              <a:rPr lang="en-US" dirty="0"/>
            </a:br>
            <a:r>
              <a:rPr lang="en-US" dirty="0"/>
              <a:t>typical </a:t>
            </a:r>
            <a:r>
              <a:rPr lang="en-US" dirty="0" smtClean="0"/>
              <a:t>scanner: 3mm in </a:t>
            </a:r>
            <a:r>
              <a:rPr lang="en-US" dirty="0"/>
              <a:t>several seconds</a:t>
            </a:r>
          </a:p>
          <a:p>
            <a:r>
              <a:rPr lang="en-US" dirty="0"/>
              <a:t>Best method -&gt; hybrid </a:t>
            </a:r>
            <a:r>
              <a:rPr lang="en-US" dirty="0" smtClean="0"/>
              <a:t>techniques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Three basic imaging method:</a:t>
            </a:r>
          </a:p>
          <a:p>
            <a:pPr marL="633222" indent="-514350">
              <a:buFont typeface="+mj-lt"/>
              <a:buAutoNum type="arabicPeriod"/>
            </a:pPr>
            <a:r>
              <a:rPr lang="en-US" b="1" dirty="0" smtClean="0"/>
              <a:t>Electro-Encephalogram (EEG)</a:t>
            </a:r>
          </a:p>
          <a:p>
            <a:pPr marL="633222" indent="-514350">
              <a:buFont typeface="+mj-lt"/>
              <a:buAutoNum type="arabicPeriod"/>
            </a:pPr>
            <a:r>
              <a:rPr lang="en-US" b="1" dirty="0" smtClean="0"/>
              <a:t>Positron Emission Topography (PET)</a:t>
            </a:r>
          </a:p>
          <a:p>
            <a:pPr marL="633222" indent="-514350">
              <a:buFont typeface="+mj-lt"/>
              <a:buAutoNum type="arabicPeriod"/>
            </a:pPr>
            <a:r>
              <a:rPr lang="en-US" b="1" dirty="0" smtClean="0"/>
              <a:t>Functional Magnetic Resonance Imaging (fMRI) </a:t>
            </a:r>
          </a:p>
        </p:txBody>
      </p:sp>
      <p:sp>
        <p:nvSpPr>
          <p:cNvPr id="10" name="Čuvar mesta za podnožj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NeuroEconomics - The Brain &amp; Decision Making </a:t>
            </a:r>
            <a:endParaRPr lang="sr-Latn-CS" dirty="0"/>
          </a:p>
        </p:txBody>
      </p:sp>
      <p:sp>
        <p:nvSpPr>
          <p:cNvPr id="5" name="Čuvar mesta za broj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Slides  </a:t>
            </a:r>
            <a:fld id="{5A562023-0378-45BF-BB63-A52A2EBA8739}" type="slidenum">
              <a:rPr lang="sr-Latn-CS" smtClean="0"/>
              <a:pPr/>
              <a:t>9</a:t>
            </a:fld>
            <a:r>
              <a:rPr lang="en-US" smtClean="0"/>
              <a:t> of 41</a:t>
            </a:r>
            <a:endParaRPr lang="sr-Latn-CS" dirty="0"/>
          </a:p>
        </p:txBody>
      </p:sp>
    </p:spTree>
    <p:extLst>
      <p:ext uri="{BB962C8B-B14F-4D97-AF65-F5344CB8AC3E}">
        <p14:creationId xmlns:p14="http://schemas.microsoft.com/office/powerpoint/2010/main" val="722875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">
  <a:themeElements>
    <a:clrScheme name="Modul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du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ema">
  <a:themeElements>
    <a:clrScheme name="Kancelarij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arij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arij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ema">
  <a:themeElements>
    <a:clrScheme name="Kancelarij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arij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arij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817</TotalTime>
  <Words>1074</Words>
  <Application>Microsoft Office PowerPoint</Application>
  <PresentationFormat>Projekcija na ekranu (4:3)</PresentationFormat>
  <Paragraphs>294</Paragraphs>
  <Slides>41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41</vt:i4>
      </vt:variant>
    </vt:vector>
  </HeadingPairs>
  <TitlesOfParts>
    <vt:vector size="42" baseType="lpstr">
      <vt:lpstr>Modul</vt:lpstr>
      <vt:lpstr>NeuroEconomics</vt:lpstr>
      <vt:lpstr>NeuroEconomics</vt:lpstr>
      <vt:lpstr>1. Introduction</vt:lpstr>
      <vt:lpstr>1. Research fields</vt:lpstr>
      <vt:lpstr>2. Problem statement</vt:lpstr>
      <vt:lpstr>2. NeuroEconomics &amp; NeuroScience  in literature</vt:lpstr>
      <vt:lpstr>3. Methodology</vt:lpstr>
      <vt:lpstr>3. Neuroscience methods</vt:lpstr>
      <vt:lpstr>3.1. Brain Imaging</vt:lpstr>
      <vt:lpstr>3.1. Brain Imaging –  Electro-Encephalogram (EEG)</vt:lpstr>
      <vt:lpstr>3.1. Brain Imaging –  Positron Emission Topography(PET)</vt:lpstr>
      <vt:lpstr>3.1. Brain Imaging –  Positron Emission Topography (PET)</vt:lpstr>
      <vt:lpstr>3.1. Brain Imaging – Functional Magnetic Resonance Imaging (fMRI)</vt:lpstr>
      <vt:lpstr>3.1. Brain Imaging – Functional Magnetic Resonance Imaging (fMRI)</vt:lpstr>
      <vt:lpstr>3.2. Single Neuron Measurement </vt:lpstr>
      <vt:lpstr>3.3. Electrical Brain Stimulation  (EBS)</vt:lpstr>
      <vt:lpstr>3.4. Psychopathology   &amp; Brain damage</vt:lpstr>
      <vt:lpstr>3.4. Transcranial Magnetic  Stimulation (TMS)</vt:lpstr>
      <vt:lpstr>3.5. Psychophysical measurements</vt:lpstr>
      <vt:lpstr>3.6. Diffusion Tensor Imaging (DTI)</vt:lpstr>
      <vt:lpstr>3. Data-Mining in NeuroScience</vt:lpstr>
      <vt:lpstr>3. Multi-Voxel Pattern Analysis of  fMRI data - MVPA</vt:lpstr>
      <vt:lpstr>4. Basic Lessons from NeuroScience</vt:lpstr>
      <vt:lpstr> 4. The Brain marked with  some economically relevant areas</vt:lpstr>
      <vt:lpstr>4. Automatic vs. Controlled</vt:lpstr>
      <vt:lpstr>4. Affective vs. Cognitive</vt:lpstr>
      <vt:lpstr>4. New Implications   from Neuroscience</vt:lpstr>
      <vt:lpstr>4. Economic Constructs </vt:lpstr>
      <vt:lpstr>4. Domain-Specific Expertise</vt:lpstr>
      <vt:lpstr>4. Utility of Money</vt:lpstr>
      <vt:lpstr>4. Wanting and Liking</vt:lpstr>
      <vt:lpstr>5. Specific Economic Applications</vt:lpstr>
      <vt:lpstr>5.1. Intertemporal choice   &amp; Self control</vt:lpstr>
      <vt:lpstr>5.1. Intertemporal choice   &amp; Self control</vt:lpstr>
      <vt:lpstr>5.2. Decision making under risk  &amp; uncertainty</vt:lpstr>
      <vt:lpstr>5.2. Decision making under risk  &amp; uncertainty</vt:lpstr>
      <vt:lpstr>5.3. Game theory</vt:lpstr>
      <vt:lpstr>5.4. Labor-market discrimination</vt:lpstr>
      <vt:lpstr>6. Conclusion</vt:lpstr>
      <vt:lpstr>7. References</vt:lpstr>
      <vt:lpstr>8. Q&amp;A 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Neuroeconomics</dc:title>
  <cp:lastModifiedBy>Vikica</cp:lastModifiedBy>
  <cp:revision>83</cp:revision>
  <dcterms:modified xsi:type="dcterms:W3CDTF">2012-12-07T20:59:56Z</dcterms:modified>
</cp:coreProperties>
</file>