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1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4617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28.11.2012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449338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28.11.2012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7703178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28.11.2012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1116442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28.11.2012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7420181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B6BA4-59AC-467D-BF66-D4FD47398B83}" type="datetime1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28.11.2012</a:t>
            </a:fld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B7C08-C982-49F9-BF00-53B0C61EAA26}" type="slidenum">
              <a:rPr lang="sr-Latn-C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 /32</a:t>
            </a:r>
            <a:endParaRPr lang="sr-Latn-C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74489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307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926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608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891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85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883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860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132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11/28/2012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340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771"/>
            <a:ext cx="8686800" cy="276225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ACM SAC, Coimbra, Portugal, March 18-22, 2013</a:t>
            </a:r>
            <a:br>
              <a:rPr lang="en-US" sz="2200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TUTORIAL </a:t>
            </a:r>
            <a:r>
              <a:rPr lang="x-none" sz="2800" b="1" dirty="0" smtClean="0"/>
              <a:t>on</a:t>
            </a:r>
            <a:r>
              <a:rPr lang="en-US" sz="2800" b="1" dirty="0" smtClean="0"/>
              <a:t> </a:t>
            </a:r>
            <a:r>
              <a:rPr lang="en-US" sz="2800" b="1" dirty="0"/>
              <a:t>DATA MINING </a:t>
            </a:r>
            <a:r>
              <a:rPr lang="x-none" sz="2800" b="1" dirty="0" smtClean="0"/>
              <a:t/>
            </a:r>
            <a:br>
              <a:rPr lang="x-none" sz="2800" b="1" dirty="0" smtClean="0"/>
            </a:br>
            <a:r>
              <a:rPr lang="x-none" sz="2800" b="1" dirty="0" smtClean="0"/>
              <a:t>from</a:t>
            </a:r>
            <a:r>
              <a:rPr lang="en-US" sz="2800" b="1" dirty="0" smtClean="0"/>
              <a:t> </a:t>
            </a:r>
            <a:r>
              <a:rPr lang="x-none" sz="2800" b="1" dirty="0" smtClean="0"/>
              <a:t/>
            </a:r>
            <a:br>
              <a:rPr lang="x-none" sz="2800" b="1" dirty="0" smtClean="0"/>
            </a:br>
            <a:r>
              <a:rPr lang="en-US" sz="2800" b="1" dirty="0" smtClean="0"/>
              <a:t>SOCIAL</a:t>
            </a:r>
            <a:r>
              <a:rPr lang="x-none" sz="2800" b="1" dirty="0" smtClean="0"/>
              <a:t>, </a:t>
            </a:r>
            <a:r>
              <a:rPr lang="en-US" sz="2800" b="1" dirty="0" smtClean="0"/>
              <a:t>KNOWLEDGE</a:t>
            </a:r>
            <a:r>
              <a:rPr lang="x-none" sz="2800" b="1" dirty="0" smtClean="0"/>
              <a:t>, and SENSOR</a:t>
            </a:r>
            <a:r>
              <a:rPr lang="en-US" sz="2800" b="1" dirty="0" smtClean="0"/>
              <a:t> </a:t>
            </a:r>
            <a:r>
              <a:rPr lang="en-US" sz="2800" b="1" dirty="0"/>
              <a:t>NETWORKS</a:t>
            </a:r>
            <a:endParaRPr lang="x-none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514600"/>
            <a:ext cx="8839200" cy="4191000"/>
          </a:xfrm>
        </p:spPr>
        <p:txBody>
          <a:bodyPr>
            <a:no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Babovic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Zoran</a:t>
            </a:r>
            <a:r>
              <a:rPr lang="en-US" sz="1200" baseline="30000" dirty="0" smtClean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1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Bajec</a:t>
            </a:r>
            <a:r>
              <a:rPr lang="en-US" sz="1200" dirty="0" smtClean="0">
                <a:solidFill>
                  <a:schemeClr val="tx1"/>
                </a:solidFill>
              </a:rPr>
              <a:t>, Marko</a:t>
            </a:r>
            <a:r>
              <a:rPr lang="en-US" sz="1200" baseline="30000" dirty="0" smtClean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2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x-none" sz="1200" smtClean="0">
                <a:solidFill>
                  <a:schemeClr val="tx1"/>
                </a:solidFill>
              </a:rPr>
              <a:t>Draskovic</a:t>
            </a:r>
            <a:r>
              <a:rPr lang="x-none" sz="1200">
                <a:solidFill>
                  <a:schemeClr val="tx1"/>
                </a:solidFill>
              </a:rPr>
              <a:t>, </a:t>
            </a:r>
            <a:r>
              <a:rPr lang="x-none" sz="1200" smtClean="0">
                <a:solidFill>
                  <a:schemeClr val="tx1"/>
                </a:solidFill>
              </a:rPr>
              <a:t>Drazen</a:t>
            </a:r>
            <a:r>
              <a:rPr lang="en-US" sz="1200" baseline="30000" dirty="0" smtClean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Filipovic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Viktorija</a:t>
            </a:r>
            <a:r>
              <a:rPr lang="en-US" sz="1200" baseline="30000" dirty="0" smtClean="0">
                <a:solidFill>
                  <a:schemeClr val="tx1"/>
                </a:solidFill>
              </a:rPr>
              <a:t> 1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x-none" sz="1200" smtClean="0">
                <a:solidFill>
                  <a:schemeClr val="tx1"/>
                </a:solidFill>
              </a:rPr>
              <a:t>Filipovic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x-none" sz="1200" smtClean="0">
                <a:solidFill>
                  <a:schemeClr val="tx1"/>
                </a:solidFill>
              </a:rPr>
              <a:t>Vladimir</a:t>
            </a:r>
            <a:r>
              <a:rPr lang="en-US" sz="1200" baseline="30000" dirty="0" smtClean="0">
                <a:solidFill>
                  <a:schemeClr val="tx1"/>
                </a:solidFill>
              </a:rPr>
              <a:t>3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x-none" sz="1200" dirty="0" smtClean="0">
                <a:solidFill>
                  <a:schemeClr val="tx1"/>
                </a:solidFill>
              </a:rPr>
              <a:t>Furlan, Bojan</a:t>
            </a:r>
            <a:r>
              <a:rPr lang="x-none" sz="1200" smtClean="0">
                <a:solidFill>
                  <a:schemeClr val="tx1"/>
                </a:solidFill>
              </a:rPr>
              <a:t>,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x-none" sz="1200" baseline="30000" smtClean="0">
                <a:solidFill>
                  <a:schemeClr val="tx1"/>
                </a:solidFill>
              </a:rPr>
              <a:t>1,</a:t>
            </a:r>
            <a:r>
              <a:rPr lang="en-US" sz="1200" baseline="30000" dirty="0" smtClean="0">
                <a:solidFill>
                  <a:schemeClr val="tx1"/>
                </a:solidFill>
              </a:rPr>
              <a:t>4</a:t>
            </a:r>
            <a:r>
              <a:rPr lang="x-none" sz="1200" dirty="0" smtClean="0">
                <a:solidFill>
                  <a:schemeClr val="tx1"/>
                </a:solidFill>
              </a:rPr>
              <a:t/>
            </a:r>
            <a:br>
              <a:rPr lang="x-none" sz="1200" dirty="0" smtClean="0">
                <a:solidFill>
                  <a:schemeClr val="tx1"/>
                </a:solidFill>
              </a:rPr>
            </a:br>
            <a:r>
              <a:rPr lang="x-none" sz="1200" dirty="0">
                <a:solidFill>
                  <a:schemeClr val="tx1"/>
                </a:solidFill>
              </a:rPr>
              <a:t>Jelisavcic, </a:t>
            </a:r>
            <a:r>
              <a:rPr lang="x-none" sz="1200" smtClean="0">
                <a:solidFill>
                  <a:schemeClr val="tx1"/>
                </a:solidFill>
              </a:rPr>
              <a:t>Vladisav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4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x-none" sz="1200" dirty="0" smtClean="0">
                <a:solidFill>
                  <a:schemeClr val="tx1"/>
                </a:solidFill>
              </a:rPr>
              <a:t>Kartelj</a:t>
            </a:r>
            <a:r>
              <a:rPr lang="x-none" sz="1200" dirty="0">
                <a:solidFill>
                  <a:schemeClr val="tx1"/>
                </a:solidFill>
              </a:rPr>
              <a:t>, </a:t>
            </a:r>
            <a:r>
              <a:rPr lang="x-none" sz="1200" smtClean="0">
                <a:solidFill>
                  <a:schemeClr val="tx1"/>
                </a:solidFill>
              </a:rPr>
              <a:t>Aleksandar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3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Komlenac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Damjan</a:t>
            </a:r>
            <a:r>
              <a:rPr lang="en-US" sz="1200" baseline="30000" dirty="0" smtClean="0">
                <a:solidFill>
                  <a:schemeClr val="tx1"/>
                </a:solidFill>
              </a:rPr>
              <a:t> 1 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x-none" sz="1200" smtClean="0">
                <a:solidFill>
                  <a:schemeClr val="tx1"/>
                </a:solidFill>
              </a:rPr>
              <a:t>Mihajlovic</a:t>
            </a:r>
            <a:r>
              <a:rPr lang="x-none" sz="1200" dirty="0">
                <a:solidFill>
                  <a:schemeClr val="tx1"/>
                </a:solidFill>
              </a:rPr>
              <a:t>, </a:t>
            </a:r>
            <a:r>
              <a:rPr lang="x-none" sz="1200" smtClean="0">
                <a:solidFill>
                  <a:schemeClr val="tx1"/>
                </a:solidFill>
              </a:rPr>
              <a:t>Aleksandar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4</a:t>
            </a:r>
            <a:r>
              <a:rPr lang="en-US" sz="1200" dirty="0">
                <a:solidFill>
                  <a:schemeClr val="tx1"/>
                </a:solidFill>
              </a:rPr>
              <a:t/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x-none" sz="1200" dirty="0">
                <a:solidFill>
                  <a:schemeClr val="tx1"/>
                </a:solidFill>
              </a:rPr>
              <a:t>Milutinovic, </a:t>
            </a:r>
            <a:r>
              <a:rPr lang="x-none" sz="1200" smtClean="0">
                <a:solidFill>
                  <a:schemeClr val="tx1"/>
                </a:solidFill>
              </a:rPr>
              <a:t>Veljko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1,5</a:t>
            </a:r>
            <a:r>
              <a:rPr lang="x-none" sz="1200" dirty="0" smtClean="0">
                <a:solidFill>
                  <a:schemeClr val="tx1"/>
                </a:solidFill>
              </a:rPr>
              <a:t/>
            </a:r>
            <a:br>
              <a:rPr lang="x-none" sz="12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Popovic</a:t>
            </a:r>
            <a:r>
              <a:rPr lang="en-US" sz="1200" dirty="0" smtClean="0">
                <a:solidFill>
                  <a:schemeClr val="tx1"/>
                </a:solidFill>
              </a:rPr>
              <a:t>, Aleksandra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6</a:t>
            </a:r>
            <a:r>
              <a:rPr lang="en-US" sz="1200" dirty="0" smtClean="0">
                <a:solidFill>
                  <a:schemeClr val="tx1"/>
                </a:solidFill>
              </a:rPr>
              <a:t/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Protic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Jelica</a:t>
            </a:r>
            <a:r>
              <a:rPr lang="en-US" sz="1200" baseline="30000" dirty="0">
                <a:solidFill>
                  <a:schemeClr val="tx1"/>
                </a:solidFill>
              </a:rPr>
              <a:t> </a:t>
            </a:r>
            <a:r>
              <a:rPr lang="en-US" sz="1200" baseline="30000" dirty="0" smtClean="0">
                <a:solidFill>
                  <a:schemeClr val="tx1"/>
                </a:solidFill>
              </a:rPr>
              <a:t>1</a:t>
            </a:r>
            <a:r>
              <a:rPr lang="en-US" sz="1200" dirty="0">
                <a:solidFill>
                  <a:schemeClr val="tx1"/>
                </a:solidFill>
              </a:rPr>
              <a:t/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x-none" sz="1200" smtClean="0">
                <a:solidFill>
                  <a:schemeClr val="tx1"/>
                </a:solidFill>
              </a:rPr>
              <a:t> Rakocevic, </a:t>
            </a:r>
            <a:r>
              <a:rPr lang="x-none" sz="1200" smtClean="0">
                <a:solidFill>
                  <a:schemeClr val="tx1"/>
                </a:solidFill>
              </a:rPr>
              <a:t>Goran</a:t>
            </a:r>
            <a:r>
              <a:rPr lang="en-US" sz="1200" baseline="30000" dirty="0" smtClean="0">
                <a:solidFill>
                  <a:schemeClr val="tx1"/>
                </a:solidFill>
              </a:rPr>
              <a:t> 4</a:t>
            </a:r>
            <a:r>
              <a:rPr lang="en-US" sz="1200" baseline="30000" dirty="0" smtClean="0">
                <a:solidFill>
                  <a:schemeClr val="tx1"/>
                </a:solidFill>
              </a:rPr>
              <a:t/>
            </a:r>
            <a:br>
              <a:rPr lang="en-US" sz="1200" baseline="30000" dirty="0" smtClean="0">
                <a:solidFill>
                  <a:schemeClr val="tx1"/>
                </a:solidFill>
              </a:rPr>
            </a:br>
            <a:r>
              <a:rPr lang="en-US" sz="1200" dirty="0" err="1" smtClean="0">
                <a:solidFill>
                  <a:schemeClr val="tx1"/>
                </a:solidFill>
              </a:rPr>
              <a:t>Tomic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Mihailo</a:t>
            </a:r>
            <a:r>
              <a:rPr lang="en-US" sz="1100" baseline="30000" dirty="0" smtClean="0">
                <a:solidFill>
                  <a:schemeClr val="tx1"/>
                </a:solidFill>
              </a:rPr>
              <a:t> 1 </a:t>
            </a:r>
            <a:r>
              <a:rPr lang="en-US" sz="1100" dirty="0" smtClean="0">
                <a:solidFill>
                  <a:schemeClr val="tx1"/>
                </a:solidFill>
              </a:rPr>
              <a:t/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700" dirty="0" smtClean="0">
                <a:solidFill>
                  <a:schemeClr val="tx1"/>
                </a:solidFill>
              </a:rPr>
              <a:t/>
            </a:r>
            <a:br>
              <a:rPr lang="en-US" sz="700" dirty="0" smtClean="0">
                <a:solidFill>
                  <a:schemeClr val="tx1"/>
                </a:solidFill>
              </a:rPr>
            </a:br>
            <a:endParaRPr lang="en-US" sz="800" dirty="0" smtClean="0">
              <a:solidFill>
                <a:schemeClr val="tx1"/>
              </a:solidFill>
            </a:endParaRPr>
          </a:p>
          <a:p>
            <a:r>
              <a:rPr lang="x-non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1.School of Electrical Engineering, University of Belgrade</a:t>
            </a:r>
            <a:r>
              <a:rPr lang="x-none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School of Computer and Information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Science, University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Ljubljana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School of Mathematics, University of Belgrade,</a:t>
            </a:r>
            <a:r>
              <a:rPr lang="x-none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x-none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4.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Mathematical institute of Serbian Academy of Sciences and Arts</a:t>
            </a:r>
            <a:r>
              <a:rPr lang="x-non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 </a:t>
            </a:r>
            <a:r>
              <a:rPr lang="x-non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Fellow </a:t>
            </a:r>
            <a:r>
              <a:rPr lang="x-non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 the </a:t>
            </a:r>
            <a:r>
              <a:rPr lang="x-non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IEEE, </a:t>
            </a:r>
            <a:r>
              <a:rPr lang="x-non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Member of the Academia </a:t>
            </a:r>
            <a:r>
              <a:rPr lang="x-none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Europaea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Philips, USA</a:t>
            </a:r>
            <a:endParaRPr lang="x-non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1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Table of Contents</a:t>
            </a:r>
            <a:endParaRPr 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3914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Mining from Social Networks:</a:t>
            </a:r>
          </a:p>
          <a:p>
            <a:pPr lvl="1"/>
            <a:r>
              <a:rPr lang="en-US" dirty="0" err="1" smtClean="0"/>
              <a:t>Furlan</a:t>
            </a:r>
            <a:r>
              <a:rPr lang="en-US" dirty="0" smtClean="0"/>
              <a:t>, </a:t>
            </a:r>
            <a:r>
              <a:rPr lang="en-US" dirty="0" err="1" smtClean="0"/>
              <a:t>Nikolic</a:t>
            </a:r>
            <a:r>
              <a:rPr lang="en-US" dirty="0" smtClean="0"/>
              <a:t>, </a:t>
            </a:r>
            <a:r>
              <a:rPr lang="en-US" dirty="0" err="1" smtClean="0"/>
              <a:t>Milutinovic</a:t>
            </a:r>
            <a:r>
              <a:rPr lang="en-US" dirty="0" smtClean="0"/>
              <a:t>:  Intelligent Question Routing Systems</a:t>
            </a:r>
          </a:p>
          <a:p>
            <a:pPr lvl="1"/>
            <a:r>
              <a:rPr lang="en-US" dirty="0" err="1" smtClean="0"/>
              <a:t>Kartelj</a:t>
            </a:r>
            <a:r>
              <a:rPr lang="en-US" dirty="0" smtClean="0"/>
              <a:t>, </a:t>
            </a:r>
            <a:r>
              <a:rPr lang="en-US" dirty="0" err="1" smtClean="0"/>
              <a:t>Filipovic</a:t>
            </a:r>
            <a:r>
              <a:rPr lang="en-US" dirty="0" smtClean="0"/>
              <a:t>, </a:t>
            </a:r>
            <a:r>
              <a:rPr lang="en-US" dirty="0" err="1" smtClean="0"/>
              <a:t>Milutinovic</a:t>
            </a:r>
            <a:r>
              <a:rPr lang="en-US" dirty="0" smtClean="0"/>
              <a:t>: Automated Personality Classification</a:t>
            </a:r>
          </a:p>
          <a:p>
            <a:r>
              <a:rPr lang="en-US" b="1" dirty="0" smtClean="0"/>
              <a:t>Mining from the Internet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Jelisavcic</a:t>
            </a:r>
            <a:r>
              <a:rPr lang="en-US" dirty="0" smtClean="0"/>
              <a:t>, </a:t>
            </a:r>
            <a:r>
              <a:rPr lang="en-US" dirty="0" err="1" smtClean="0"/>
              <a:t>Furlan</a:t>
            </a:r>
            <a:r>
              <a:rPr lang="en-US" dirty="0" smtClean="0"/>
              <a:t>, </a:t>
            </a:r>
            <a:r>
              <a:rPr lang="en-US" dirty="0" err="1" smtClean="0"/>
              <a:t>Protic</a:t>
            </a:r>
            <a:r>
              <a:rPr lang="en-US" dirty="0" smtClean="0"/>
              <a:t>, </a:t>
            </a:r>
            <a:r>
              <a:rPr lang="en-US" dirty="0" err="1" smtClean="0"/>
              <a:t>Milutinovic</a:t>
            </a:r>
            <a:r>
              <a:rPr lang="en-US" dirty="0" smtClean="0"/>
              <a:t>: Probabilistic Graphical Models for Text Mining</a:t>
            </a:r>
          </a:p>
          <a:p>
            <a:pPr lvl="1"/>
            <a:r>
              <a:rPr lang="en-US" dirty="0" err="1" smtClean="0"/>
              <a:t>Dra</a:t>
            </a:r>
            <a:r>
              <a:rPr lang="en-US" dirty="0" err="1"/>
              <a:t>s</a:t>
            </a:r>
            <a:r>
              <a:rPr lang="en-US" dirty="0" err="1" smtClean="0"/>
              <a:t>kov</a:t>
            </a:r>
            <a:r>
              <a:rPr lang="x-none" smtClean="0"/>
              <a:t>i</a:t>
            </a:r>
            <a:r>
              <a:rPr lang="en-US" dirty="0" smtClean="0"/>
              <a:t>c: Genetic Search for the Internet</a:t>
            </a:r>
          </a:p>
          <a:p>
            <a:r>
              <a:rPr lang="en-US" b="1" dirty="0" smtClean="0"/>
              <a:t>Mining from the Medical Databases:</a:t>
            </a:r>
          </a:p>
          <a:p>
            <a:pPr lvl="1"/>
            <a:r>
              <a:rPr lang="en-US" dirty="0" err="1" smtClean="0"/>
              <a:t>Rakocevic</a:t>
            </a:r>
            <a:r>
              <a:rPr lang="en-US" dirty="0" smtClean="0"/>
              <a:t>: Mining from Medical </a:t>
            </a:r>
            <a:r>
              <a:rPr lang="en-US" dirty="0" err="1" smtClean="0"/>
              <a:t>DataBases</a:t>
            </a:r>
            <a:r>
              <a:rPr lang="en-US" dirty="0" smtClean="0"/>
              <a:t>, </a:t>
            </a:r>
            <a:r>
              <a:rPr lang="en-US" dirty="0" err="1" smtClean="0"/>
              <a:t>ArtTreat</a:t>
            </a:r>
            <a:r>
              <a:rPr lang="x-none" dirty="0" smtClean="0"/>
              <a:t> FP7</a:t>
            </a:r>
            <a:endParaRPr lang="en-US" dirty="0"/>
          </a:p>
          <a:p>
            <a:pPr lvl="1"/>
            <a:r>
              <a:rPr lang="en-US" dirty="0" err="1" smtClean="0"/>
              <a:t>Mihajlovi</a:t>
            </a:r>
            <a:r>
              <a:rPr lang="en-US" dirty="0" err="1"/>
              <a:t>c</a:t>
            </a:r>
            <a:r>
              <a:rPr lang="en-US" dirty="0" smtClean="0"/>
              <a:t>, Imputation for </a:t>
            </a:r>
            <a:r>
              <a:rPr lang="en-US" dirty="0" err="1" smtClean="0"/>
              <a:t>DataMining</a:t>
            </a:r>
            <a:r>
              <a:rPr lang="en-US" dirty="0" smtClean="0"/>
              <a:t>, </a:t>
            </a:r>
            <a:r>
              <a:rPr lang="en-US" dirty="0" err="1" smtClean="0"/>
              <a:t>ArtTreat</a:t>
            </a:r>
            <a:r>
              <a:rPr lang="x-none" dirty="0" smtClean="0"/>
              <a:t> FP7</a:t>
            </a:r>
            <a:endParaRPr lang="en-US" dirty="0" smtClean="0"/>
          </a:p>
          <a:p>
            <a:r>
              <a:rPr lang="en-US" b="1" dirty="0" smtClean="0"/>
              <a:t>Mining from the Sensor Networks:</a:t>
            </a:r>
          </a:p>
          <a:p>
            <a:pPr lvl="1"/>
            <a:r>
              <a:rPr lang="en-US" dirty="0" err="1" smtClean="0"/>
              <a:t>Rakocevic</a:t>
            </a:r>
            <a:r>
              <a:rPr lang="en-US" dirty="0" smtClean="0"/>
              <a:t>: Algorithms for </a:t>
            </a:r>
            <a:r>
              <a:rPr lang="en-US" dirty="0" err="1" smtClean="0"/>
              <a:t>DataMining</a:t>
            </a:r>
            <a:r>
              <a:rPr lang="en-US" dirty="0" smtClean="0"/>
              <a:t> in WSNs, </a:t>
            </a:r>
            <a:r>
              <a:rPr lang="en-US" dirty="0" err="1" smtClean="0"/>
              <a:t>ProSense</a:t>
            </a:r>
            <a:r>
              <a:rPr lang="x-none" dirty="0" smtClean="0"/>
              <a:t> FP7</a:t>
            </a:r>
            <a:endParaRPr lang="en-US" dirty="0" smtClean="0"/>
          </a:p>
          <a:p>
            <a:pPr lvl="1"/>
            <a:r>
              <a:rPr lang="en-US" dirty="0" err="1" smtClean="0"/>
              <a:t>Babovic</a:t>
            </a:r>
            <a:r>
              <a:rPr lang="en-US" dirty="0" smtClean="0"/>
              <a:t>: Google-Enhanced Algorithms for </a:t>
            </a:r>
            <a:r>
              <a:rPr lang="en-US" dirty="0" err="1" smtClean="0"/>
              <a:t>Datamining</a:t>
            </a:r>
            <a:r>
              <a:rPr lang="en-US" dirty="0" smtClean="0"/>
              <a:t> in WSNs, </a:t>
            </a:r>
            <a:r>
              <a:rPr lang="en-US" dirty="0" err="1" smtClean="0"/>
              <a:t>ProSense</a:t>
            </a:r>
            <a:r>
              <a:rPr lang="en-US" dirty="0" smtClean="0"/>
              <a:t> FP7</a:t>
            </a:r>
          </a:p>
          <a:p>
            <a:r>
              <a:rPr lang="en-US" b="1" dirty="0" smtClean="0"/>
              <a:t>Mind Mining:</a:t>
            </a:r>
          </a:p>
          <a:p>
            <a:pPr lvl="1"/>
            <a:r>
              <a:rPr lang="en-US" dirty="0" err="1" smtClean="0"/>
              <a:t>Komlenac</a:t>
            </a:r>
            <a:r>
              <a:rPr lang="en-US" dirty="0" smtClean="0"/>
              <a:t>: </a:t>
            </a:r>
            <a:r>
              <a:rPr lang="en-US" dirty="0" err="1" smtClean="0"/>
              <a:t>Mindgenomics</a:t>
            </a:r>
            <a:endParaRPr lang="en-US" dirty="0" smtClean="0"/>
          </a:p>
          <a:p>
            <a:pPr lvl="1"/>
            <a:r>
              <a:rPr lang="en-US" dirty="0" err="1" smtClean="0"/>
              <a:t>Filipovic</a:t>
            </a:r>
            <a:r>
              <a:rPr lang="en-US" dirty="0" smtClean="0"/>
              <a:t>: </a:t>
            </a:r>
            <a:r>
              <a:rPr lang="en-US" dirty="0" err="1" smtClean="0"/>
              <a:t>NeuroEconomy</a:t>
            </a:r>
            <a:endParaRPr lang="x-none" dirty="0" smtClean="0"/>
          </a:p>
          <a:p>
            <a:r>
              <a:rPr lang="en-US" b="1" dirty="0" smtClean="0"/>
              <a:t>Implementations:</a:t>
            </a:r>
          </a:p>
          <a:p>
            <a:pPr lvl="1"/>
            <a:r>
              <a:rPr lang="en-US" dirty="0" err="1" smtClean="0"/>
              <a:t>Tomic</a:t>
            </a:r>
            <a:r>
              <a:rPr lang="en-US" dirty="0" smtClean="0"/>
              <a:t>: DARPA</a:t>
            </a:r>
          </a:p>
          <a:p>
            <a:pPr lvl="1"/>
            <a:r>
              <a:rPr lang="en-US" dirty="0" err="1" smtClean="0"/>
              <a:t>Milutinovic</a:t>
            </a:r>
            <a:r>
              <a:rPr lang="en-US" dirty="0" smtClean="0"/>
              <a:t>: MAXELER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5629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30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The ACM SAC, Coimbra, Portugal, March 18-22, 2013  TUTORIAL on DATA MINING  from  SOCIAL, KNOWLEDGE, and SENSOR NETWORKS</vt:lpstr>
      <vt:lpstr>Table of Contents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ACM SAC, Coimbra, Portugal, March 18-22, 2013  TUTORIAL ON DATA MINING  FROM  SOCIAL AND KNOWLEDGE NETWORKS</dc:title>
  <dc:creator>vladisav</dc:creator>
  <cp:lastModifiedBy>jv103462</cp:lastModifiedBy>
  <cp:revision>28</cp:revision>
  <dcterms:created xsi:type="dcterms:W3CDTF">2006-08-16T00:00:00Z</dcterms:created>
  <dcterms:modified xsi:type="dcterms:W3CDTF">2012-11-28T13:02:18Z</dcterms:modified>
</cp:coreProperties>
</file>