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0"/>
  </p:notesMasterIdLst>
  <p:sldIdLst>
    <p:sldId id="256" r:id="rId2"/>
    <p:sldId id="257" r:id="rId3"/>
    <p:sldId id="263" r:id="rId4"/>
    <p:sldId id="270" r:id="rId5"/>
    <p:sldId id="258" r:id="rId6"/>
    <p:sldId id="266" r:id="rId7"/>
    <p:sldId id="271" r:id="rId8"/>
    <p:sldId id="259" r:id="rId9"/>
    <p:sldId id="264" r:id="rId10"/>
    <p:sldId id="267" r:id="rId11"/>
    <p:sldId id="268" r:id="rId12"/>
    <p:sldId id="265" r:id="rId13"/>
    <p:sldId id="272" r:id="rId14"/>
    <p:sldId id="261" r:id="rId15"/>
    <p:sldId id="262" r:id="rId16"/>
    <p:sldId id="273" r:id="rId17"/>
    <p:sldId id="274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9" autoAdjust="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0E69-997A-4F94-8FFB-7D52FC1F159C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0C3AE-3A4D-40FA-966D-21BE51165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C3AE-3A4D-40FA-966D-21BE51165B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1961C-BF81-4F22-AF9B-300C0AF248A1}" type="datetime1">
              <a:rPr lang="en-US" smtClean="0"/>
              <a:pPr/>
              <a:t>12/9/2012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EF4265-8422-4720-9EB7-CF5B9C465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E9575-18F1-4BBF-B186-B1A58E836371}" type="datetime1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EF4265-8422-4720-9EB7-CF5B9C465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BF4241-A4FD-4A0D-8587-A74405E52023}" type="datetime1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EF4265-8422-4720-9EB7-CF5B9C465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518FE-DDE3-4555-BD8A-4DC6F2F663CF}" type="datetime1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EF4265-8422-4720-9EB7-CF5B9C465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514D9-8BE8-469E-8330-EFE393919464}" type="datetime1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EF4265-8422-4720-9EB7-CF5B9C465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68BCD9-A28A-40D8-9867-0C99D3F2484D}" type="datetime1">
              <a:rPr lang="en-US" smtClean="0"/>
              <a:pPr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EF4265-8422-4720-9EB7-CF5B9C465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900B9-8FA9-4118-A7E9-217965941F0C}" type="datetime1">
              <a:rPr lang="en-US" smtClean="0"/>
              <a:pPr/>
              <a:t>12/9/2012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EF4265-8422-4720-9EB7-CF5B9C465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04C4D7-C823-4C6E-BA3D-FEA16566CCB3}" type="datetime1">
              <a:rPr lang="en-US" smtClean="0"/>
              <a:pPr/>
              <a:t>12/9/2012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EF4265-8422-4720-9EB7-CF5B9C465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E6D986-B5A2-4D0F-A2A3-20EAB7701C54}" type="datetime1">
              <a:rPr lang="en-US" smtClean="0"/>
              <a:pPr/>
              <a:t>12/9/2012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EF4265-8422-4720-9EB7-CF5B9C465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BEC01-FCDA-4957-A206-93F89E1DD187}" type="datetime1">
              <a:rPr lang="en-US" smtClean="0"/>
              <a:pPr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EF4265-8422-4720-9EB7-CF5B9C465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EEC3C-E05B-4617-8CC4-21B1AE5C29E9}" type="datetime1">
              <a:rPr lang="en-US" smtClean="0"/>
              <a:pPr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EF4265-8422-4720-9EB7-CF5B9C465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FF317A-AD60-4755-9030-E7723FAADF05}" type="datetime1">
              <a:rPr lang="en-US" smtClean="0"/>
              <a:pPr/>
              <a:t>12/9/2012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8EF4265-8422-4720-9EB7-CF5B9C465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042416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Current DARPA projects based on data mining</a:t>
            </a:r>
            <a:endParaRPr lang="en-U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616847"/>
            <a:ext cx="5486400" cy="378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Biochronicity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Currently, multiple “clock genes” have been uncovered, but none have been identified as the master regulator of cell lifecycle.</a:t>
            </a:r>
          </a:p>
          <a:p>
            <a:r>
              <a:rPr lang="en-US" sz="2400" dirty="0" smtClean="0"/>
              <a:t>Proposed research should investigate approaches that increase the understanding of time in biological systems.</a:t>
            </a:r>
          </a:p>
          <a:p>
            <a:r>
              <a:rPr lang="en-US" sz="2400" dirty="0" smtClean="0"/>
              <a:t>In phase 1, empirically derived data, bioinformatic and data mining techniques will be used to build a large library of factors that regulate cell lifecycle.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305550"/>
            <a:ext cx="612648" cy="476250"/>
          </a:xfrm>
        </p:spPr>
        <p:txBody>
          <a:bodyPr/>
          <a:lstStyle/>
          <a:p>
            <a:fld id="{D8EF4265-8422-4720-9EB7-CF5B9C4655F3}" type="slidenum">
              <a:rPr lang="en-US" smtClean="0"/>
              <a:pPr/>
              <a:t>10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3074" name="Picture 2" descr="C:\Users\Dorian\Desktop\DARPA prezentacija\1.10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800600"/>
            <a:ext cx="1524000" cy="1554480"/>
          </a:xfrm>
          <a:prstGeom prst="rect">
            <a:avLst/>
          </a:prstGeom>
          <a:noFill/>
        </p:spPr>
      </p:pic>
      <p:pic>
        <p:nvPicPr>
          <p:cNvPr id="3075" name="Picture 3" descr="C:\Users\Dorian\Desktop\DARPA prezentacija\DNA human genome ENCODE_COSMOS Science Magaz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800600"/>
            <a:ext cx="1600200" cy="1600200"/>
          </a:xfrm>
          <a:prstGeom prst="rect">
            <a:avLst/>
          </a:prstGeom>
          <a:noFill/>
        </p:spPr>
      </p:pic>
      <p:sp>
        <p:nvSpPr>
          <p:cNvPr id="7" name="Left-Right Arrow 6"/>
          <p:cNvSpPr/>
          <p:nvPr/>
        </p:nvSpPr>
        <p:spPr>
          <a:xfrm>
            <a:off x="4648200" y="5410200"/>
            <a:ext cx="685800" cy="484632"/>
          </a:xfrm>
          <a:prstGeom prst="leftRightArrow">
            <a:avLst/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Biochronicity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If successful, this program could contribute to:</a:t>
            </a:r>
          </a:p>
          <a:p>
            <a:pPr lvl="1"/>
            <a:r>
              <a:rPr lang="en-US" sz="2400" dirty="0" smtClean="0"/>
              <a:t>Enhancing human combat performance</a:t>
            </a:r>
          </a:p>
          <a:p>
            <a:pPr lvl="1"/>
            <a:r>
              <a:rPr lang="en-US" sz="2400" dirty="0" smtClean="0"/>
              <a:t>Improving trauma care on the battlefield</a:t>
            </a:r>
          </a:p>
          <a:p>
            <a:pPr lvl="1"/>
            <a:r>
              <a:rPr lang="en-US" sz="2400" dirty="0" smtClean="0"/>
              <a:t>Understanding the mechanisms behind disease and managing their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305550"/>
            <a:ext cx="612648" cy="476250"/>
          </a:xfrm>
        </p:spPr>
        <p:txBody>
          <a:bodyPr/>
          <a:lstStyle/>
          <a:p>
            <a:fld id="{D8EF4265-8422-4720-9EB7-CF5B9C4655F3}" type="slidenum">
              <a:rPr lang="en-US" smtClean="0"/>
              <a:pPr/>
              <a:t>11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5" name="Picture 2" descr="C:\Users\Dorian\Desktop\DARPA prezentacija\Biochronic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962400"/>
            <a:ext cx="6934200" cy="2180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>
                <a:latin typeface="Adobe Garamond Pro Bold" pitchFamily="18" charset="0"/>
              </a:rPr>
              <a:t>1</a:t>
            </a:r>
            <a:r>
              <a:rPr lang="en-US" dirty="0" smtClean="0"/>
              <a:t>N</a:t>
            </a:r>
            <a:r>
              <a:rPr lang="en-US" dirty="0" smtClean="0">
                <a:latin typeface="Adobe Garamond Pro Bold" pitchFamily="18" charset="0"/>
              </a:rPr>
              <a:t>1</a:t>
            </a:r>
            <a:r>
              <a:rPr lang="en-US" dirty="0" smtClean="0"/>
              <a:t> Acceleration – Blue Angel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Blue Angel program is an effort to deliver effective interventions for pandemic influenza. </a:t>
            </a:r>
          </a:p>
          <a:p>
            <a:r>
              <a:rPr lang="en-US" sz="2400" dirty="0" smtClean="0"/>
              <a:t>Blue Angel brings together the following technologies:</a:t>
            </a:r>
          </a:p>
          <a:p>
            <a:pPr lvl="1"/>
            <a:r>
              <a:rPr lang="en-US" sz="2400" dirty="0" smtClean="0"/>
              <a:t>Predicting Health and Disease (PHD)</a:t>
            </a:r>
          </a:p>
          <a:p>
            <a:pPr lvl="1"/>
            <a:r>
              <a:rPr lang="en-US" sz="2400" dirty="0" smtClean="0"/>
              <a:t>Modular IMmune In vitro Constructs (MIMIC)</a:t>
            </a:r>
          </a:p>
          <a:p>
            <a:pPr lvl="1"/>
            <a:r>
              <a:rPr lang="en-US" sz="2400" dirty="0" smtClean="0"/>
              <a:t>Accelerated Manufacture of Pharmaceuticals (AMP)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05550"/>
            <a:ext cx="536448" cy="476250"/>
          </a:xfrm>
        </p:spPr>
        <p:txBody>
          <a:bodyPr/>
          <a:lstStyle/>
          <a:p>
            <a:fld id="{D8EF4265-8422-4720-9EB7-CF5B9C4655F3}" type="slidenum">
              <a:rPr lang="en-US" smtClean="0"/>
              <a:pPr/>
              <a:t>12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7170" name="Picture 2" descr="C:\Users\Dorian\Desktop\DARPA prezentacija\Vaccin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419600"/>
            <a:ext cx="2438400" cy="1826225"/>
          </a:xfrm>
          <a:prstGeom prst="rect">
            <a:avLst/>
          </a:prstGeom>
          <a:noFill/>
        </p:spPr>
      </p:pic>
      <p:pic>
        <p:nvPicPr>
          <p:cNvPr id="7171" name="Picture 3" descr="C:\Users\Dorian\Desktop\DARPA prezentacija\dna-testing-0511-md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419600"/>
            <a:ext cx="2438400" cy="18288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4800600" y="5105400"/>
            <a:ext cx="533400" cy="484632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Angel - PHD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PHD has developed a method for determining who will or will not become sick after exposure to a virus many days before symptoms appear.</a:t>
            </a:r>
          </a:p>
          <a:p>
            <a:r>
              <a:rPr lang="en-US" sz="2800" dirty="0" smtClean="0"/>
              <a:t>High accuracy of detection enables prevention, prediction of disease propagation, and appropriate early treatment of infected individuals.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305550"/>
            <a:ext cx="612648" cy="476250"/>
          </a:xfrm>
        </p:spPr>
        <p:txBody>
          <a:bodyPr/>
          <a:lstStyle/>
          <a:p>
            <a:fld id="{D8EF4265-8422-4720-9EB7-CF5B9C4655F3}" type="slidenum">
              <a:rPr lang="en-US" smtClean="0"/>
              <a:pPr/>
              <a:t>13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3075" name="Picture 3" descr="C:\Users\Dorian\Desktop\DARPA prezentacija\true-fal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677918"/>
            <a:ext cx="2590800" cy="1722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Mind’s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Mind’s Eye program seeks to develop in machines a capability that currently exists only in animals: visual intelligence.</a:t>
            </a:r>
          </a:p>
          <a:p>
            <a:r>
              <a:rPr lang="en-US" sz="2400" dirty="0" smtClean="0"/>
              <a:t>One of the desired military uses of this is in a smart camera mounted on an unmanned ground vehicle. </a:t>
            </a:r>
          </a:p>
          <a:p>
            <a:r>
              <a:rPr lang="en-US" sz="2400" dirty="0" smtClean="0"/>
              <a:t>It would have sufficient visual intelligence that is can report on activity in an area of observation.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05550"/>
            <a:ext cx="536448" cy="476250"/>
          </a:xfrm>
        </p:spPr>
        <p:txBody>
          <a:bodyPr/>
          <a:lstStyle/>
          <a:p>
            <a:fld id="{D8EF4265-8422-4720-9EB7-CF5B9C4655F3}" type="slidenum">
              <a:rPr lang="en-US" smtClean="0"/>
              <a:pPr/>
              <a:t>14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5" name="Picture 2" descr="C:\Users\Dorian\Desktop\DARPA prezentacija\M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468413"/>
            <a:ext cx="7467600" cy="177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Mind’s Eye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05550"/>
            <a:ext cx="536448" cy="476250"/>
          </a:xfrm>
        </p:spPr>
        <p:txBody>
          <a:bodyPr/>
          <a:lstStyle/>
          <a:p>
            <a:fld id="{D8EF4265-8422-4720-9EB7-CF5B9C4655F3}" type="slidenum">
              <a:rPr lang="en-US" smtClean="0"/>
              <a:pPr/>
              <a:t>15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3075" name="Picture 3" descr="C:\Users\Dorian\Desktop\DARPA prezentacija\M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7391400" cy="1775424"/>
          </a:xfrm>
          <a:prstGeom prst="rect">
            <a:avLst/>
          </a:prstGeom>
          <a:noFill/>
        </p:spPr>
      </p:pic>
      <p:pic>
        <p:nvPicPr>
          <p:cNvPr id="3076" name="Picture 4" descr="C:\Users\Dorian\Desktop\DARPA prezentacija\M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733800"/>
            <a:ext cx="7391400" cy="1795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Due to anticipated retreating Arctic ice in the coming decades, shipping is expected to increase during summer months.</a:t>
            </a:r>
          </a:p>
          <a:p>
            <a:r>
              <a:rPr lang="en-US" sz="2400" dirty="0" smtClean="0"/>
              <a:t>This growth in activity will increase the strategic significance of the region and will drive a need for effective regional monitoring.</a:t>
            </a:r>
          </a:p>
          <a:p>
            <a:r>
              <a:rPr lang="en-US" sz="2400" dirty="0" smtClean="0"/>
              <a:t>The extreme environmental conditions of the Arctic challenge the ability of conventional technology to provide such monitoring.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305550"/>
            <a:ext cx="612648" cy="476250"/>
          </a:xfrm>
        </p:spPr>
        <p:txBody>
          <a:bodyPr/>
          <a:lstStyle/>
          <a:p>
            <a:fld id="{D8EF4265-8422-4720-9EB7-CF5B9C4655F3}" type="slidenum">
              <a:rPr lang="en-US" smtClean="0"/>
              <a:pPr/>
              <a:t>16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1026" name="Picture 2" descr="C:\Users\Dorian\Desktop\DARPA prezentacija\polar-bear-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399" y="4800600"/>
            <a:ext cx="2434167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Assured Arctic Awareness (AAA) program plans to develop new technologies for an advanced distributed sensor system to monitor the Arctic both below and above the ice.</a:t>
            </a:r>
          </a:p>
          <a:p>
            <a:r>
              <a:rPr lang="en-US" sz="2400" dirty="0" smtClean="0"/>
              <a:t>Developers will need to overcome the challenges of:</a:t>
            </a:r>
          </a:p>
          <a:p>
            <a:pPr lvl="1"/>
            <a:r>
              <a:rPr lang="en-US" sz="2000" dirty="0" smtClean="0"/>
              <a:t>Persistence</a:t>
            </a:r>
          </a:p>
          <a:p>
            <a:pPr lvl="1"/>
            <a:r>
              <a:rPr lang="en-US" sz="2000" dirty="0" smtClean="0"/>
              <a:t>Survivability </a:t>
            </a:r>
          </a:p>
          <a:p>
            <a:pPr lvl="1"/>
            <a:r>
              <a:rPr lang="en-US" sz="2000" dirty="0" smtClean="0"/>
              <a:t>Energy management </a:t>
            </a:r>
          </a:p>
          <a:p>
            <a:pPr lvl="1"/>
            <a:r>
              <a:rPr lang="en-US" sz="2000" dirty="0" smtClean="0"/>
              <a:t>Sensing </a:t>
            </a:r>
          </a:p>
          <a:p>
            <a:pPr lvl="1"/>
            <a:r>
              <a:rPr lang="en-US" sz="2000" dirty="0" smtClean="0"/>
              <a:t>Mobility </a:t>
            </a:r>
          </a:p>
          <a:p>
            <a:pPr lvl="1"/>
            <a:r>
              <a:rPr lang="en-US" sz="2000" dirty="0" smtClean="0"/>
              <a:t>Delivery</a:t>
            </a:r>
          </a:p>
          <a:p>
            <a:pPr lvl="1"/>
            <a:r>
              <a:rPr lang="en-US" sz="2000" dirty="0" smtClean="0"/>
              <a:t>Communications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305550"/>
            <a:ext cx="612648" cy="476250"/>
          </a:xfrm>
        </p:spPr>
        <p:txBody>
          <a:bodyPr/>
          <a:lstStyle/>
          <a:p>
            <a:fld id="{D8EF4265-8422-4720-9EB7-CF5B9C4655F3}" type="slidenum">
              <a:rPr lang="en-US" smtClean="0"/>
              <a:pPr/>
              <a:t>17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2050" name="Picture 2" descr="C:\Users\Dorian\Desktop\DARPA prezentacija\USS_Skate_(SSN-578)_surfaced_in_Arctic_-_1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191000"/>
            <a:ext cx="3200400" cy="184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514600"/>
            <a:ext cx="41910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05550"/>
            <a:ext cx="536448" cy="476250"/>
          </a:xfrm>
        </p:spPr>
        <p:txBody>
          <a:bodyPr/>
          <a:lstStyle/>
          <a:p>
            <a:fld id="{D8EF4265-8422-4720-9EB7-CF5B9C4655F3}" type="slidenum">
              <a:rPr lang="en-US" smtClean="0"/>
              <a:pPr/>
              <a:t>18</a:t>
            </a:fld>
            <a:r>
              <a:rPr lang="en-US" dirty="0" smtClean="0"/>
              <a:t>/18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DARPA?</a:t>
            </a:r>
          </a:p>
          <a:p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ADAMS – Anomaly Detection at Multiple Scales</a:t>
            </a:r>
          </a:p>
          <a:p>
            <a:pPr lvl="1"/>
            <a:r>
              <a:rPr lang="en-US" dirty="0" smtClean="0"/>
              <a:t>SMISC – Social Media in Strategic Communication</a:t>
            </a:r>
          </a:p>
          <a:p>
            <a:pPr lvl="1"/>
            <a:r>
              <a:rPr lang="en-US" dirty="0" smtClean="0"/>
              <a:t>Biochronicity</a:t>
            </a:r>
          </a:p>
          <a:p>
            <a:pPr lvl="1"/>
            <a:r>
              <a:rPr lang="en-US" dirty="0" smtClean="0"/>
              <a:t>H1N1 Acceleration (Blue Angel)</a:t>
            </a:r>
          </a:p>
          <a:p>
            <a:pPr lvl="1"/>
            <a:r>
              <a:rPr lang="en-US" dirty="0" smtClean="0"/>
              <a:t>DEFT – Deep Exploration and Filtering of Text</a:t>
            </a:r>
          </a:p>
          <a:p>
            <a:pPr lvl="1"/>
            <a:r>
              <a:rPr lang="en-US" dirty="0" smtClean="0"/>
              <a:t>Mind’s Eye</a:t>
            </a:r>
          </a:p>
          <a:p>
            <a:pPr lvl="1"/>
            <a:r>
              <a:rPr lang="en-US" dirty="0" smtClean="0"/>
              <a:t>AAA – Assured Arctic Awareness </a:t>
            </a:r>
            <a:endParaRPr lang="en-US" dirty="0" smtClean="0"/>
          </a:p>
          <a:p>
            <a:r>
              <a:rPr lang="en-US" dirty="0" smtClean="0"/>
              <a:t>Q &amp; 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4265-8422-4720-9EB7-CF5B9C4655F3}" type="slidenum">
              <a:rPr lang="en-US" smtClean="0"/>
              <a:pPr/>
              <a:t>2</a:t>
            </a:fld>
            <a:r>
              <a:rPr lang="en-US" dirty="0" smtClean="0"/>
              <a:t>/18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Defense Advanced Research Projects Agency (DARPA) is an agency of the US Department of Defense responsible for the development of new technologies for use by the military.</a:t>
            </a:r>
          </a:p>
          <a:p>
            <a:r>
              <a:rPr lang="en-US" sz="2400" dirty="0" smtClean="0"/>
              <a:t>Established in 1958, after the Soviet launch of the Sputnik.</a:t>
            </a:r>
          </a:p>
          <a:p>
            <a:r>
              <a:rPr lang="en-US" sz="2400" dirty="0" smtClean="0"/>
              <a:t>DARPA’s mission is to prevent technological surprise.</a:t>
            </a:r>
          </a:p>
          <a:p>
            <a:r>
              <a:rPr lang="en-US" sz="2400" dirty="0" smtClean="0"/>
              <a:t>Their projects rarely succeed, but when they do, they revolutionize the industry (early Internet, research in artificial intelligence, integrated circuits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4265-8422-4720-9EB7-CF5B9C4655F3}" type="slidenum">
              <a:rPr lang="en-US" smtClean="0"/>
              <a:pPr/>
              <a:t>3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508"/>
            <a:ext cx="2209800" cy="129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time we see an incident like a soldier becoming homicidal or suicidal or an innocent insider becoming malicious we wonder why we didn’t see it coming.</a:t>
            </a:r>
          </a:p>
          <a:p>
            <a:r>
              <a:rPr lang="en-US" sz="2800" i="1" dirty="0" smtClean="0"/>
              <a:t>Why can’t we see the clues before the fact? </a:t>
            </a:r>
          </a:p>
          <a:p>
            <a:r>
              <a:rPr lang="en-US" sz="2800" dirty="0" smtClean="0"/>
              <a:t>Because we generally need to look through an enormous amount of data and don’t know where and what to look for.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4265-8422-4720-9EB7-CF5B9C4655F3}" type="slidenum">
              <a:rPr lang="en-US" smtClean="0"/>
              <a:pPr/>
              <a:t>4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5122" name="Picture 2" descr="C:\Users\Dorian\Desktop\DARPA prezentacija\insiderthreat-cop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724400"/>
            <a:ext cx="1835150" cy="183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ADAMS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Anomaly Detection at Multiple Scales (ADAMS) program creates, adapts and applies technology to anomaly characterization and detection in massive data sets.</a:t>
            </a:r>
          </a:p>
          <a:p>
            <a:r>
              <a:rPr lang="en-US" sz="2400" dirty="0" smtClean="0"/>
              <a:t>The initial application domain is insider threat detection in which malevolent actions by a trusted individual are detected against a background of everyday network activity.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4265-8422-4720-9EB7-CF5B9C4655F3}" type="slidenum">
              <a:rPr lang="en-US" smtClean="0"/>
              <a:pPr/>
              <a:t>5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2050" name="Picture 2" descr="C:\Users\Dorian\Desktop\DARPA prezentacija\decep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9" y="4800600"/>
            <a:ext cx="2529299" cy="158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Through the Social Media in Strategic Communication (SMISC) program, DARPA seeks to develop tools to support the efforts of human operators to counter misinformation or deception campaigns in social media.</a:t>
            </a:r>
          </a:p>
          <a:p>
            <a:r>
              <a:rPr lang="en-US" sz="2400" dirty="0" smtClean="0"/>
              <a:t>Researchers will attempt to:</a:t>
            </a:r>
          </a:p>
          <a:p>
            <a:pPr lvl="1"/>
            <a:r>
              <a:rPr lang="en-US" sz="2000" dirty="0" smtClean="0"/>
              <a:t>Track ideas and concepts</a:t>
            </a:r>
          </a:p>
          <a:p>
            <a:pPr lvl="1"/>
            <a:r>
              <a:rPr lang="en-US" sz="2000" dirty="0" smtClean="0"/>
              <a:t>Model emergent communities </a:t>
            </a:r>
          </a:p>
          <a:p>
            <a:pPr lvl="1"/>
            <a:r>
              <a:rPr lang="en-US" sz="2000" dirty="0" smtClean="0"/>
              <a:t>Detect generation of automated content (such as by bots)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4265-8422-4720-9EB7-CF5B9C4655F3}" type="slidenum">
              <a:rPr lang="en-US" smtClean="0"/>
              <a:pPr/>
              <a:t>6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1026" name="Picture 2" descr="C:\Users\Dorian\Desktop\DARPA prezentacija\social-med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648200"/>
            <a:ext cx="2971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accomplish this, SMISC will focus research on:</a:t>
            </a:r>
          </a:p>
          <a:p>
            <a:pPr lvl="1"/>
            <a:r>
              <a:rPr lang="en-US" sz="2400" dirty="0" smtClean="0"/>
              <a:t>Linguistic cues</a:t>
            </a:r>
          </a:p>
          <a:p>
            <a:pPr lvl="1"/>
            <a:r>
              <a:rPr lang="en-US" sz="2400" dirty="0" smtClean="0"/>
              <a:t>Patterns of information flow </a:t>
            </a:r>
          </a:p>
          <a:p>
            <a:pPr lvl="1"/>
            <a:r>
              <a:rPr lang="en-US" sz="2400" dirty="0" smtClean="0"/>
              <a:t>Detection of sentiment or opinion</a:t>
            </a:r>
          </a:p>
          <a:p>
            <a:r>
              <a:rPr lang="en-US" sz="2400" dirty="0" smtClean="0"/>
              <a:t>SMISC researchers will create a closed and controlled environment where large amounts of data are collected (e.g. </a:t>
            </a:r>
            <a:r>
              <a:rPr lang="en-US" sz="2400" dirty="0" smtClean="0"/>
              <a:t>, a </a:t>
            </a:r>
            <a:r>
              <a:rPr lang="en-US" sz="2400" dirty="0" smtClean="0"/>
              <a:t>closed social media network of 2000 to 5000 people)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4265-8422-4720-9EB7-CF5B9C4655F3}" type="slidenum">
              <a:rPr lang="en-US" smtClean="0"/>
              <a:pPr/>
              <a:t>7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6146" name="Picture 2" descr="C:\Users\Dorian\Desktop\DARPA prezentacija\social-media-pric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724400"/>
            <a:ext cx="2811599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goal of the Deep Exploration and Filtering of Text (DEFT) program is to enable analysts to discover implicitly-expressed, actionable information.</a:t>
            </a:r>
          </a:p>
          <a:p>
            <a:r>
              <a:rPr lang="en-US" sz="2400" dirty="0" smtClean="0"/>
              <a:t>DEFT is expected </a:t>
            </a:r>
            <a:r>
              <a:rPr lang="en-US" sz="2400" dirty="0" smtClean="0"/>
              <a:t>to:</a:t>
            </a:r>
            <a:endParaRPr lang="en-US" sz="2400" dirty="0" smtClean="0"/>
          </a:p>
          <a:p>
            <a:pPr lvl="1"/>
            <a:r>
              <a:rPr lang="en-US" sz="2000" dirty="0" smtClean="0"/>
              <a:t>Provide the capability to identify and interpret explicit and implicit information from highly ambiguous and vague narrative text</a:t>
            </a:r>
          </a:p>
          <a:p>
            <a:pPr lvl="1"/>
            <a:r>
              <a:rPr lang="en-US" sz="2000" dirty="0" smtClean="0"/>
              <a:t>Integrate individual facts into large domain models for </a:t>
            </a:r>
            <a:r>
              <a:rPr lang="en-US" sz="2000" dirty="0" smtClean="0"/>
              <a:t>assessment, planning </a:t>
            </a:r>
            <a:r>
              <a:rPr lang="en-US" sz="2000" dirty="0" smtClean="0"/>
              <a:t>and prediction.</a:t>
            </a:r>
          </a:p>
          <a:p>
            <a:pPr lvl="1"/>
            <a:r>
              <a:rPr lang="en-US" sz="2000" dirty="0" smtClean="0"/>
              <a:t>Support the initial stages of report writing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4265-8422-4720-9EB7-CF5B9C4655F3}" type="slidenum">
              <a:rPr lang="en-US" smtClean="0"/>
              <a:pPr/>
              <a:t>8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4098" name="Picture 2" descr="C:\Users\Dorian\Desktop\DARPA prezentacija\GmatIntegratedReaso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648200"/>
            <a:ext cx="1752600" cy="1722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4265-8422-4720-9EB7-CF5B9C4655F3}" type="slidenum">
              <a:rPr lang="en-US" smtClean="0"/>
              <a:pPr/>
              <a:t>9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1026" name="Picture 2" descr="C:\Users\Dorian\Desktop\DARPA prezentacija\DEFT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5370513" cy="509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2144</TotalTime>
  <Words>815</Words>
  <Application>Microsoft Office PowerPoint</Application>
  <PresentationFormat>On-screen Show (4:3)</PresentationFormat>
  <Paragraphs>99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Current DARPA projects based on data mining</vt:lpstr>
      <vt:lpstr>Contents</vt:lpstr>
      <vt:lpstr>DARPA</vt:lpstr>
      <vt:lpstr>ADAMS</vt:lpstr>
      <vt:lpstr>ADAMS  </vt:lpstr>
      <vt:lpstr>SMISC</vt:lpstr>
      <vt:lpstr>SMISC</vt:lpstr>
      <vt:lpstr>DEFT</vt:lpstr>
      <vt:lpstr>DEFT</vt:lpstr>
      <vt:lpstr>Biochronicity</vt:lpstr>
      <vt:lpstr>Biochronicity</vt:lpstr>
      <vt:lpstr>H1N1 Acceleration – Blue Angel</vt:lpstr>
      <vt:lpstr>Blue Angel - PHD</vt:lpstr>
      <vt:lpstr>Mind’s Eye</vt:lpstr>
      <vt:lpstr>Mind’s Eye</vt:lpstr>
      <vt:lpstr>AAA</vt:lpstr>
      <vt:lpstr>AAA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DARPA projects</dc:title>
  <dc:creator>Dorian</dc:creator>
  <cp:lastModifiedBy>Dorian</cp:lastModifiedBy>
  <cp:revision>200</cp:revision>
  <dcterms:created xsi:type="dcterms:W3CDTF">2012-11-26T16:58:05Z</dcterms:created>
  <dcterms:modified xsi:type="dcterms:W3CDTF">2012-12-09T22:01:44Z</dcterms:modified>
</cp:coreProperties>
</file>