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6" r:id="rId3"/>
    <p:sldMasterId id="2147483709" r:id="rId4"/>
    <p:sldMasterId id="2147483722" r:id="rId5"/>
  </p:sldMasterIdLst>
  <p:notesMasterIdLst>
    <p:notesMasterId r:id="rId46"/>
  </p:notesMasterIdLst>
  <p:handoutMasterIdLst>
    <p:handoutMasterId r:id="rId47"/>
  </p:handoutMasterIdLst>
  <p:sldIdLst>
    <p:sldId id="280" r:id="rId6"/>
    <p:sldId id="309" r:id="rId7"/>
    <p:sldId id="311" r:id="rId8"/>
    <p:sldId id="310" r:id="rId9"/>
    <p:sldId id="281" r:id="rId10"/>
    <p:sldId id="312" r:id="rId11"/>
    <p:sldId id="282" r:id="rId12"/>
    <p:sldId id="284" r:id="rId13"/>
    <p:sldId id="314" r:id="rId14"/>
    <p:sldId id="313" r:id="rId15"/>
    <p:sldId id="283" r:id="rId16"/>
    <p:sldId id="259" r:id="rId17"/>
    <p:sldId id="260" r:id="rId18"/>
    <p:sldId id="261" r:id="rId19"/>
    <p:sldId id="257" r:id="rId20"/>
    <p:sldId id="258" r:id="rId21"/>
    <p:sldId id="267" r:id="rId22"/>
    <p:sldId id="268" r:id="rId23"/>
    <p:sldId id="269" r:id="rId24"/>
    <p:sldId id="264" r:id="rId25"/>
    <p:sldId id="270" r:id="rId26"/>
    <p:sldId id="271" r:id="rId27"/>
    <p:sldId id="276" r:id="rId28"/>
    <p:sldId id="272" r:id="rId29"/>
    <p:sldId id="273" r:id="rId30"/>
    <p:sldId id="275" r:id="rId31"/>
    <p:sldId id="277" r:id="rId32"/>
    <p:sldId id="278" r:id="rId33"/>
    <p:sldId id="285" r:id="rId34"/>
    <p:sldId id="299" r:id="rId35"/>
    <p:sldId id="300" r:id="rId36"/>
    <p:sldId id="301" r:id="rId37"/>
    <p:sldId id="302" r:id="rId38"/>
    <p:sldId id="304" r:id="rId39"/>
    <p:sldId id="325" r:id="rId40"/>
    <p:sldId id="305" r:id="rId41"/>
    <p:sldId id="326" r:id="rId42"/>
    <p:sldId id="306" r:id="rId43"/>
    <p:sldId id="327" r:id="rId44"/>
    <p:sldId id="30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76424-221A-1A44-BC81-BCF05A8EC2FC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FCF80-7504-8947-82F9-B05363A01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798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B7E44-9EA3-41DD-A90E-9DC504F9AC86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51F2D-B448-46C0-B5CE-EDD4ABB3C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426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2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67851-0C67-4E0F-AC57-AAFAB9909FF3}" type="slidenum">
              <a:rPr lang="en-US">
                <a:solidFill>
                  <a:prstClr val="white"/>
                </a:solidFill>
              </a:rPr>
              <a:pPr/>
              <a:t>35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847570-C58B-4F36-A692-024B2A5632B5}" type="slidenum">
              <a:rPr lang="en-US">
                <a:solidFill>
                  <a:prstClr val="white"/>
                </a:solidFill>
              </a:rPr>
              <a:pPr/>
              <a:t>36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67851-0C67-4E0F-AC57-AAFAB9909FF3}" type="slidenum">
              <a:rPr lang="en-US">
                <a:solidFill>
                  <a:prstClr val="white"/>
                </a:solidFill>
              </a:rPr>
              <a:pPr/>
              <a:t>37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2345F0-DF9A-47CA-B67C-04C42F354D2C}" type="slidenum">
              <a:rPr lang="en-US">
                <a:solidFill>
                  <a:prstClr val="white"/>
                </a:solidFill>
              </a:rPr>
              <a:pPr/>
              <a:t>38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67851-0C67-4E0F-AC57-AAFAB9909FF3}" type="slidenum">
              <a:rPr lang="en-US">
                <a:solidFill>
                  <a:prstClr val="white"/>
                </a:solidFill>
              </a:rPr>
              <a:pPr/>
              <a:t>39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4208AF-A893-410A-9E6C-8AB993A3356E}" type="slidenum">
              <a:rPr lang="en-US">
                <a:solidFill>
                  <a:prstClr val="white"/>
                </a:solidFill>
              </a:rPr>
              <a:pPr/>
              <a:t>40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3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4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5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43A4D1-91B3-4C96-9282-25F660E04F09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408E58-6102-4BD8-9663-96C4DC9EE49F}" type="slidenum">
              <a:rPr lang="en-US">
                <a:solidFill>
                  <a:prstClr val="white"/>
                </a:solidFill>
              </a:rPr>
              <a:pPr/>
              <a:t>31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3C660E-CA85-4EC9-A95D-551FC7731240}" type="slidenum">
              <a:rPr lang="en-US">
                <a:solidFill>
                  <a:prstClr val="white"/>
                </a:solidFill>
              </a:rPr>
              <a:pPr/>
              <a:t>32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67851-0C67-4E0F-AC57-AAFAB9909FF3}" type="slidenum">
              <a:rPr lang="en-US">
                <a:solidFill>
                  <a:prstClr val="white"/>
                </a:solidFill>
              </a:rPr>
              <a:pPr/>
              <a:t>33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116541-73D9-4D5D-B557-E1F7483A418A}" type="slidenum">
              <a:rPr lang="en-US">
                <a:solidFill>
                  <a:prstClr val="white"/>
                </a:solidFill>
              </a:rPr>
              <a:pPr/>
              <a:t>34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9613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1294" y="4322331"/>
            <a:ext cx="5028640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US" sz="1800" dirty="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AD22-0407-2A46-9FCE-35536B8D7AAB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C316-937B-4E4D-BA9D-EA87CE11CDDE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739F-4176-5946-8FFE-757F4452CF66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BFF62C-75B4-534C-B030-96FD8980DB04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E69D-18AA-F34A-8E8E-8061A4061623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4225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1663" cy="1136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0CF6-1608-B245-AD49-0F5358361B0D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73050"/>
            <a:ext cx="205422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3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6CE728C-58F7-7447-8817-E874F24B9732}" type="datetime1">
              <a:rPr lang="en-US" smtClean="0"/>
              <a:pPr/>
              <a:t>11/21/2012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8297BE4-AC50-DF4F-BBB9-C9D6DEDF5AF3}" type="datetime1">
              <a:rPr lang="en-US" smtClean="0"/>
              <a:pPr/>
              <a:t>11/21/2012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EFDA2F5-BB68-524D-B31A-5F1901A38303}" type="datetime1">
              <a:rPr lang="en-US" smtClean="0"/>
              <a:pPr/>
              <a:t>11/21/2012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DDB9-CF35-954C-8E59-50762563FE5E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F7032A-86E9-F74B-AAB3-4E21AABA8AC9}" type="datetime1">
              <a:rPr lang="en-US" smtClean="0"/>
              <a:pPr/>
              <a:t>11/21/2012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73BDD40-59CB-BC42-8569-B014EE81CDE6}" type="datetime1">
              <a:rPr lang="en-US" smtClean="0"/>
              <a:pPr/>
              <a:t>11/21/2012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B771148-0E39-0B47-8BDA-CCCDA4C1C509}" type="datetime1">
              <a:rPr lang="en-US" smtClean="0"/>
              <a:pPr/>
              <a:t>11/21/2012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C128EB9-382C-C446-AA1A-1E844ED5DE87}" type="datetime1">
              <a:rPr lang="en-US" smtClean="0"/>
              <a:pPr/>
              <a:t>11/21/2012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2980797-1905-694A-9D96-BB0413019497}" type="datetime1">
              <a:rPr lang="en-US" smtClean="0"/>
              <a:pPr/>
              <a:t>11/21/2012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E8EB58-49EE-684D-B818-4ACCC7BF7314}" type="datetime1">
              <a:rPr lang="en-US" smtClean="0"/>
              <a:pPr/>
              <a:t>11/21/2012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06DFC9-C384-C542-BAEF-23F05F5AC268}" type="datetime1">
              <a:rPr lang="en-US" smtClean="0"/>
              <a:pPr/>
              <a:t>11/21/2012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12B6FA5-5C07-3249-B6E3-02BAEC63FA13}" type="datetime1">
              <a:rPr lang="en-US" smtClean="0"/>
              <a:pPr/>
              <a:t>11/21/2012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A35-7137-4140-BC40-D0AA9BE0C250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90D-3F6D-8747-A7CE-ABE8A6888E9A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44E1E3-49B9-4B4D-9B9D-EFA46A52D0CB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39E-0764-2046-9188-3DE7131D3CE9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68A33E-AAE4-4841-BDE4-E2FF6F75497F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7373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6350" y="6096000"/>
            <a:ext cx="3400425" cy="774700"/>
          </a:xfrm>
          <a:prstGeom prst="rtTriangl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-6350" y="6096000"/>
            <a:ext cx="3402013" cy="776288"/>
          </a:xfrm>
          <a:prstGeom prst="line">
            <a:avLst/>
          </a:prstGeom>
          <a:noFill/>
          <a:ln w="284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153400" y="6357938"/>
            <a:ext cx="91281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CD7B9EF-2514-4A52-9733-340160C23C60}" type="slidenum">
              <a:rPr lang="en-US" sz="1200" smtClean="0">
                <a:solidFill>
                  <a:srgbClr val="000000"/>
                </a:solidFill>
                <a:latin typeface="Lucida Sans Unicode" charset="0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200" smtClean="0">
                <a:solidFill>
                  <a:srgbClr val="000000"/>
                </a:solidFill>
                <a:latin typeface="Lucida Sans Unicode" charset="0"/>
              </a:rPr>
              <a:t>/8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4664075"/>
            <a:ext cx="9150350" cy="1588"/>
          </a:xfrm>
          <a:prstGeom prst="rtTriangle">
            <a:avLst/>
          </a:prstGeom>
          <a:gradFill rotWithShape="0">
            <a:gsLst>
              <a:gs pos="0">
                <a:srgbClr val="007795"/>
              </a:gs>
              <a:gs pos="50000">
                <a:srgbClr val="4BBADE"/>
              </a:gs>
              <a:gs pos="100000">
                <a:srgbClr val="007795"/>
              </a:gs>
            </a:gsLst>
            <a:lin ang="30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3175" y="4997450"/>
            <a:ext cx="9147175" cy="790575"/>
          </a:xfrm>
          <a:prstGeom prst="line">
            <a:avLst/>
          </a:prstGeom>
          <a:noFill/>
          <a:ln w="122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379913" y="6408738"/>
            <a:ext cx="23495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3505200"/>
            <a:ext cx="7923213" cy="4445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00000">
                <a:srgbClr val="005CBF"/>
              </a:gs>
            </a:gsLst>
            <a:lin ang="13500000" scaled="1"/>
          </a:gradFill>
          <a:ln w="55080">
            <a:solidFill>
              <a:srgbClr val="21778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1663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6350" y="6096000"/>
            <a:ext cx="3402013" cy="774700"/>
          </a:xfrm>
          <a:prstGeom prst="rtTriangl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-6350" y="6096000"/>
            <a:ext cx="3402013" cy="776288"/>
          </a:xfrm>
          <a:prstGeom prst="line">
            <a:avLst/>
          </a:prstGeom>
          <a:noFill/>
          <a:ln w="284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153400" y="6357938"/>
            <a:ext cx="91281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FDE6839-EF5B-40BB-ACF8-013EEB193CBA}" type="slidenum">
              <a:rPr lang="en-US" sz="1200" smtClean="0">
                <a:solidFill>
                  <a:srgbClr val="000000"/>
                </a:solidFill>
                <a:latin typeface="Lucida Sans Unicode" charset="0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200" smtClean="0">
                <a:solidFill>
                  <a:srgbClr val="000000"/>
                </a:solidFill>
                <a:latin typeface="Lucida Sans Unicode" charset="0"/>
              </a:rPr>
              <a:t>/8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379913" y="6408738"/>
            <a:ext cx="23495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1143000"/>
            <a:ext cx="5332413" cy="74613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00000">
                <a:srgbClr val="005CBF"/>
              </a:gs>
            </a:gsLst>
            <a:lin ang="13500000" scaled="1"/>
          </a:gradFill>
          <a:ln w="55080">
            <a:solidFill>
              <a:srgbClr val="21778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0075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153400" y="6400800"/>
            <a:ext cx="83820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19480FE-6CA6-4E24-A72B-BF628BCFCAFA}" type="slidenum">
              <a:rPr lang="en-US" sz="1400" smtClean="0">
                <a:solidFill>
                  <a:srgbClr val="000000"/>
                </a:solidFill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400" smtClean="0">
                <a:solidFill>
                  <a:srgbClr val="000000"/>
                </a:solidFill>
              </a:rPr>
              <a:t>/8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153400" y="6400800"/>
            <a:ext cx="83820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C126F5F-D183-4369-BC5F-C6EF2C69FA4A}" type="slidenum">
              <a:rPr lang="en-US" sz="1400" smtClean="0">
                <a:solidFill>
                  <a:srgbClr val="000000"/>
                </a:solidFill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400" smtClean="0">
                <a:solidFill>
                  <a:srgbClr val="000000"/>
                </a:solidFill>
              </a:rPr>
              <a:t>/8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Fourth level</a:t>
            </a:r>
          </a:p>
          <a:p>
            <a:pPr lvl="3"/>
            <a:r>
              <a:rPr lang="en-GB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847F64D9-030C-A943-AC65-FB6A7930FF0B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11/21/2012</a:t>
            </a:fld>
            <a:endParaRPr lang="en-US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3505200"/>
            <a:ext cx="8610600" cy="2015196"/>
          </a:xfrm>
        </p:spPr>
        <p:txBody>
          <a:bodyPr/>
          <a:lstStyle/>
          <a:p>
            <a:r>
              <a:rPr lang="en-US" b="1" dirty="0" smtClean="0"/>
              <a:t>V. </a:t>
            </a:r>
            <a:r>
              <a:rPr lang="en-US" b="1" dirty="0" err="1" smtClean="0"/>
              <a:t>Milutinovi</a:t>
            </a:r>
            <a:r>
              <a:rPr lang="x-none" b="1" dirty="0" smtClean="0"/>
              <a:t>ć</a:t>
            </a:r>
            <a:r>
              <a:rPr lang="en-US" b="1" dirty="0" smtClean="0"/>
              <a:t>, G. Rakocevic,</a:t>
            </a:r>
            <a:r>
              <a:rPr lang="x-none" b="1" dirty="0" smtClean="0"/>
              <a:t> S</a:t>
            </a:r>
            <a:r>
              <a:rPr lang="en-US" b="1" dirty="0" smtClean="0"/>
              <a:t>.</a:t>
            </a:r>
            <a:r>
              <a:rPr lang="x-none" b="1" dirty="0" smtClean="0"/>
              <a:t> Stojanović</a:t>
            </a:r>
            <a:r>
              <a:rPr lang="en-US" b="1" dirty="0" smtClean="0"/>
              <a:t>, </a:t>
            </a:r>
            <a:r>
              <a:rPr lang="x-none" b="1" dirty="0"/>
              <a:t>and</a:t>
            </a:r>
            <a:r>
              <a:rPr lang="en-US" b="1" dirty="0" smtClean="0"/>
              <a:t> Z. </a:t>
            </a:r>
            <a:r>
              <a:rPr lang="en-US" b="1" dirty="0" err="1" smtClean="0"/>
              <a:t>Sustran</a:t>
            </a:r>
            <a:endParaRPr lang="x-none" b="1" dirty="0" smtClean="0"/>
          </a:p>
          <a:p>
            <a:r>
              <a:rPr lang="en-US" sz="1800" dirty="0" smtClean="0"/>
              <a:t>University of Belgrade</a:t>
            </a:r>
          </a:p>
          <a:p>
            <a:r>
              <a:rPr lang="x-none" b="1" dirty="0"/>
              <a:t>Oskar Mencer</a:t>
            </a:r>
          </a:p>
          <a:p>
            <a:r>
              <a:rPr lang="en-US" sz="1800" dirty="0" smtClean="0"/>
              <a:t>Imperial College, London</a:t>
            </a:r>
          </a:p>
          <a:p>
            <a:r>
              <a:rPr lang="en-GB" b="1" dirty="0" smtClean="0"/>
              <a:t>Oliver Pell</a:t>
            </a:r>
            <a:r>
              <a:rPr lang="x-none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dirty="0" err="1" smtClean="0"/>
              <a:t>Maxeler</a:t>
            </a:r>
            <a:r>
              <a:rPr lang="en-US" sz="1800" dirty="0" smtClean="0"/>
              <a:t> Technologies, London and Palo Alto</a:t>
            </a:r>
            <a:endParaRPr lang="en-US" sz="1800" dirty="0"/>
          </a:p>
          <a:p>
            <a:r>
              <a:rPr lang="en-US" b="1" dirty="0" smtClean="0"/>
              <a:t>Michael Flynn</a:t>
            </a:r>
          </a:p>
          <a:p>
            <a:r>
              <a:rPr lang="en-US" sz="1800" dirty="0" smtClean="0"/>
              <a:t>Stanford University, Palo Alto</a:t>
            </a:r>
          </a:p>
          <a:p>
            <a:endParaRPr lang="en-US" sz="1800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686800" cy="1981200"/>
          </a:xfrm>
        </p:spPr>
        <p:txBody>
          <a:bodyPr/>
          <a:lstStyle/>
          <a:p>
            <a:r>
              <a:rPr lang="en-GB" dirty="0" err="1" smtClean="0"/>
              <a:t>DataFlow</a:t>
            </a:r>
            <a:r>
              <a:rPr lang="en-GB" dirty="0" smtClean="0"/>
              <a:t> </a:t>
            </a:r>
            <a:r>
              <a:rPr lang="en-GB" dirty="0" err="1" smtClean="0"/>
              <a:t>SuperComputing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for </a:t>
            </a:r>
            <a:r>
              <a:rPr lang="en-GB" dirty="0" err="1" smtClean="0"/>
              <a:t>ExaScale</a:t>
            </a:r>
            <a:r>
              <a:rPr lang="en-GB" dirty="0" smtClean="0"/>
              <a:t> Applications: </a:t>
            </a:r>
            <a:br>
              <a:rPr lang="en-GB" dirty="0" smtClean="0"/>
            </a:br>
            <a:r>
              <a:rPr lang="en-GB" dirty="0" smtClean="0"/>
              <a:t>Revisiting the Algorithms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r>
              <a:rPr lang="en-US" dirty="0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-111125"/>
            <a:ext cx="12801600" cy="710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90600" y="5716587"/>
            <a:ext cx="7618413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Assumptions: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1. Software includes enough parallelism to keep all cores busy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2. The only limiting factor is the number of cores.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241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5814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tGPU =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N * NOPS * CGPU*TclkGPU / NcoresGPU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20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tCPU =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N * NOPS * CCPU*TclkCPU /NcoresCPU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4008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tDF =  NOPS * CDF * TclkDF +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       (N – 1) * TclkDF / NDF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2049463"/>
            <a:ext cx="7616825" cy="366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Essence: Our Paper in IEEE Computer</a:t>
            </a:r>
            <a:endParaRPr lang="en-GB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dirty="0" smtClean="0"/>
              <a:t>/40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MultiCore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49244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743200"/>
            <a:ext cx="4257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>
            <a:off x="457200" y="1295400"/>
            <a:ext cx="2133600" cy="1371600"/>
          </a:xfrm>
          <a:prstGeom prst="cloudCallout">
            <a:avLst>
              <a:gd name="adj1" fmla="val 62160"/>
              <a:gd name="adj2" fmla="val 44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DualCore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3200400" y="1143000"/>
            <a:ext cx="5562600" cy="1295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way are the horses going?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dirty="0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r>
              <a:rPr lang="en-US" dirty="0" smtClean="0"/>
              <a:t>Is it possible</a:t>
            </a:r>
            <a:br>
              <a:rPr lang="en-US" dirty="0" smtClean="0"/>
            </a:br>
            <a:r>
              <a:rPr lang="en-US" dirty="0" smtClean="0"/>
              <a:t>to use 2000 chicken instead of two horses?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ManyCore</a:t>
            </a:r>
            <a:endParaRPr lang="en-US" dirty="0"/>
          </a:p>
        </p:txBody>
      </p:sp>
      <p:pic>
        <p:nvPicPr>
          <p:cNvPr id="17410" name="Picture 2" descr="http://www.haccpeuropa.com/wp-content/uploads/2012/03/chick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124200"/>
            <a:ext cx="3505200" cy="23201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4038600"/>
            <a:ext cx="48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==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dirty="0" smtClean="0"/>
              <a:t>/40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200"/>
            <a:ext cx="38257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5562600"/>
            <a:ext cx="8229600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better, real and anecdotic?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ManyCore</a:t>
            </a:r>
            <a:endParaRPr lang="en-US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251026" cy="345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1600" y="5638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x 1000 chickens (CUDA and </a:t>
            </a:r>
            <a:r>
              <a:rPr lang="en-US" sz="2800" dirty="0" err="1" smtClean="0"/>
              <a:t>rCUDA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dirty="0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810000" cy="3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 rot="1237013">
            <a:off x="3472893" y="4080605"/>
            <a:ext cx="1143000" cy="457200"/>
            <a:chOff x="4572000" y="3429000"/>
            <a:chExt cx="1143000" cy="457200"/>
          </a:xfrm>
        </p:grpSpPr>
        <p:sp>
          <p:nvSpPr>
            <p:cNvPr id="5" name="Oval 4"/>
            <p:cNvSpPr/>
            <p:nvPr/>
          </p:nvSpPr>
          <p:spPr>
            <a:xfrm>
              <a:off x="4572000" y="3429000"/>
              <a:ext cx="457200" cy="4572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6"/>
            </p:cNvCxnSpPr>
            <p:nvPr/>
          </p:nvCxnSpPr>
          <p:spPr>
            <a:xfrm>
              <a:off x="5029200" y="3657600"/>
              <a:ext cx="6858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629078" y="1955862"/>
            <a:ext cx="2581222" cy="2471547"/>
            <a:chOff x="4924478" y="1795652"/>
            <a:chExt cx="2581222" cy="2471547"/>
          </a:xfrm>
        </p:grpSpPr>
        <p:cxnSp>
          <p:nvCxnSpPr>
            <p:cNvPr id="9" name="Straight Connector 8"/>
            <p:cNvCxnSpPr>
              <a:stCxn id="5" idx="1"/>
              <a:endCxn id="12" idx="1"/>
            </p:cNvCxnSpPr>
            <p:nvPr/>
          </p:nvCxnSpPr>
          <p:spPr>
            <a:xfrm rot="5400000" flipH="1" flipV="1">
              <a:off x="4677548" y="2042582"/>
              <a:ext cx="2024392" cy="15305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5"/>
              <a:endCxn id="12" idx="4"/>
            </p:cNvCxnSpPr>
            <p:nvPr/>
          </p:nvCxnSpPr>
          <p:spPr>
            <a:xfrm rot="16200000" flipH="1">
              <a:off x="6294097" y="3055596"/>
              <a:ext cx="30735" cy="2392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4724400" y="1531810"/>
            <a:ext cx="2971800" cy="2895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19600" y="525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about 2 000 000 ants?</a:t>
            </a:r>
            <a:endParaRPr lang="en-US" sz="2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dirty="0" smtClean="0"/>
              <a:t>/40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 rot="1237013">
            <a:off x="5911293" y="2548795"/>
            <a:ext cx="1143000" cy="457200"/>
            <a:chOff x="4572000" y="3429000"/>
            <a:chExt cx="1143000" cy="457200"/>
          </a:xfrm>
        </p:grpSpPr>
        <p:sp>
          <p:nvSpPr>
            <p:cNvPr id="18" name="Oval 17"/>
            <p:cNvSpPr/>
            <p:nvPr/>
          </p:nvSpPr>
          <p:spPr>
            <a:xfrm>
              <a:off x="4572000" y="3429000"/>
              <a:ext cx="457200" cy="4572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8" idx="6"/>
            </p:cNvCxnSpPr>
            <p:nvPr/>
          </p:nvCxnSpPr>
          <p:spPr>
            <a:xfrm>
              <a:off x="5029200" y="3657600"/>
              <a:ext cx="6858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172200" y="533400"/>
            <a:ext cx="2286000" cy="2288412"/>
            <a:chOff x="6172200" y="533400"/>
            <a:chExt cx="2286000" cy="2288412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5769604" y="935996"/>
              <a:ext cx="1871992" cy="1066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60951" y="1828800"/>
              <a:ext cx="2097249" cy="99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>
            <a:off x="7086600" y="0"/>
            <a:ext cx="2057400" cy="1905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2239869">
            <a:off x="7831336" y="869973"/>
            <a:ext cx="311568" cy="730766"/>
          </a:xfrm>
          <a:prstGeom prst="can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629400" y="4953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Marmalade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352800"/>
            <a:ext cx="1933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0771"/>
            <a:ext cx="2819400" cy="3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2000" y="2623457"/>
            <a:ext cx="2209800" cy="3124200"/>
          </a:xfrm>
          <a:prstGeom prst="rect">
            <a:avLst/>
          </a:prstGeom>
          <a:solidFill>
            <a:srgbClr val="92D050">
              <a:alpha val="86000"/>
            </a:srgbClr>
          </a:solidFill>
          <a:scene3d>
            <a:camera prst="orthographicFront"/>
            <a:lightRig rig="flood" dir="t"/>
          </a:scene3d>
          <a:sp3d prstMaterial="matte"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Data Input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505200" y="2648857"/>
            <a:ext cx="2209800" cy="3124200"/>
          </a:xfrm>
          <a:prstGeom prst="rect">
            <a:avLst/>
          </a:prstGeom>
          <a:solidFill>
            <a:srgbClr val="FF0000">
              <a:alpha val="86000"/>
            </a:srgbClr>
          </a:solidFill>
          <a:scene3d>
            <a:camera prst="orthographicFront"/>
            <a:lightRig rig="flood" dir="t"/>
          </a:scene3d>
          <a:sp3d prstMaterial="matte"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429000" y="1676400"/>
            <a:ext cx="1905000" cy="4876800"/>
            <a:chOff x="4648200" y="1524000"/>
            <a:chExt cx="1905000" cy="5029200"/>
          </a:xfrm>
        </p:grpSpPr>
        <p:sp>
          <p:nvSpPr>
            <p:cNvPr id="13" name="Rectangle 12"/>
            <p:cNvSpPr/>
            <p:nvPr/>
          </p:nvSpPr>
          <p:spPr>
            <a:xfrm>
              <a:off x="4648200" y="1524000"/>
              <a:ext cx="1905000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5562600" y="2819400"/>
              <a:ext cx="3048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29200" y="24384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105400" y="3429000"/>
              <a:ext cx="381000" cy="381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91200" y="32004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5715000" y="4038600"/>
              <a:ext cx="3048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81600" y="44958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62600" y="49530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5029200" y="5334000"/>
              <a:ext cx="228600" cy="381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en-US" dirty="0" smtClean="0"/>
              <a:t>/40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2590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57600" y="28194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91000" y="27432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45280" y="2970212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14800" y="31242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0" y="30480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53000" y="346703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95216" y="332682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95216" y="355542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57600" y="3581400"/>
            <a:ext cx="3810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57600" y="3810000"/>
            <a:ext cx="3810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91000" y="3733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724400" y="423062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3400" y="4161980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43400" y="431596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85616" y="459638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785616" y="482498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43400" y="47244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724400" y="51816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14800" y="506577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14800" y="529437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581400" y="5484812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581400" y="5638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014216" y="5574792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09 L 0.29583 0.0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4.44444E-6 L 0.29583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2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decel="50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17 4.44444E-6 L 0.2875 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9583 0.00487 L 0.5875 0.004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 animBg="1"/>
      <p:bldP spid="22" grpId="1" animBg="1"/>
      <p:bldP spid="22" grpId="2" animBg="1"/>
      <p:bldP spid="26" grpId="1" animBg="1"/>
      <p:bldP spid="2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dirty="0" smtClean="0"/>
              <a:t>Factor: 20 to 200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Why is </a:t>
            </a:r>
            <a:r>
              <a:rPr dirty="0" err="1" smtClean="0"/>
              <a:t>DataFlow</a:t>
            </a:r>
            <a:r>
              <a:rPr dirty="0" smtClean="0"/>
              <a:t> so Much Faster?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Dataflow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57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Level Code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79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Gate Transfer Level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209800" y="3048000"/>
            <a:ext cx="6858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096000" y="3048000"/>
            <a:ext cx="6858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dirty="0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Factor: 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Why are Electricity Bills so Small?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Dataflow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3732212"/>
            <a:ext cx="2439988" cy="534988"/>
            <a:chOff x="1371600" y="3581400"/>
            <a:chExt cx="2439988" cy="534988"/>
          </a:xfrm>
        </p:grpSpPr>
        <p:grpSp>
          <p:nvGrpSpPr>
            <p:cNvPr id="27" name="Group 26"/>
            <p:cNvGrpSpPr/>
            <p:nvPr/>
          </p:nvGrpSpPr>
          <p:grpSpPr>
            <a:xfrm>
              <a:off x="13716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16764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19812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2860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25908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28956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2004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35052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/>
          <p:cNvGrpSpPr/>
          <p:nvPr/>
        </p:nvGrpSpPr>
        <p:grpSpPr>
          <a:xfrm>
            <a:off x="5257800" y="3732212"/>
            <a:ext cx="2590800" cy="534988"/>
            <a:chOff x="5410200" y="3581400"/>
            <a:chExt cx="2590800" cy="534988"/>
          </a:xfrm>
        </p:grpSpPr>
        <p:grpSp>
          <p:nvGrpSpPr>
            <p:cNvPr id="65" name="Group 64"/>
            <p:cNvGrpSpPr/>
            <p:nvPr/>
          </p:nvGrpSpPr>
          <p:grpSpPr>
            <a:xfrm>
              <a:off x="5410200" y="3581400"/>
              <a:ext cx="1295400" cy="534988"/>
              <a:chOff x="1371600" y="3581400"/>
              <a:chExt cx="306388" cy="534988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6705600" y="3581400"/>
              <a:ext cx="1295400" cy="534988"/>
              <a:chOff x="1371600" y="3581400"/>
              <a:chExt cx="306388" cy="534988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Slide Number Placeholder 1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dirty="0" smtClean="0"/>
              <a:t>/40</a:t>
            </a:r>
            <a:endParaRPr lang="en-US" dirty="0"/>
          </a:p>
        </p:txBody>
      </p:sp>
      <p:sp>
        <p:nvSpPr>
          <p:cNvPr id="64" name="Title 2"/>
          <p:cNvSpPr txBox="1">
            <a:spLocks/>
          </p:cNvSpPr>
          <p:nvPr/>
        </p:nvSpPr>
        <p:spPr>
          <a:xfrm>
            <a:off x="533400" y="48768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 = kfU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Factor: 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is the Cubic Foot so Small?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3200400"/>
            <a:ext cx="2667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2667000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Process Control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200400"/>
            <a:ext cx="26670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5410200"/>
            <a:ext cx="2667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Process Control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 dirty="0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FF0000"/>
                </a:solidFill>
              </a:rPr>
              <a:t>Essence of the Paradigm: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371601"/>
            <a:ext cx="8382000" cy="4711700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smtClean="0"/>
              <a:t>For Big Data algorithms </a:t>
            </a:r>
            <a:br>
              <a:rPr lang="en-US" sz="3200" dirty="0" smtClean="0"/>
            </a:br>
            <a:r>
              <a:rPr lang="en-US" sz="3200" dirty="0" smtClean="0"/>
              <a:t>and for the same hardware price as before, </a:t>
            </a:r>
            <a:br>
              <a:rPr lang="en-US" sz="3200" dirty="0" smtClean="0"/>
            </a:br>
            <a:r>
              <a:rPr lang="en-US" sz="3200" dirty="0" smtClean="0"/>
              <a:t>achieving: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a) speed-up, 20-200 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b) monthly electricity bills, reduced 20 times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c) size, 20 times smaller</a:t>
            </a:r>
            <a:endParaRPr lang="en-US" sz="32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946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Explain what to do, to the driver</a:t>
            </a:r>
          </a:p>
          <a:p>
            <a:pPr lvl="1"/>
            <a:r>
              <a:rPr lang="en-US" dirty="0" smtClean="0"/>
              <a:t>Caches, instruction buffers, and predictors  needed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Explain what to do, to many sub-drivers</a:t>
            </a:r>
          </a:p>
          <a:p>
            <a:pPr lvl="1"/>
            <a:r>
              <a:rPr lang="en-US" dirty="0" smtClean="0"/>
              <a:t>Reduced caches and instruction buffers needed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DataFlow:</a:t>
            </a:r>
          </a:p>
          <a:p>
            <a:pPr lvl="1"/>
            <a:r>
              <a:rPr lang="en-US" dirty="0" smtClean="0"/>
              <a:t>Make a field of processing gates: 1C+2nJava+3Java</a:t>
            </a:r>
          </a:p>
          <a:p>
            <a:pPr lvl="1"/>
            <a:r>
              <a:rPr lang="en-US" dirty="0" smtClean="0"/>
              <a:t>No caches, etc. (300 students/year: BGD, BCN, </a:t>
            </a:r>
            <a:r>
              <a:rPr lang="en-US" dirty="0" err="1" smtClean="0"/>
              <a:t>LjU</a:t>
            </a:r>
            <a:r>
              <a:rPr lang="en-US" dirty="0" smtClean="0"/>
              <a:t>, ICL,…)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Programming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en-US" dirty="0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Business as usual</a:t>
            </a:r>
          </a:p>
          <a:p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More difficult</a:t>
            </a:r>
          </a:p>
          <a:p>
            <a:endParaRPr lang="en-US" dirty="0" smtClean="0"/>
          </a:p>
          <a:p>
            <a:r>
              <a:rPr lang="en-US" dirty="0" smtClean="0"/>
              <a:t>DataFlow:</a:t>
            </a:r>
          </a:p>
          <a:p>
            <a:pPr lvl="1"/>
            <a:r>
              <a:rPr lang="en-US" dirty="0" smtClean="0"/>
              <a:t>Much more difficult</a:t>
            </a:r>
          </a:p>
          <a:p>
            <a:pPr lvl="1"/>
            <a:r>
              <a:rPr lang="en-US" dirty="0" smtClean="0"/>
              <a:t>Debugging both, application and configuration code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Debug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r>
              <a:rPr lang="en-US" dirty="0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Several minutes</a:t>
            </a:r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Several hours for the real hardware</a:t>
            </a:r>
          </a:p>
          <a:p>
            <a:pPr lvl="1"/>
            <a:r>
              <a:rPr lang="en-US" dirty="0" smtClean="0"/>
              <a:t>Fortunately, only several minutes for the simulator</a:t>
            </a:r>
          </a:p>
          <a:p>
            <a:pPr lvl="1"/>
            <a:r>
              <a:rPr lang="en-US" dirty="0" smtClean="0"/>
              <a:t>The simulator supports </a:t>
            </a:r>
            <a:br>
              <a:rPr lang="en-US" dirty="0" smtClean="0"/>
            </a:br>
            <a:r>
              <a:rPr lang="en-US" dirty="0" smtClean="0"/>
              <a:t>both the large JPMorgan machine</a:t>
            </a:r>
            <a:br>
              <a:rPr lang="en-US" dirty="0" smtClean="0"/>
            </a:br>
            <a:r>
              <a:rPr lang="en-US" dirty="0" smtClean="0"/>
              <a:t>as well as the smallest “University Support” machine</a:t>
            </a:r>
          </a:p>
          <a:p>
            <a:pPr lvl="1"/>
            <a:endParaRPr lang="en-US" dirty="0"/>
          </a:p>
          <a:p>
            <a:r>
              <a:rPr lang="en-US" dirty="0" smtClean="0"/>
              <a:t>Good news:</a:t>
            </a:r>
          </a:p>
          <a:p>
            <a:pPr lvl="1"/>
            <a:r>
              <a:rPr lang="en-US" dirty="0" smtClean="0"/>
              <a:t>Tabula@2GHz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Compilation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en-US" dirty="0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en-US" dirty="0" smtClean="0"/>
              <a:t>/40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Now the Fun Part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1600200" y="1752600"/>
            <a:ext cx="5791200" cy="388620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Horse stable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Chicken house</a:t>
            </a:r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Ant hole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Space?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r>
              <a:rPr lang="en-US" dirty="0" smtClean="0"/>
              <a:t>/40</a:t>
            </a:r>
            <a:endParaRPr lang="en-US" dirty="0"/>
          </a:p>
        </p:txBody>
      </p:sp>
      <p:pic>
        <p:nvPicPr>
          <p:cNvPr id="1026" name="Picture 2" descr="D:\Users\Sasa\Desktop\mravlja posla\Ant-Hole-982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0"/>
            <a:ext cx="1029847" cy="685800"/>
          </a:xfrm>
          <a:prstGeom prst="rect">
            <a:avLst/>
          </a:prstGeom>
          <a:noFill/>
        </p:spPr>
      </p:pic>
      <p:pic>
        <p:nvPicPr>
          <p:cNvPr id="1027" name="Picture 3" descr="D:\Users\Sasa\Desktop\mravlja posla\Outback-Chicken-Houses_72322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04" y="2895601"/>
            <a:ext cx="2130551" cy="1600199"/>
          </a:xfrm>
          <a:prstGeom prst="rect">
            <a:avLst/>
          </a:prstGeom>
          <a:noFill/>
        </p:spPr>
      </p:pic>
      <p:pic>
        <p:nvPicPr>
          <p:cNvPr id="1028" name="Picture 4" descr="D:\Users\Sasa\Desktop\mravlja posla\stable-barns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09600"/>
            <a:ext cx="2892394" cy="2170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Haystack</a:t>
            </a:r>
          </a:p>
          <a:p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Cornbits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Crumbs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Energy?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r>
              <a:rPr lang="en-US" dirty="0" smtClean="0"/>
              <a:t>/40</a:t>
            </a:r>
            <a:endParaRPr lang="en-US" dirty="0"/>
          </a:p>
        </p:txBody>
      </p:sp>
      <p:pic>
        <p:nvPicPr>
          <p:cNvPr id="2050" name="Picture 2" descr="D:\Users\Sasa\Desktop\mravlja posla\Hays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2743200" cy="1828800"/>
          </a:xfrm>
          <a:prstGeom prst="rect">
            <a:avLst/>
          </a:prstGeom>
          <a:noFill/>
        </p:spPr>
      </p:pic>
      <p:pic>
        <p:nvPicPr>
          <p:cNvPr id="2051" name="Picture 3" descr="D:\Users\Sasa\Desktop\mravlja posla\CornDogFoo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76600"/>
            <a:ext cx="1930400" cy="1442974"/>
          </a:xfrm>
          <a:prstGeom prst="rect">
            <a:avLst/>
          </a:prstGeom>
          <a:noFill/>
        </p:spPr>
      </p:pic>
      <p:pic>
        <p:nvPicPr>
          <p:cNvPr id="2052" name="Picture 4" descr="D:\Users\Sasa\Desktop\mravlja posla\cracker1sm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800600"/>
            <a:ext cx="1676400" cy="11630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r>
              <a:rPr lang="en-US" dirty="0" smtClean="0"/>
              <a:t>/40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5484812"/>
            <a:ext cx="7772400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3581400"/>
            <a:ext cx="2777112" cy="1842695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6427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810000" y="5638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Data: Toy Benchmarks (e.g., </a:t>
            </a:r>
            <a:r>
              <a:rPr lang="en-US" dirty="0" err="1" smtClean="0"/>
              <a:t>Linpack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056E-6 L 0.5816 -4.1905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1702E-6 L 0.42916 -3.6170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0213E-6 L 0.13333 1.7021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r>
              <a:rPr lang="en-US" dirty="0" smtClean="0"/>
              <a:t>/40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8400" y="1371600"/>
            <a:ext cx="6324600" cy="5105400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56451">
            <a:off x="879814" y="4346270"/>
            <a:ext cx="2777112" cy="1842695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55087">
            <a:off x="909601" y="294540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40018">
            <a:off x="710343" y="2223576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91200" y="3886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Data (benchmarks  </a:t>
            </a:r>
            <a:br>
              <a:rPr lang="en-US" dirty="0" smtClean="0"/>
            </a:br>
            <a:r>
              <a:rPr lang="en-US" dirty="0" err="1" smtClean="0"/>
              <a:t>favorising</a:t>
            </a:r>
            <a:r>
              <a:rPr lang="en-US" dirty="0" smtClean="0"/>
              <a:t> </a:t>
            </a:r>
            <a:r>
              <a:rPr lang="en-US" dirty="0" err="1" smtClean="0"/>
              <a:t>NVidia</a:t>
            </a:r>
            <a:r>
              <a:rPr lang="en-US" dirty="0" smtClean="0"/>
              <a:t>,</a:t>
            </a:r>
          </a:p>
          <a:p>
            <a:r>
              <a:rPr lang="en-US" dirty="0" smtClean="0"/>
              <a:t>compared to Intel,…)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6512E-6 L 0.42135 -0.444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22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03053E-7 L 0.10573 -0.107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r>
              <a:rPr lang="en-US" dirty="0" smtClean="0"/>
              <a:t>/40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4152900" y="3390900"/>
            <a:ext cx="6172200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577134" y="4128466"/>
            <a:ext cx="2798852" cy="1857120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68380" y="503762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10987" y="5600013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239000" y="91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987E-6 L -0.00416 -0.721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6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3181"/>
            <a:ext cx="8686800" cy="500141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Revisiting the Top 500 </a:t>
            </a:r>
            <a:r>
              <a:rPr lang="en-GB" dirty="0" err="1" smtClean="0"/>
              <a:t>SuperComputer</a:t>
            </a:r>
            <a:r>
              <a:rPr lang="en-GB" dirty="0" smtClean="0"/>
              <a:t> Benchmarks</a:t>
            </a:r>
          </a:p>
          <a:p>
            <a:pPr lvl="1"/>
            <a:r>
              <a:rPr lang="en-GB" dirty="0" smtClean="0"/>
              <a:t>Our paper in Communications of the ACM</a:t>
            </a:r>
          </a:p>
          <a:p>
            <a:r>
              <a:rPr lang="en-GB" dirty="0" smtClean="0"/>
              <a:t>Revisiting all major Big Data DM algorithms</a:t>
            </a:r>
          </a:p>
          <a:p>
            <a:pPr lvl="1"/>
            <a:r>
              <a:rPr lang="en-GB" dirty="0" smtClean="0"/>
              <a:t>Massive static parallelism at low clock frequencies</a:t>
            </a:r>
          </a:p>
          <a:p>
            <a:r>
              <a:rPr lang="en-GB" dirty="0" smtClean="0"/>
              <a:t>Concurrency and communication</a:t>
            </a:r>
          </a:p>
          <a:p>
            <a:pPr lvl="1"/>
            <a:r>
              <a:rPr lang="en-GB" dirty="0" smtClean="0"/>
              <a:t>Concurrency between millions of tiny cores difficult,</a:t>
            </a:r>
            <a:br>
              <a:rPr lang="en-GB" dirty="0" smtClean="0"/>
            </a:br>
            <a:r>
              <a:rPr lang="en-GB" dirty="0" smtClean="0"/>
              <a:t>“jitter” between cores will harm performance </a:t>
            </a:r>
            <a:br>
              <a:rPr lang="en-GB" dirty="0" smtClean="0"/>
            </a:br>
            <a:r>
              <a:rPr lang="en-GB" dirty="0" smtClean="0"/>
              <a:t>at synchronization points</a:t>
            </a:r>
          </a:p>
          <a:p>
            <a:r>
              <a:rPr lang="en-GB" dirty="0" smtClean="0"/>
              <a:t>Reliability and fault tolerance</a:t>
            </a:r>
          </a:p>
          <a:p>
            <a:pPr lvl="1"/>
            <a:r>
              <a:rPr lang="en-GB" dirty="0" smtClean="0"/>
              <a:t>10-100x fewer nodes, failures much less often</a:t>
            </a:r>
          </a:p>
          <a:p>
            <a:r>
              <a:rPr lang="en-GB" dirty="0" smtClean="0"/>
              <a:t>Memory bandwidth and FLOP/byte ratio</a:t>
            </a:r>
          </a:p>
          <a:p>
            <a:pPr lvl="1"/>
            <a:r>
              <a:rPr lang="en-GB" dirty="0" smtClean="0"/>
              <a:t>Optimize </a:t>
            </a:r>
            <a:r>
              <a:rPr lang="en-GB" b="1" dirty="0" smtClean="0"/>
              <a:t>data choreography, data movement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and the algorithmic computation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96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29</a:t>
            </a:fld>
            <a:r>
              <a:rPr lang="en-US" dirty="0" smtClean="0"/>
              <a:t>/40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94122"/>
          </a:xfrm>
        </p:spPr>
        <p:txBody>
          <a:bodyPr>
            <a:normAutofit/>
          </a:bodyPr>
          <a:lstStyle/>
          <a:p>
            <a:r>
              <a:rPr lang="en-GB" dirty="0" err="1" smtClean="0"/>
              <a:t>DataFlow</a:t>
            </a:r>
            <a:r>
              <a:rPr lang="en-GB" dirty="0" smtClean="0"/>
              <a:t> for </a:t>
            </a:r>
            <a:r>
              <a:rPr lang="en-GB" dirty="0" err="1" smtClean="0"/>
              <a:t>ExaScale</a:t>
            </a:r>
            <a:r>
              <a:rPr lang="en-GB" dirty="0" smtClean="0"/>
              <a:t> DM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>
                <a:solidFill>
                  <a:srgbClr val="FF0000"/>
                </a:solidFill>
              </a:rPr>
              <a:t>European Dimension of the Paradigm: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4800" y="1371601"/>
            <a:ext cx="8534400" cy="4711700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smtClean="0"/>
              <a:t>Absolutely all results achieved with: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3200" dirty="0" smtClean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a) all hardware produced in Europe,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smtClean="0"/>
              <a:t>         specifically UK 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b) all software generated by programmers</a:t>
            </a:r>
            <a:br>
              <a:rPr lang="en-US" sz="3200" dirty="0" smtClean="0"/>
            </a:br>
            <a:r>
              <a:rPr lang="en-US" sz="3200" dirty="0" smtClean="0"/>
              <a:t>			of EU and WB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542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01419"/>
          </a:xfrm>
        </p:spPr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sz="4800" dirty="0" smtClean="0"/>
              <a:t>This is about algorithmic changes, </a:t>
            </a:r>
            <a:br>
              <a:rPr lang="en-GB" sz="4800" dirty="0" smtClean="0"/>
            </a:br>
            <a:r>
              <a:rPr lang="en-GB" sz="4800" dirty="0" smtClean="0"/>
              <a:t>to maximize </a:t>
            </a:r>
            <a:br>
              <a:rPr lang="en-GB" sz="4800" dirty="0" smtClean="0"/>
            </a:br>
            <a:r>
              <a:rPr lang="en-GB" sz="4800" dirty="0" smtClean="0"/>
              <a:t>the algorithm to architecture match:</a:t>
            </a:r>
          </a:p>
          <a:p>
            <a:pPr marL="0" indent="0" algn="ctr">
              <a:buNone/>
            </a:pPr>
            <a:r>
              <a:rPr lang="en-GB" sz="4800" dirty="0" smtClean="0"/>
              <a:t>Data choreography, </a:t>
            </a:r>
            <a:br>
              <a:rPr lang="en-GB" sz="4800" dirty="0" smtClean="0"/>
            </a:br>
            <a:r>
              <a:rPr lang="en-GB" sz="4800" dirty="0" smtClean="0"/>
              <a:t>process modifications,</a:t>
            </a:r>
          </a:p>
          <a:p>
            <a:pPr marL="0" indent="0" algn="ctr">
              <a:buNone/>
            </a:pPr>
            <a:r>
              <a:rPr lang="en-GB" sz="4800" dirty="0" smtClean="0"/>
              <a:t>and</a:t>
            </a:r>
          </a:p>
          <a:p>
            <a:pPr marL="0" indent="0" algn="ctr">
              <a:buNone/>
            </a:pPr>
            <a:r>
              <a:rPr lang="en-GB" sz="4800" dirty="0" smtClean="0"/>
              <a:t>decision precision.</a:t>
            </a:r>
          </a:p>
          <a:p>
            <a:pPr marL="0" indent="0" algn="ctr">
              <a:buNone/>
            </a:pPr>
            <a:endParaRPr lang="en-GB" sz="5400" dirty="0" smtClean="0"/>
          </a:p>
          <a:p>
            <a:pPr marL="0" indent="0" algn="ctr">
              <a:buNone/>
            </a:pPr>
            <a:r>
              <a:rPr lang="en-GB" sz="4800" dirty="0" smtClean="0">
                <a:solidFill>
                  <a:srgbClr val="FF0000"/>
                </a:solidFill>
              </a:rPr>
              <a:t>The winning paradigm </a:t>
            </a:r>
            <a:br>
              <a:rPr lang="en-GB" sz="4800" dirty="0" smtClean="0">
                <a:solidFill>
                  <a:srgbClr val="FF0000"/>
                </a:solidFill>
              </a:rPr>
            </a:br>
            <a:r>
              <a:rPr lang="en-GB" sz="4800" dirty="0" smtClean="0">
                <a:solidFill>
                  <a:srgbClr val="FF0000"/>
                </a:solidFill>
              </a:rPr>
              <a:t>of Big Data </a:t>
            </a:r>
            <a:r>
              <a:rPr lang="en-GB" sz="4800" dirty="0" err="1" smtClean="0">
                <a:solidFill>
                  <a:srgbClr val="FF0000"/>
                </a:solidFill>
              </a:rPr>
              <a:t>ExaScale</a:t>
            </a:r>
            <a:r>
              <a:rPr lang="en-GB" sz="4800" dirty="0" smtClean="0">
                <a:solidFill>
                  <a:srgbClr val="FF0000"/>
                </a:solidFill>
              </a:rPr>
              <a:t>?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30</a:t>
            </a:fld>
            <a:r>
              <a:rPr lang="en-GB" dirty="0" smtClean="0"/>
              <a:t>/40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</a:rPr>
              <a:t>Conclusion: Nota </a:t>
            </a:r>
            <a:r>
              <a:rPr lang="en-GB" sz="4400" dirty="0" err="1">
                <a:solidFill>
                  <a:srgbClr val="FF0000"/>
                </a:solidFill>
              </a:rPr>
              <a:t>B</a:t>
            </a:r>
            <a:r>
              <a:rPr lang="en-GB" sz="4400" dirty="0" err="1" smtClean="0">
                <a:solidFill>
                  <a:srgbClr val="FF0000"/>
                </a:solidFill>
              </a:rPr>
              <a:t>ene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5800" y="457200"/>
            <a:ext cx="7770813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 smtClean="0">
                <a:solidFill>
                  <a:srgbClr val="464646"/>
                </a:solidFill>
                <a:latin typeface="Lucida Sans Unicode" charset="0"/>
              </a:rPr>
              <a:t>The TriPeak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3" y="1684338"/>
            <a:ext cx="5664200" cy="424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24600" y="36576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Siena</a:t>
            </a:r>
          </a:p>
          <a:p>
            <a:r>
              <a:rPr lang="en-GB" dirty="0" smtClean="0"/>
              <a:t>+ BSC</a:t>
            </a:r>
          </a:p>
          <a:p>
            <a:r>
              <a:rPr lang="en-GB" dirty="0" smtClean="0"/>
              <a:t>+ Imperial College </a:t>
            </a:r>
            <a:br>
              <a:rPr lang="en-GB" dirty="0" smtClean="0"/>
            </a:br>
            <a:r>
              <a:rPr lang="en-GB" dirty="0" smtClean="0"/>
              <a:t>+ Maxeler</a:t>
            </a:r>
          </a:p>
          <a:p>
            <a:r>
              <a:rPr lang="en-GB" dirty="0" smtClean="0"/>
              <a:t>+ Belgrade </a:t>
            </a:r>
            <a:r>
              <a:rPr lang="en-GB" dirty="0" smtClean="0">
                <a:sym typeface="Wingdings"/>
              </a:rPr>
              <a:t> </a:t>
            </a:r>
            <a:br>
              <a:rPr lang="en-GB" dirty="0" smtClean="0">
                <a:sym typeface="Wingdings"/>
              </a:rPr>
            </a:br>
            <a:r>
              <a:rPr lang="en-GB" dirty="0" smtClean="0">
                <a:sym typeface="Wingdings"/>
              </a:rPr>
              <a:t> 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305800" y="6400800"/>
            <a:ext cx="83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31/40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9088"/>
            <a:ext cx="8229600" cy="1054100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 dirty="0">
                <a:solidFill>
                  <a:srgbClr val="464646"/>
                </a:solidFill>
                <a:latin typeface="Lucida Sans Unicode" charset="0"/>
              </a:rPr>
              <a:t>The </a:t>
            </a:r>
            <a:r>
              <a:rPr lang="en-US" sz="4800" b="1" dirty="0" err="1">
                <a:solidFill>
                  <a:srgbClr val="464646"/>
                </a:solidFill>
                <a:latin typeface="Lucida Sans Unicode" charset="0"/>
              </a:rPr>
              <a:t>TriPeak</a:t>
            </a:r>
            <a:endParaRPr lang="en-US" sz="48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60525"/>
            <a:ext cx="8229600" cy="3902075"/>
          </a:xfrm>
          <a:ln/>
        </p:spPr>
        <p:txBody>
          <a:bodyPr tIns="1764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err="1"/>
              <a:t>MontBlanc</a:t>
            </a:r>
            <a:r>
              <a:rPr lang="en-US" sz="2600" dirty="0"/>
              <a:t> = A </a:t>
            </a:r>
            <a:r>
              <a:rPr lang="en-US" sz="2600" dirty="0" err="1"/>
              <a:t>ManyCore</a:t>
            </a:r>
            <a:r>
              <a:rPr lang="en-US" sz="2600" dirty="0"/>
              <a:t> (</a:t>
            </a:r>
            <a:r>
              <a:rPr lang="en-US" sz="2600" dirty="0" err="1"/>
              <a:t>NVidia</a:t>
            </a:r>
            <a:r>
              <a:rPr lang="en-US" sz="2600" dirty="0"/>
              <a:t>) + a </a:t>
            </a:r>
            <a:r>
              <a:rPr lang="en-US" sz="2600" dirty="0" err="1"/>
              <a:t>MultiCore</a:t>
            </a:r>
            <a:r>
              <a:rPr lang="en-US" sz="2600" dirty="0"/>
              <a:t> (ARM)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Maxeler = A </a:t>
            </a:r>
            <a:r>
              <a:rPr lang="en-US" sz="2600" dirty="0" err="1"/>
              <a:t>FineGrain</a:t>
            </a:r>
            <a:r>
              <a:rPr lang="en-US" sz="2600" dirty="0"/>
              <a:t> </a:t>
            </a:r>
            <a:r>
              <a:rPr lang="en-US" sz="2600" dirty="0" err="1" smtClean="0"/>
              <a:t>DataFlow</a:t>
            </a:r>
            <a:r>
              <a:rPr lang="en-US" sz="2600" dirty="0" smtClean="0"/>
              <a:t> </a:t>
            </a:r>
            <a:r>
              <a:rPr lang="en-US" sz="2600" dirty="0"/>
              <a:t>(FPGA)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How about a happy </a:t>
            </a:r>
            <a:r>
              <a:rPr lang="en-US" sz="2600" dirty="0" smtClean="0"/>
              <a:t>marriage?</a:t>
            </a: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err="1" smtClean="0"/>
              <a:t>MontBlanc</a:t>
            </a:r>
            <a:r>
              <a:rPr lang="en-US" sz="2600" dirty="0" smtClean="0"/>
              <a:t> (</a:t>
            </a:r>
            <a:r>
              <a:rPr lang="en-US" sz="2600" dirty="0" err="1" smtClean="0"/>
              <a:t>ompSS</a:t>
            </a:r>
            <a:r>
              <a:rPr lang="en-US" sz="2600" dirty="0" smtClean="0"/>
              <a:t>) </a:t>
            </a:r>
            <a:r>
              <a:rPr lang="en-US" sz="2600" dirty="0"/>
              <a:t>and </a:t>
            </a:r>
            <a:r>
              <a:rPr lang="en-US" sz="2600" dirty="0" err="1" smtClean="0"/>
              <a:t>Maxeler</a:t>
            </a:r>
            <a:r>
              <a:rPr lang="en-US" sz="2600" dirty="0" smtClean="0"/>
              <a:t> (an accelerator)</a:t>
            </a: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In each happy marriage,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it is known who does what :</a:t>
            </a:r>
            <a:r>
              <a:rPr lang="en-US" sz="2600" dirty="0" smtClean="0"/>
              <a:t>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smtClean="0"/>
              <a:t>The Big Data DM algorithms:</a:t>
            </a: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smtClean="0"/>
              <a:t>What part goes to </a:t>
            </a:r>
            <a:r>
              <a:rPr lang="en-US" sz="2600" dirty="0" err="1" smtClean="0"/>
              <a:t>MontBlanc</a:t>
            </a:r>
            <a:r>
              <a:rPr lang="en-US" sz="2600" dirty="0" smtClean="0"/>
              <a:t> and what to Maxeler?</a:t>
            </a:r>
            <a:endParaRPr lang="en-US" sz="26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29600" y="6324600"/>
            <a:ext cx="914399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7500"/>
            <a:ext cx="8226425" cy="1052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>
                <a:solidFill>
                  <a:srgbClr val="464646"/>
                </a:solidFill>
                <a:latin typeface="Lucida Sans Unicode" charset="0"/>
              </a:rPr>
              <a:t>Core of the Symbiotic </a:t>
            </a:r>
            <a:r>
              <a:rPr lang="en-US" sz="3600" b="1" dirty="0" smtClean="0">
                <a:solidFill>
                  <a:srgbClr val="464646"/>
                </a:solidFill>
                <a:latin typeface="Lucida Sans Unicode" charset="0"/>
              </a:rPr>
              <a:t>Success</a:t>
            </a:r>
            <a:endParaRPr lang="en-US" sz="36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295400"/>
            <a:ext cx="8763000" cy="5434013"/>
          </a:xfrm>
          <a:ln/>
        </p:spPr>
        <p:txBody>
          <a:bodyPr tIns="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An intelligent </a:t>
            </a:r>
            <a:r>
              <a:rPr lang="en-US" dirty="0" smtClean="0"/>
              <a:t>DM algorithmic scheduler</a:t>
            </a:r>
            <a:r>
              <a:rPr lang="en-US" dirty="0"/>
              <a:t>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partially implemented for compile time,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and partially for run time.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At compile time: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Checking what part of code fits where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(</a:t>
            </a:r>
            <a:r>
              <a:rPr lang="en-US" dirty="0" err="1" smtClean="0"/>
              <a:t>MontBlanc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err="1"/>
              <a:t>Maxeler</a:t>
            </a:r>
            <a:r>
              <a:rPr lang="en-US" dirty="0" smtClean="0"/>
              <a:t>): </a:t>
            </a:r>
            <a:r>
              <a:rPr lang="en-US" dirty="0" err="1" smtClean="0"/>
              <a:t>LoC</a:t>
            </a:r>
            <a:r>
              <a:rPr lang="en-US" dirty="0" smtClean="0"/>
              <a:t> 1M vs 2K vs 20K</a:t>
            </a: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At run time: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Rechecking the compile time decision,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based on the current data </a:t>
            </a:r>
            <a:r>
              <a:rPr lang="en-US" dirty="0" smtClean="0"/>
              <a:t>values.</a:t>
            </a: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8175" y="6324600"/>
            <a:ext cx="885825" cy="3716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EA08CA7-3AD8-4ECB-944E-7E2363D75B9A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7500"/>
            <a:ext cx="8382000" cy="1052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err="1" smtClean="0">
                <a:solidFill>
                  <a:srgbClr val="464646"/>
                </a:solidFill>
                <a:latin typeface="Lucida Sans Unicode" charset="0"/>
              </a:rPr>
              <a:t>Maxeler</a:t>
            </a:r>
            <a:r>
              <a:rPr lang="en-US" sz="3600" b="1" dirty="0" smtClean="0">
                <a:solidFill>
                  <a:srgbClr val="464646"/>
                </a:solidFill>
                <a:latin typeface="Lucida Sans Unicode" charset="0"/>
              </a:rPr>
              <a:t>: Teaching (Google: </a:t>
            </a:r>
            <a:r>
              <a:rPr lang="en-US" sz="3600" b="1" dirty="0" err="1" smtClean="0">
                <a:solidFill>
                  <a:srgbClr val="464646"/>
                </a:solidFill>
                <a:latin typeface="Lucida Sans Unicode" charset="0"/>
              </a:rPr>
              <a:t>prof</a:t>
            </a:r>
            <a:r>
              <a:rPr lang="en-US" sz="3600" b="1" dirty="0" smtClean="0">
                <a:solidFill>
                  <a:srgbClr val="464646"/>
                </a:solidFill>
                <a:latin typeface="Lucida Sans Unicode" charset="0"/>
              </a:rPr>
              <a:t> </a:t>
            </a:r>
            <a:r>
              <a:rPr lang="en-US" sz="3600" b="1" dirty="0" err="1" smtClean="0">
                <a:solidFill>
                  <a:srgbClr val="464646"/>
                </a:solidFill>
                <a:latin typeface="Lucida Sans Unicode" charset="0"/>
              </a:rPr>
              <a:t>vm</a:t>
            </a:r>
            <a:r>
              <a:rPr lang="en-US" sz="3600" b="1" dirty="0" smtClean="0">
                <a:solidFill>
                  <a:srgbClr val="464646"/>
                </a:solidFill>
                <a:latin typeface="Lucida Sans Unicode" charset="0"/>
              </a:rPr>
              <a:t>)</a:t>
            </a:r>
            <a:endParaRPr lang="en-US" sz="36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914400"/>
            <a:ext cx="8226425" cy="5438775"/>
          </a:xfrm>
          <a:ln/>
        </p:spPr>
        <p:txBody>
          <a:bodyPr tIns="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TEACHING, VLSI, </a:t>
            </a:r>
            <a:r>
              <a:rPr lang="en-US" sz="1600" dirty="0" err="1" smtClean="0"/>
              <a:t>PowerPoints</a:t>
            </a:r>
            <a:r>
              <a:rPr lang="en-US" sz="1600" dirty="0" smtClean="0"/>
              <a:t>, </a:t>
            </a:r>
            <a:r>
              <a:rPr lang="en-US" sz="1600" dirty="0" err="1" smtClean="0"/>
              <a:t>Maxeler</a:t>
            </a:r>
            <a:r>
              <a:rPr lang="en-US" sz="1600" dirty="0" smtClean="0"/>
              <a:t>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6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</a:t>
            </a:r>
            <a:r>
              <a:rPr lang="en-US" sz="1600" dirty="0" err="1" smtClean="0"/>
              <a:t>Veljko</a:t>
            </a:r>
            <a:r>
              <a:rPr lang="en-US" sz="1600" dirty="0" smtClean="0"/>
              <a:t> Explanations, August 2012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</a:t>
            </a:r>
            <a:r>
              <a:rPr lang="en-US" sz="1600" dirty="0" err="1" smtClean="0"/>
              <a:t>Veljko</a:t>
            </a:r>
            <a:r>
              <a:rPr lang="en-US" sz="1600" dirty="0" smtClean="0"/>
              <a:t> </a:t>
            </a:r>
            <a:r>
              <a:rPr lang="en-US" sz="1600" dirty="0" err="1" smtClean="0"/>
              <a:t>Anegdotic</a:t>
            </a:r>
            <a:r>
              <a:rPr lang="en-US" sz="1600" dirty="0" smtClean="0"/>
              <a:t>, 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Oskar Talk, August 2012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Forbes Article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Flyer by JP Morgan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Flyer by </a:t>
            </a:r>
            <a:r>
              <a:rPr lang="en-US" sz="1600" dirty="0" err="1" smtClean="0"/>
              <a:t>Maxeler</a:t>
            </a:r>
            <a:r>
              <a:rPr lang="en-US" sz="1600" dirty="0" smtClean="0"/>
              <a:t> HPC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Tutorial Slides by Sasha and </a:t>
            </a:r>
            <a:r>
              <a:rPr lang="en-US" sz="1600" dirty="0" err="1" smtClean="0">
                <a:solidFill>
                  <a:srgbClr val="FF0000"/>
                </a:solidFill>
              </a:rPr>
              <a:t>Veljko</a:t>
            </a:r>
            <a:r>
              <a:rPr lang="en-US" sz="1600" dirty="0" smtClean="0">
                <a:solidFill>
                  <a:srgbClr val="FF0000"/>
                </a:solidFill>
              </a:rPr>
              <a:t>: Practice (Current Update)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Paper, unconditionally accepted for Advances in Computers by Elsevier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Paper, unconditionally accepted for Communications of the ACM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Tutorial Slides by Oskar: Theory (7 parts)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Slides by Jacob, New York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Slides by Jacob, Alabama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Slides by Sasha: Practice (Current Update)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in Meteorology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in Mathematics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Examples generated in Belgrade and Worldwide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600" dirty="0" smtClean="0">
              <a:solidFill>
                <a:schemeClr val="tx1"/>
              </a:solidFill>
            </a:endParaRP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THE COURSE ALSO INCLUDES DARPA METHODOLOGY FOR MICROPROCESSOR DESIGN,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with an example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153401" y="6333931"/>
            <a:ext cx="838200" cy="371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526E583-9395-4E10-8363-D65F67BBAB13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36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8915400" cy="1052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err="1" smtClean="0">
                <a:solidFill>
                  <a:srgbClr val="464646"/>
                </a:solidFill>
                <a:latin typeface="Lucida Sans Unicode" charset="0"/>
              </a:rPr>
              <a:t>Maxeler</a:t>
            </a:r>
            <a:r>
              <a:rPr lang="en-US" sz="3200" b="1" dirty="0" smtClean="0">
                <a:solidFill>
                  <a:srgbClr val="464646"/>
                </a:solidFill>
                <a:latin typeface="Lucida Sans Unicode" charset="0"/>
              </a:rPr>
              <a:t>: Research (Google: good method)</a:t>
            </a:r>
            <a:endParaRPr lang="en-US" sz="32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190625"/>
            <a:ext cx="9144000" cy="5438775"/>
          </a:xfrm>
          <a:ln/>
        </p:spPr>
        <p:txBody>
          <a:bodyPr tIns="0" anchor="ctr">
            <a:normAutofit fontScale="92500" lnSpcReduction="10000"/>
          </a:bodyPr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Structure of a Typical Research Paper: Scenario #1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[Comparison of Platforms for One Algorithm]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Curve A: </a:t>
            </a:r>
            <a:r>
              <a:rPr lang="en-US" sz="2400" dirty="0" err="1" smtClean="0"/>
              <a:t>MultiCore</a:t>
            </a:r>
            <a:r>
              <a:rPr lang="en-US" sz="2400" dirty="0" smtClean="0"/>
              <a:t> of approximately the same </a:t>
            </a:r>
            <a:r>
              <a:rPr lang="en-US" sz="2400" dirty="0" err="1" smtClean="0"/>
              <a:t>PurchasePrice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Curve B: </a:t>
            </a:r>
            <a:r>
              <a:rPr lang="en-US" sz="2400" dirty="0" err="1" smtClean="0"/>
              <a:t>ManyCore</a:t>
            </a:r>
            <a:r>
              <a:rPr lang="en-US" sz="2400" dirty="0" smtClean="0"/>
              <a:t> of approximately the same </a:t>
            </a:r>
            <a:r>
              <a:rPr lang="en-US" sz="2400" dirty="0" err="1" smtClean="0"/>
              <a:t>PurchasePrice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Curve C: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 after a direct algorithm migration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Curve D: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 after algorithmic improvements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Curve E: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 after data choreography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Curve F: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 after precision modifications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Structure of a Typical Research Paper: Scenario #2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[Ranking of Algorithms for One Application]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A: Comparison of Algorithms on a </a:t>
            </a:r>
            <a:r>
              <a:rPr lang="en-US" sz="2400" dirty="0" err="1" smtClean="0"/>
              <a:t>MultiCore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B: Comparison of Algorithms on a </a:t>
            </a:r>
            <a:r>
              <a:rPr lang="en-US" sz="2400" dirty="0" err="1" smtClean="0"/>
              <a:t>ManyCore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C: Comparison on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, after a direct algorithm migration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D: Comparison on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, after algorithmic improvements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E: Comparison on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, after data choreography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F: Comparison on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, after precision modifications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153401" y="6324599"/>
            <a:ext cx="838200" cy="314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59DB028-63A7-4D9C-9D56-46E57401DEA0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8915400" cy="1052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err="1" smtClean="0">
                <a:solidFill>
                  <a:srgbClr val="464646"/>
                </a:solidFill>
                <a:latin typeface="Lucida Sans Unicode" charset="0"/>
              </a:rPr>
              <a:t>Maxeler</a:t>
            </a:r>
            <a:r>
              <a:rPr lang="en-US" sz="3200" b="1" dirty="0" smtClean="0">
                <a:solidFill>
                  <a:srgbClr val="464646"/>
                </a:solidFill>
                <a:latin typeface="Lucida Sans Unicode" charset="0"/>
              </a:rPr>
              <a:t>: Topics (Google: </a:t>
            </a:r>
            <a:r>
              <a:rPr lang="en-US" sz="3200" b="1" dirty="0" err="1" smtClean="0">
                <a:solidFill>
                  <a:srgbClr val="464646"/>
                </a:solidFill>
                <a:latin typeface="Lucida Sans Unicode" charset="0"/>
              </a:rPr>
              <a:t>HiPeac</a:t>
            </a:r>
            <a:r>
              <a:rPr lang="en-US" sz="3200" b="1" dirty="0" smtClean="0">
                <a:solidFill>
                  <a:srgbClr val="464646"/>
                </a:solidFill>
                <a:latin typeface="Lucida Sans Unicode" charset="0"/>
              </a:rPr>
              <a:t> Berlin)</a:t>
            </a:r>
            <a:endParaRPr lang="en-US" sz="32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190625"/>
            <a:ext cx="7620000" cy="5438775"/>
          </a:xfrm>
          <a:ln/>
        </p:spPr>
        <p:txBody>
          <a:bodyPr tIns="0" anchor="ctr">
            <a:normAutofit fontScale="92500" lnSpcReduction="10000"/>
          </a:bodyPr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b="1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b="1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SRB (TR):</a:t>
            </a:r>
          </a:p>
          <a:p>
            <a:pPr indent="-338138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KG: Blood Flow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NS: Combinatorial Math</a:t>
            </a:r>
          </a:p>
          <a:p>
            <a:pPr indent="-338138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BG1: </a:t>
            </a:r>
            <a:r>
              <a:rPr lang="en-US" sz="2400" dirty="0" err="1" smtClean="0"/>
              <a:t>MiSANU</a:t>
            </a:r>
            <a:r>
              <a:rPr lang="en-US" sz="2400" dirty="0" smtClean="0"/>
              <a:t> Math</a:t>
            </a:r>
          </a:p>
          <a:p>
            <a:pPr indent="-338138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BG2: </a:t>
            </a:r>
            <a:r>
              <a:rPr lang="en-US" sz="2400" dirty="0" err="1" smtClean="0"/>
              <a:t>Meteos</a:t>
            </a:r>
            <a:r>
              <a:rPr lang="en-US" sz="2400" dirty="0" smtClean="0"/>
              <a:t> Meteorology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BG3: Physics (Gross </a:t>
            </a:r>
            <a:r>
              <a:rPr lang="en-US" sz="2400" dirty="0" err="1" smtClean="0"/>
              <a:t>Pitaevskii</a:t>
            </a:r>
            <a:r>
              <a:rPr lang="en-US" sz="2400" dirty="0" smtClean="0"/>
              <a:t> 3D real)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BG4: Physics (Gross </a:t>
            </a:r>
            <a:r>
              <a:rPr lang="en-US" sz="2400" dirty="0" err="1" smtClean="0"/>
              <a:t>Pitaevskii</a:t>
            </a:r>
            <a:r>
              <a:rPr lang="en-US" sz="2400" dirty="0" smtClean="0"/>
              <a:t> 3D imaginary)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          (reusability with MPI/</a:t>
            </a:r>
            <a:r>
              <a:rPr lang="en-US" sz="2400" dirty="0" err="1" smtClean="0"/>
              <a:t>OpenMP</a:t>
            </a:r>
            <a:r>
              <a:rPr lang="en-US" sz="2400" dirty="0" smtClean="0"/>
              <a:t> vs effort to accelerate)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FP7 (Call 11):</a:t>
            </a:r>
          </a:p>
          <a:p>
            <a:pPr indent="-338138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University of Siena, Italy,</a:t>
            </a:r>
          </a:p>
          <a:p>
            <a:pPr indent="-338138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ICL, UK,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BSC, Spain,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QPLAN, Greece,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ETF, Serbia,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IJS, Slovenia, …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248399"/>
            <a:ext cx="866775" cy="390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err="1" smtClean="0">
                <a:solidFill>
                  <a:srgbClr val="FF0000"/>
                </a:solidFill>
              </a:rPr>
              <a:t>ControlFlow</a:t>
            </a:r>
            <a:r>
              <a:rPr lang="en-US" sz="4800" dirty="0" smtClean="0">
                <a:solidFill>
                  <a:srgbClr val="FF0000"/>
                </a:solidFill>
              </a:rPr>
              <a:t> vs. </a:t>
            </a:r>
            <a:r>
              <a:rPr lang="en-US" sz="4800" dirty="0" err="1" smtClean="0">
                <a:solidFill>
                  <a:srgbClr val="FF0000"/>
                </a:solidFill>
              </a:rPr>
              <a:t>DataFlow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371601"/>
            <a:ext cx="8229600" cy="4711700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err="1" smtClean="0"/>
              <a:t>ControlFlow</a:t>
            </a:r>
            <a:r>
              <a:rPr lang="en-US" sz="3200" dirty="0" smtClean="0"/>
              <a:t> (</a:t>
            </a:r>
            <a:r>
              <a:rPr lang="en-US" sz="3200" dirty="0" err="1" smtClean="0"/>
              <a:t>MultiFlow</a:t>
            </a:r>
            <a:r>
              <a:rPr lang="en-US" sz="3200" dirty="0" smtClean="0"/>
              <a:t> and </a:t>
            </a:r>
            <a:r>
              <a:rPr lang="en-US" sz="3200" dirty="0" err="1" smtClean="0"/>
              <a:t>ManyFlow</a:t>
            </a:r>
            <a:r>
              <a:rPr lang="en-US" sz="3200" dirty="0" smtClean="0"/>
              <a:t>):</a:t>
            </a:r>
          </a:p>
          <a:p>
            <a:pPr marL="762317" lvl="1" indent="-457200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000" dirty="0" smtClean="0"/>
              <a:t>Top500 ranks using </a:t>
            </a:r>
            <a:r>
              <a:rPr lang="en-US" sz="3000" dirty="0" err="1" smtClean="0"/>
              <a:t>Linpack</a:t>
            </a:r>
            <a:r>
              <a:rPr lang="en-US" sz="3000" dirty="0" smtClean="0"/>
              <a:t> (Japanese K,…)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30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err="1" smtClean="0"/>
              <a:t>DataFlow</a:t>
            </a:r>
            <a:r>
              <a:rPr lang="en-US" sz="3200" dirty="0" smtClean="0"/>
              <a:t>:</a:t>
            </a:r>
          </a:p>
          <a:p>
            <a:pPr marL="762317" lvl="1" indent="-457200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000" dirty="0" smtClean="0"/>
              <a:t>Coarse Grain (HEP) vs. Fine Grain (Maxeler)</a:t>
            </a:r>
            <a:endParaRPr lang="en-US" sz="30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410574" y="6181531"/>
            <a:ext cx="733425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412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C65650C-2332-428A-8B89-CCAB6CA96091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0100" y="0"/>
            <a:ext cx="10287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152400" y="6238875"/>
            <a:ext cx="2223984" cy="5488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Times New Roman" pitchFamily="16" charset="0"/>
              </a:rPr>
              <a:t>   vm@etf.rs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6200" y="-131872"/>
            <a:ext cx="3657600" cy="180827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0" dirty="0" smtClean="0">
                <a:solidFill>
                  <a:srgbClr val="595959"/>
                </a:solidFill>
                <a:latin typeface="Times New Roman" pitchFamily="16" charset="0"/>
              </a:rPr>
              <a:t>Q&amp;A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Essence of the </a:t>
            </a:r>
            <a:r>
              <a:rPr lang="en-US" sz="4000" dirty="0" err="1" smtClean="0"/>
              <a:t>DataFlow</a:t>
            </a:r>
            <a:r>
              <a:rPr lang="en-US" sz="4000" dirty="0" smtClean="0"/>
              <a:t> Approach</a:t>
            </a:r>
            <a:r>
              <a:rPr lang="en-US" sz="4000" dirty="0"/>
              <a:t>!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647825"/>
            <a:ext cx="8229600" cy="4435475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 fontScale="92500" lnSpcReduction="10000"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Compiling below the machine code level brings speedups;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also a smaller power, </a:t>
            </a:r>
            <a:r>
              <a:rPr lang="en-US" sz="2400" dirty="0" smtClean="0"/>
              <a:t>size, </a:t>
            </a:r>
            <a:r>
              <a:rPr lang="en-US" sz="2400" dirty="0"/>
              <a:t>and </a:t>
            </a:r>
            <a:r>
              <a:rPr lang="en-US" sz="2400" b="1" dirty="0"/>
              <a:t>cost</a:t>
            </a:r>
            <a:r>
              <a:rPr lang="en-US" sz="2400" dirty="0"/>
              <a:t>.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The price to pay: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The machine is more difficult to program.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Consequently: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Ideal for </a:t>
            </a:r>
            <a:r>
              <a:rPr lang="en-US" sz="2400" dirty="0" smtClean="0"/>
              <a:t>WORM </a:t>
            </a:r>
            <a:r>
              <a:rPr lang="en-US" sz="2400" dirty="0"/>
              <a:t>applications :)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Examples using Maxeler:</a:t>
            </a:r>
            <a:endParaRPr lang="en-US" sz="2400" dirty="0"/>
          </a:p>
          <a:p>
            <a:pPr indent="-334963">
              <a:spcAft>
                <a:spcPct val="0"/>
              </a:spcAft>
              <a:buClr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GeoPhysics</a:t>
            </a:r>
            <a:r>
              <a:rPr lang="en-US" sz="2400" dirty="0" smtClean="0"/>
              <a:t> (20-40), Banking (200-1000, with JP Morgan 20%),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M</a:t>
            </a:r>
            <a:r>
              <a:rPr lang="en-US" sz="2400" dirty="0"/>
              <a:t>&amp;C (New York City</a:t>
            </a:r>
            <a:r>
              <a:rPr lang="en-US" sz="2400" dirty="0" smtClean="0"/>
              <a:t>), Datamining (Google), …</a:t>
            </a:r>
            <a:endParaRPr lang="en-US" sz="2400" dirty="0"/>
          </a:p>
        </p:txBody>
      </p:sp>
      <p:pic>
        <p:nvPicPr>
          <p:cNvPr id="2" name="Picture 1" descr="Screen Shot 2012-10-03 at 1.31.3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895600"/>
            <a:ext cx="1371600" cy="1301588"/>
          </a:xfrm>
          <a:prstGeom prst="rect">
            <a:avLst/>
          </a:prstGeom>
        </p:spPr>
      </p:pic>
      <p:pic>
        <p:nvPicPr>
          <p:cNvPr id="3" name="Picture 2" descr="Screen Shot 2012-10-03 at 1.31.4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3352800"/>
            <a:ext cx="1193003" cy="1172610"/>
          </a:xfrm>
          <a:prstGeom prst="rect">
            <a:avLst/>
          </a:prstGeom>
        </p:spPr>
      </p:pic>
      <p:pic>
        <p:nvPicPr>
          <p:cNvPr id="4" name="Picture 3" descr="Screen Shot 2012-10-03 at 1.32.05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3962400"/>
            <a:ext cx="1089574" cy="1092200"/>
          </a:xfrm>
          <a:prstGeom prst="rect">
            <a:avLst/>
          </a:prstGeom>
        </p:spPr>
      </p:pic>
      <p:pic>
        <p:nvPicPr>
          <p:cNvPr id="5" name="Picture 4" descr="Screen Shot 2012-10-03 at 1.31.54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4343400"/>
            <a:ext cx="1154203" cy="1021979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8279604" y="6181531"/>
            <a:ext cx="788196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9" name="Picture 3" descr="D:\1nenad\max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en-US" dirty="0" smtClean="0"/>
              <a:t>/40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ControlFlow</a:t>
            </a:r>
            <a:r>
              <a:rPr lang="en-GB" dirty="0" smtClean="0"/>
              <a:t> vs. </a:t>
            </a:r>
            <a:r>
              <a:rPr lang="en-GB" dirty="0" err="1" smtClean="0"/>
              <a:t>DataFlow</a:t>
            </a:r>
            <a:endParaRPr lang="en-GB" dirty="0"/>
          </a:p>
        </p:txBody>
      </p:sp>
      <p:pic>
        <p:nvPicPr>
          <p:cNvPr id="1026" name="Picture 2" descr="http://www.maxeler.com/media/Controlflow-600x5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114800" cy="3579876"/>
          </a:xfrm>
          <a:prstGeom prst="rect">
            <a:avLst/>
          </a:prstGeom>
          <a:noFill/>
        </p:spPr>
      </p:pic>
      <p:pic>
        <p:nvPicPr>
          <p:cNvPr id="1028" name="Picture 4" descr="http://www.maxeler.com/media/Dataflow-600x5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4724400" cy="4188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DataFlow</a:t>
            </a:r>
            <a:r>
              <a:rPr lang="en-GB" dirty="0" smtClean="0"/>
              <a:t> Programming (1C +5Java)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8</a:t>
            </a:fld>
            <a:r>
              <a:rPr lang="en-US" dirty="0" smtClean="0"/>
              <a:t>/40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 descr="Fig_SimpleMAVKernelSourceGra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52520"/>
            <a:ext cx="8358214" cy="459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Calibri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2853</TotalTime>
  <Words>1136</Words>
  <Application>Microsoft Office PowerPoint</Application>
  <PresentationFormat>On-screen Show (4:3)</PresentationFormat>
  <Paragraphs>311</Paragraphs>
  <Slides>40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Paper</vt:lpstr>
      <vt:lpstr>MaxBlue slides - wave footer</vt:lpstr>
      <vt:lpstr>Office Theme</vt:lpstr>
      <vt:lpstr>1_Office Theme</vt:lpstr>
      <vt:lpstr>2_Office Theme</vt:lpstr>
      <vt:lpstr>DataFlow SuperComputing  for ExaScale Applications:  Revisiting the Algorithms</vt:lpstr>
      <vt:lpstr>Essence of the Paradigm:</vt:lpstr>
      <vt:lpstr>European Dimension of the Paradigm:</vt:lpstr>
      <vt:lpstr>ControlFlow vs. DataFlow:</vt:lpstr>
      <vt:lpstr>Essence of the DataFlow Approach!</vt:lpstr>
      <vt:lpstr>Slide 6</vt:lpstr>
      <vt:lpstr>ControlFlow vs. DataFlow</vt:lpstr>
      <vt:lpstr>DataFlow Programming (1C +5Java)</vt:lpstr>
      <vt:lpstr>Slide 9</vt:lpstr>
      <vt:lpstr>Slide 10</vt:lpstr>
      <vt:lpstr>Essence: Our Paper in IEEE Computer</vt:lpstr>
      <vt:lpstr>MultiCore</vt:lpstr>
      <vt:lpstr>ManyCore</vt:lpstr>
      <vt:lpstr>ManyCore</vt:lpstr>
      <vt:lpstr>DataFlow</vt:lpstr>
      <vt:lpstr>DataFlow</vt:lpstr>
      <vt:lpstr>Why is DataFlow so Much Faster?</vt:lpstr>
      <vt:lpstr>Why are Electricity Bills so Small?</vt:lpstr>
      <vt:lpstr>Why is the Cubic Foot so Small?</vt:lpstr>
      <vt:lpstr>Required Programming Effort?</vt:lpstr>
      <vt:lpstr>Required Debug Effort?</vt:lpstr>
      <vt:lpstr>Required Compilation Effort?</vt:lpstr>
      <vt:lpstr>Now the Fun Part</vt:lpstr>
      <vt:lpstr>Required Space?</vt:lpstr>
      <vt:lpstr>Required Energy?</vt:lpstr>
      <vt:lpstr>Why Faster?</vt:lpstr>
      <vt:lpstr>Why Faster?</vt:lpstr>
      <vt:lpstr>Why Faster?</vt:lpstr>
      <vt:lpstr>DataFlow for ExaScale DM</vt:lpstr>
      <vt:lpstr>Conclusion: Nota Bene</vt:lpstr>
      <vt:lpstr>Slide 31</vt:lpstr>
      <vt:lpstr>The TriPeak</vt:lpstr>
      <vt:lpstr>Core of the Symbiotic Success</vt:lpstr>
      <vt:lpstr>Slide 34</vt:lpstr>
      <vt:lpstr>Maxeler: Teaching (Google: prof vm)</vt:lpstr>
      <vt:lpstr>Slide 36</vt:lpstr>
      <vt:lpstr>Maxeler: Research (Google: good method)</vt:lpstr>
      <vt:lpstr>Slide 38</vt:lpstr>
      <vt:lpstr>Maxeler: Topics (Google: HiPeac Berlin)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admin</cp:lastModifiedBy>
  <cp:revision>157</cp:revision>
  <dcterms:created xsi:type="dcterms:W3CDTF">2006-08-16T00:00:00Z</dcterms:created>
  <dcterms:modified xsi:type="dcterms:W3CDTF">2012-11-21T13:59:07Z</dcterms:modified>
</cp:coreProperties>
</file>