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56" r:id="rId2"/>
    <p:sldId id="276" r:id="rId3"/>
    <p:sldId id="277" r:id="rId4"/>
    <p:sldId id="260" r:id="rId5"/>
    <p:sldId id="270" r:id="rId6"/>
    <p:sldId id="275" r:id="rId7"/>
    <p:sldId id="278" r:id="rId8"/>
    <p:sldId id="272" r:id="rId9"/>
    <p:sldId id="283" r:id="rId10"/>
    <p:sldId id="284" r:id="rId11"/>
    <p:sldId id="285" r:id="rId12"/>
    <p:sldId id="287" r:id="rId13"/>
    <p:sldId id="286" r:id="rId14"/>
    <p:sldId id="288" r:id="rId15"/>
    <p:sldId id="271" r:id="rId16"/>
    <p:sldId id="279" r:id="rId17"/>
    <p:sldId id="294" r:id="rId18"/>
    <p:sldId id="295" r:id="rId19"/>
    <p:sldId id="301" r:id="rId20"/>
    <p:sldId id="302" r:id="rId21"/>
    <p:sldId id="304" r:id="rId22"/>
    <p:sldId id="303" r:id="rId23"/>
    <p:sldId id="305" r:id="rId24"/>
    <p:sldId id="274" r:id="rId25"/>
    <p:sldId id="280" r:id="rId26"/>
    <p:sldId id="290" r:id="rId27"/>
    <p:sldId id="291" r:id="rId28"/>
    <p:sldId id="292" r:id="rId29"/>
    <p:sldId id="281" r:id="rId30"/>
    <p:sldId id="289" r:id="rId31"/>
    <p:sldId id="282" r:id="rId32"/>
    <p:sldId id="266" r:id="rId3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5" autoAdjust="0"/>
  </p:normalViewPr>
  <p:slideViewPr>
    <p:cSldViewPr>
      <p:cViewPr>
        <p:scale>
          <a:sx n="75" d="100"/>
          <a:sy n="75" d="100"/>
        </p:scale>
        <p:origin x="-1818" y="-348"/>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249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4C05D-9134-4A46-B142-3D86BDB194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E9C4EA-C891-4268-B461-B6DE64BFAD1C}">
      <dgm:prSet/>
      <dgm:spPr/>
      <dgm:t>
        <a:bodyPr/>
        <a:lstStyle/>
        <a:p>
          <a:pPr algn="ctr" rtl="0"/>
          <a:r>
            <a:rPr lang="en-US" dirty="0" smtClean="0"/>
            <a:t>Type a question</a:t>
          </a:r>
          <a:endParaRPr lang="en-US" dirty="0"/>
        </a:p>
      </dgm:t>
    </dgm:pt>
    <dgm:pt modelId="{59E8E2B1-C241-4CC9-8534-DB9FE83AD112}" type="parTrans" cxnId="{E82350C1-DCBD-42DD-8B47-0842646772BF}">
      <dgm:prSet/>
      <dgm:spPr/>
      <dgm:t>
        <a:bodyPr/>
        <a:lstStyle/>
        <a:p>
          <a:endParaRPr lang="en-US"/>
        </a:p>
      </dgm:t>
    </dgm:pt>
    <dgm:pt modelId="{D86FA902-DCDB-4A29-9075-306CD6F101F7}" type="sibTrans" cxnId="{E82350C1-DCBD-42DD-8B47-0842646772BF}">
      <dgm:prSet/>
      <dgm:spPr/>
      <dgm:t>
        <a:bodyPr/>
        <a:lstStyle/>
        <a:p>
          <a:endParaRPr lang="en-US"/>
        </a:p>
      </dgm:t>
    </dgm:pt>
    <dgm:pt modelId="{3F976DB3-99E3-4ED3-B040-23D99468819A}">
      <dgm:prSet/>
      <dgm:spPr/>
      <dgm:t>
        <a:bodyPr/>
        <a:lstStyle/>
        <a:p>
          <a:pPr rtl="0"/>
          <a:r>
            <a:rPr lang="en-US" noProof="0" dirty="0" smtClean="0"/>
            <a:t>Understand “information need”</a:t>
          </a:r>
          <a:endParaRPr lang="sr-Cyrl-CS" noProof="0" dirty="0"/>
        </a:p>
      </dgm:t>
    </dgm:pt>
    <dgm:pt modelId="{6E65B50F-6210-4B4D-96B2-FB9653EE0C8A}" type="parTrans" cxnId="{6915B7A3-3DE2-4D28-B1D6-AF5A85D85303}">
      <dgm:prSet/>
      <dgm:spPr/>
      <dgm:t>
        <a:bodyPr/>
        <a:lstStyle/>
        <a:p>
          <a:endParaRPr lang="en-US"/>
        </a:p>
      </dgm:t>
    </dgm:pt>
    <dgm:pt modelId="{0B33F06A-03E5-4F22-AED6-55AC2FAC0C3C}" type="sibTrans" cxnId="{6915B7A3-3DE2-4D28-B1D6-AF5A85D85303}">
      <dgm:prSet/>
      <dgm:spPr/>
      <dgm:t>
        <a:bodyPr/>
        <a:lstStyle/>
        <a:p>
          <a:endParaRPr lang="en-US"/>
        </a:p>
      </dgm:t>
    </dgm:pt>
    <dgm:pt modelId="{1D3E6D5D-47D9-46C4-9FC3-889F10AB27F0}">
      <dgm:prSet/>
      <dgm:spPr/>
      <dgm:t>
        <a:bodyPr/>
        <a:lstStyle/>
        <a:p>
          <a:pPr rtl="0"/>
          <a:r>
            <a:rPr lang="en-US" noProof="0" dirty="0" smtClean="0"/>
            <a:t>Find a right person</a:t>
          </a:r>
          <a:endParaRPr lang="sr-Latn-CS" noProof="0" dirty="0"/>
        </a:p>
      </dgm:t>
    </dgm:pt>
    <dgm:pt modelId="{85AA695B-ACBB-4B11-9BE4-68FD67DE82A8}" type="parTrans" cxnId="{428897D7-6B69-442A-9C71-EE501F1020D3}">
      <dgm:prSet/>
      <dgm:spPr/>
      <dgm:t>
        <a:bodyPr/>
        <a:lstStyle/>
        <a:p>
          <a:endParaRPr lang="en-US"/>
        </a:p>
      </dgm:t>
    </dgm:pt>
    <dgm:pt modelId="{8EB2A1A3-AB3A-41D8-83FB-C85BD38A25BB}" type="sibTrans" cxnId="{428897D7-6B69-442A-9C71-EE501F1020D3}">
      <dgm:prSet/>
      <dgm:spPr/>
      <dgm:t>
        <a:bodyPr/>
        <a:lstStyle/>
        <a:p>
          <a:endParaRPr lang="en-US"/>
        </a:p>
      </dgm:t>
    </dgm:pt>
    <dgm:pt modelId="{F4B896CB-4D45-450D-B34E-9B44CA5B90A6}">
      <dgm:prSet/>
      <dgm:spPr/>
      <dgm:t>
        <a:bodyPr/>
        <a:lstStyle/>
        <a:p>
          <a:pPr rtl="0"/>
          <a:r>
            <a:rPr lang="en-US" dirty="0" smtClean="0"/>
            <a:t>Forward the question</a:t>
          </a:r>
          <a:endParaRPr lang="en-US" dirty="0"/>
        </a:p>
      </dgm:t>
    </dgm:pt>
    <dgm:pt modelId="{1BFE7D5C-3A23-457A-AF96-A39246E18EF8}" type="parTrans" cxnId="{745D9C66-0044-42BF-8C68-BA6CA96FC9B3}">
      <dgm:prSet/>
      <dgm:spPr/>
      <dgm:t>
        <a:bodyPr/>
        <a:lstStyle/>
        <a:p>
          <a:endParaRPr lang="en-US"/>
        </a:p>
      </dgm:t>
    </dgm:pt>
    <dgm:pt modelId="{B96CF44C-32C9-4E02-B47A-1F3544E0C660}" type="sibTrans" cxnId="{745D9C66-0044-42BF-8C68-BA6CA96FC9B3}">
      <dgm:prSet/>
      <dgm:spPr/>
      <dgm:t>
        <a:bodyPr/>
        <a:lstStyle/>
        <a:p>
          <a:endParaRPr lang="en-US"/>
        </a:p>
      </dgm:t>
    </dgm:pt>
    <dgm:pt modelId="{AA3874E3-F167-40B9-8AAF-B1E58F8E6DD0}">
      <dgm:prSet/>
      <dgm:spPr/>
      <dgm:t>
        <a:bodyPr/>
        <a:lstStyle/>
        <a:p>
          <a:pPr rtl="0"/>
          <a:r>
            <a:rPr lang="en-US" dirty="0" smtClean="0"/>
            <a:t>Understand the question</a:t>
          </a:r>
          <a:endParaRPr lang="en-US" dirty="0"/>
        </a:p>
      </dgm:t>
    </dgm:pt>
    <dgm:pt modelId="{6A4882C9-840F-4E1F-82A4-6BAD1E754543}" type="parTrans" cxnId="{4F90B291-AB56-40F0-B681-419A8A3384B7}">
      <dgm:prSet/>
      <dgm:spPr/>
      <dgm:t>
        <a:bodyPr/>
        <a:lstStyle/>
        <a:p>
          <a:endParaRPr lang="en-US"/>
        </a:p>
      </dgm:t>
    </dgm:pt>
    <dgm:pt modelId="{E8E5030B-2E39-4A8E-A3F5-5262CF4398DD}" type="sibTrans" cxnId="{4F90B291-AB56-40F0-B681-419A8A3384B7}">
      <dgm:prSet/>
      <dgm:spPr/>
      <dgm:t>
        <a:bodyPr/>
        <a:lstStyle/>
        <a:p>
          <a:endParaRPr lang="en-US"/>
        </a:p>
      </dgm:t>
    </dgm:pt>
    <dgm:pt modelId="{9552CB7A-0BCF-4616-B726-967EE7F6D150}">
      <dgm:prSet/>
      <dgm:spPr/>
      <dgm:t>
        <a:bodyPr/>
        <a:lstStyle/>
        <a:p>
          <a:pPr rtl="0"/>
          <a:r>
            <a:rPr lang="en-US" dirty="0" smtClean="0"/>
            <a:t>Give an answer</a:t>
          </a:r>
          <a:endParaRPr lang="en-US" dirty="0"/>
        </a:p>
      </dgm:t>
    </dgm:pt>
    <dgm:pt modelId="{90B1193D-3BCF-4441-A5CC-7EABF6C32C05}" type="parTrans" cxnId="{4623B55A-2259-4458-BC18-5648598841F1}">
      <dgm:prSet/>
      <dgm:spPr/>
      <dgm:t>
        <a:bodyPr/>
        <a:lstStyle/>
        <a:p>
          <a:endParaRPr lang="en-US"/>
        </a:p>
      </dgm:t>
    </dgm:pt>
    <dgm:pt modelId="{E7744459-D536-4861-84D7-9B1CE1374187}" type="sibTrans" cxnId="{4623B55A-2259-4458-BC18-5648598841F1}">
      <dgm:prSet/>
      <dgm:spPr/>
      <dgm:t>
        <a:bodyPr/>
        <a:lstStyle/>
        <a:p>
          <a:endParaRPr lang="en-US"/>
        </a:p>
      </dgm:t>
    </dgm:pt>
    <dgm:pt modelId="{AEB58199-16F2-445D-9302-562C35005D33}" type="pres">
      <dgm:prSet presAssocID="{0C24C05D-9134-4A46-B142-3D86BDB194FB}" presName="Name0" presStyleCnt="0">
        <dgm:presLayoutVars>
          <dgm:dir/>
          <dgm:animLvl val="lvl"/>
          <dgm:resizeHandles val="exact"/>
        </dgm:presLayoutVars>
      </dgm:prSet>
      <dgm:spPr/>
      <dgm:t>
        <a:bodyPr/>
        <a:lstStyle/>
        <a:p>
          <a:endParaRPr lang="en-US"/>
        </a:p>
      </dgm:t>
    </dgm:pt>
    <dgm:pt modelId="{DCCDE142-1BFC-4104-B29A-28BD33CE811B}" type="pres">
      <dgm:prSet presAssocID="{E1E9C4EA-C891-4268-B461-B6DE64BFAD1C}" presName="linNode" presStyleCnt="0"/>
      <dgm:spPr/>
    </dgm:pt>
    <dgm:pt modelId="{95E8FFE1-EFDB-4E4F-A2B1-B0EC7DAB092B}" type="pres">
      <dgm:prSet presAssocID="{E1E9C4EA-C891-4268-B461-B6DE64BFAD1C}" presName="parentText" presStyleLbl="node1" presStyleIdx="0" presStyleCnt="6" custScaleX="56599" custScaleY="8597" custLinFactNeighborX="-4253" custLinFactNeighborY="-5459">
        <dgm:presLayoutVars>
          <dgm:chMax val="1"/>
          <dgm:bulletEnabled val="1"/>
        </dgm:presLayoutVars>
      </dgm:prSet>
      <dgm:spPr/>
      <dgm:t>
        <a:bodyPr/>
        <a:lstStyle/>
        <a:p>
          <a:endParaRPr lang="en-US"/>
        </a:p>
      </dgm:t>
    </dgm:pt>
    <dgm:pt modelId="{7AA18C80-DF86-45A0-8B66-35B0A85D6334}" type="pres">
      <dgm:prSet presAssocID="{D86FA902-DCDB-4A29-9075-306CD6F101F7}" presName="sp" presStyleCnt="0"/>
      <dgm:spPr/>
    </dgm:pt>
    <dgm:pt modelId="{9CD764AC-5456-4A1F-881B-8C1AEFBF6C02}" type="pres">
      <dgm:prSet presAssocID="{3F976DB3-99E3-4ED3-B040-23D99468819A}" presName="linNode" presStyleCnt="0"/>
      <dgm:spPr/>
    </dgm:pt>
    <dgm:pt modelId="{0BB0B87A-4A8C-4813-B7EE-339ECB8624B8}" type="pres">
      <dgm:prSet presAssocID="{3F976DB3-99E3-4ED3-B040-23D99468819A}" presName="parentText" presStyleLbl="node1" presStyleIdx="1" presStyleCnt="6" custScaleX="56599" custScaleY="8597" custLinFactNeighborX="-4253" custLinFactNeighborY="-19056">
        <dgm:presLayoutVars>
          <dgm:chMax val="1"/>
          <dgm:bulletEnabled val="1"/>
        </dgm:presLayoutVars>
      </dgm:prSet>
      <dgm:spPr/>
      <dgm:t>
        <a:bodyPr/>
        <a:lstStyle/>
        <a:p>
          <a:endParaRPr lang="en-US"/>
        </a:p>
      </dgm:t>
    </dgm:pt>
    <dgm:pt modelId="{1DDE8561-4360-4185-89F5-7756B2180A04}" type="pres">
      <dgm:prSet presAssocID="{0B33F06A-03E5-4F22-AED6-55AC2FAC0C3C}" presName="sp" presStyleCnt="0"/>
      <dgm:spPr/>
    </dgm:pt>
    <dgm:pt modelId="{05A67EA4-C438-4195-9FAF-7036D427EDB1}" type="pres">
      <dgm:prSet presAssocID="{1D3E6D5D-47D9-46C4-9FC3-889F10AB27F0}" presName="linNode" presStyleCnt="0"/>
      <dgm:spPr/>
    </dgm:pt>
    <dgm:pt modelId="{E31CB751-191E-4DCD-AA75-6D71C427C0E6}" type="pres">
      <dgm:prSet presAssocID="{1D3E6D5D-47D9-46C4-9FC3-889F10AB27F0}" presName="parentText" presStyleLbl="node1" presStyleIdx="2" presStyleCnt="6" custScaleX="56599" custScaleY="8597" custLinFactNeighborX="-4253" custLinFactNeighborY="-32653">
        <dgm:presLayoutVars>
          <dgm:chMax val="1"/>
          <dgm:bulletEnabled val="1"/>
        </dgm:presLayoutVars>
      </dgm:prSet>
      <dgm:spPr/>
      <dgm:t>
        <a:bodyPr/>
        <a:lstStyle/>
        <a:p>
          <a:endParaRPr lang="en-US"/>
        </a:p>
      </dgm:t>
    </dgm:pt>
    <dgm:pt modelId="{758C7904-9BF1-44A0-93F2-37B12ABDC41B}" type="pres">
      <dgm:prSet presAssocID="{8EB2A1A3-AB3A-41D8-83FB-C85BD38A25BB}" presName="sp" presStyleCnt="0"/>
      <dgm:spPr/>
    </dgm:pt>
    <dgm:pt modelId="{7ECEB1D8-4200-4B45-9E83-6A55C04DD2C5}" type="pres">
      <dgm:prSet presAssocID="{F4B896CB-4D45-450D-B34E-9B44CA5B90A6}" presName="linNode" presStyleCnt="0"/>
      <dgm:spPr/>
    </dgm:pt>
    <dgm:pt modelId="{E6D20381-1924-493A-8B87-762DBBD1F664}" type="pres">
      <dgm:prSet presAssocID="{F4B896CB-4D45-450D-B34E-9B44CA5B90A6}" presName="parentText" presStyleLbl="node1" presStyleIdx="3" presStyleCnt="6" custScaleX="56599" custScaleY="8597" custLinFactNeighborX="-4253" custLinFactNeighborY="-46250">
        <dgm:presLayoutVars>
          <dgm:chMax val="1"/>
          <dgm:bulletEnabled val="1"/>
        </dgm:presLayoutVars>
      </dgm:prSet>
      <dgm:spPr/>
      <dgm:t>
        <a:bodyPr/>
        <a:lstStyle/>
        <a:p>
          <a:endParaRPr lang="en-US"/>
        </a:p>
      </dgm:t>
    </dgm:pt>
    <dgm:pt modelId="{931D4E7C-74C7-4965-8F2E-0B2E60DFCF9F}" type="pres">
      <dgm:prSet presAssocID="{B96CF44C-32C9-4E02-B47A-1F3544E0C660}" presName="sp" presStyleCnt="0"/>
      <dgm:spPr/>
    </dgm:pt>
    <dgm:pt modelId="{88585E7B-5F76-44A0-81FB-2F0DAEE1EF0B}" type="pres">
      <dgm:prSet presAssocID="{AA3874E3-F167-40B9-8AAF-B1E58F8E6DD0}" presName="linNode" presStyleCnt="0"/>
      <dgm:spPr/>
    </dgm:pt>
    <dgm:pt modelId="{BBCAF884-3C47-4C7E-B1D6-3547FAF817B9}" type="pres">
      <dgm:prSet presAssocID="{AA3874E3-F167-40B9-8AAF-B1E58F8E6DD0}" presName="parentText" presStyleLbl="node1" presStyleIdx="4" presStyleCnt="6" custScaleX="56599" custScaleY="8597" custLinFactNeighborX="-4253" custLinFactNeighborY="-59847">
        <dgm:presLayoutVars>
          <dgm:chMax val="1"/>
          <dgm:bulletEnabled val="1"/>
        </dgm:presLayoutVars>
      </dgm:prSet>
      <dgm:spPr/>
      <dgm:t>
        <a:bodyPr/>
        <a:lstStyle/>
        <a:p>
          <a:endParaRPr lang="en-US"/>
        </a:p>
      </dgm:t>
    </dgm:pt>
    <dgm:pt modelId="{782DF786-299F-4F12-AA10-7985CCC2695D}" type="pres">
      <dgm:prSet presAssocID="{E8E5030B-2E39-4A8E-A3F5-5262CF4398DD}" presName="sp" presStyleCnt="0"/>
      <dgm:spPr/>
    </dgm:pt>
    <dgm:pt modelId="{4E2BAB80-0674-45D5-B404-67170990595F}" type="pres">
      <dgm:prSet presAssocID="{9552CB7A-0BCF-4616-B726-967EE7F6D150}" presName="linNode" presStyleCnt="0"/>
      <dgm:spPr/>
    </dgm:pt>
    <dgm:pt modelId="{FAA70581-DCB7-4061-B4D1-2D835AEB7C62}" type="pres">
      <dgm:prSet presAssocID="{9552CB7A-0BCF-4616-B726-967EE7F6D150}" presName="parentText" presStyleLbl="node1" presStyleIdx="5" presStyleCnt="6" custScaleX="56599" custScaleY="8597" custLinFactNeighborX="-4253" custLinFactNeighborY="-73444">
        <dgm:presLayoutVars>
          <dgm:chMax val="1"/>
          <dgm:bulletEnabled val="1"/>
        </dgm:presLayoutVars>
      </dgm:prSet>
      <dgm:spPr/>
      <dgm:t>
        <a:bodyPr/>
        <a:lstStyle/>
        <a:p>
          <a:endParaRPr lang="en-US"/>
        </a:p>
      </dgm:t>
    </dgm:pt>
  </dgm:ptLst>
  <dgm:cxnLst>
    <dgm:cxn modelId="{6F9942EE-7C00-4CF3-A73E-F893D0B88985}" type="presOf" srcId="{1D3E6D5D-47D9-46C4-9FC3-889F10AB27F0}" destId="{E31CB751-191E-4DCD-AA75-6D71C427C0E6}" srcOrd="0" destOrd="0" presId="urn:microsoft.com/office/officeart/2005/8/layout/vList5"/>
    <dgm:cxn modelId="{32263BF5-1891-464D-8AD0-4F233348AA51}" type="presOf" srcId="{AA3874E3-F167-40B9-8AAF-B1E58F8E6DD0}" destId="{BBCAF884-3C47-4C7E-B1D6-3547FAF817B9}" srcOrd="0" destOrd="0" presId="urn:microsoft.com/office/officeart/2005/8/layout/vList5"/>
    <dgm:cxn modelId="{745D9C66-0044-42BF-8C68-BA6CA96FC9B3}" srcId="{0C24C05D-9134-4A46-B142-3D86BDB194FB}" destId="{F4B896CB-4D45-450D-B34E-9B44CA5B90A6}" srcOrd="3" destOrd="0" parTransId="{1BFE7D5C-3A23-457A-AF96-A39246E18EF8}" sibTransId="{B96CF44C-32C9-4E02-B47A-1F3544E0C660}"/>
    <dgm:cxn modelId="{428897D7-6B69-442A-9C71-EE501F1020D3}" srcId="{0C24C05D-9134-4A46-B142-3D86BDB194FB}" destId="{1D3E6D5D-47D9-46C4-9FC3-889F10AB27F0}" srcOrd="2" destOrd="0" parTransId="{85AA695B-ACBB-4B11-9BE4-68FD67DE82A8}" sibTransId="{8EB2A1A3-AB3A-41D8-83FB-C85BD38A25BB}"/>
    <dgm:cxn modelId="{0E9F1A41-98CF-410E-AC05-C115CBB456CE}" type="presOf" srcId="{9552CB7A-0BCF-4616-B726-967EE7F6D150}" destId="{FAA70581-DCB7-4061-B4D1-2D835AEB7C62}" srcOrd="0" destOrd="0" presId="urn:microsoft.com/office/officeart/2005/8/layout/vList5"/>
    <dgm:cxn modelId="{01C4CCD4-AF55-43A7-9686-9943B12E9608}" type="presOf" srcId="{E1E9C4EA-C891-4268-B461-B6DE64BFAD1C}" destId="{95E8FFE1-EFDB-4E4F-A2B1-B0EC7DAB092B}" srcOrd="0" destOrd="0" presId="urn:microsoft.com/office/officeart/2005/8/layout/vList5"/>
    <dgm:cxn modelId="{04659451-AFEC-44D8-93D1-A444DB3F822A}" type="presOf" srcId="{3F976DB3-99E3-4ED3-B040-23D99468819A}" destId="{0BB0B87A-4A8C-4813-B7EE-339ECB8624B8}" srcOrd="0" destOrd="0" presId="urn:microsoft.com/office/officeart/2005/8/layout/vList5"/>
    <dgm:cxn modelId="{6915B7A3-3DE2-4D28-B1D6-AF5A85D85303}" srcId="{0C24C05D-9134-4A46-B142-3D86BDB194FB}" destId="{3F976DB3-99E3-4ED3-B040-23D99468819A}" srcOrd="1" destOrd="0" parTransId="{6E65B50F-6210-4B4D-96B2-FB9653EE0C8A}" sibTransId="{0B33F06A-03E5-4F22-AED6-55AC2FAC0C3C}"/>
    <dgm:cxn modelId="{EA0146BF-F10B-4371-97B2-AE863470515B}" type="presOf" srcId="{F4B896CB-4D45-450D-B34E-9B44CA5B90A6}" destId="{E6D20381-1924-493A-8B87-762DBBD1F664}" srcOrd="0" destOrd="0" presId="urn:microsoft.com/office/officeart/2005/8/layout/vList5"/>
    <dgm:cxn modelId="{4F90B291-AB56-40F0-B681-419A8A3384B7}" srcId="{0C24C05D-9134-4A46-B142-3D86BDB194FB}" destId="{AA3874E3-F167-40B9-8AAF-B1E58F8E6DD0}" srcOrd="4" destOrd="0" parTransId="{6A4882C9-840F-4E1F-82A4-6BAD1E754543}" sibTransId="{E8E5030B-2E39-4A8E-A3F5-5262CF4398DD}"/>
    <dgm:cxn modelId="{30DAC2ED-7BDF-4BE6-9968-8008A8A51816}" type="presOf" srcId="{0C24C05D-9134-4A46-B142-3D86BDB194FB}" destId="{AEB58199-16F2-445D-9302-562C35005D33}" srcOrd="0" destOrd="0" presId="urn:microsoft.com/office/officeart/2005/8/layout/vList5"/>
    <dgm:cxn modelId="{E82350C1-DCBD-42DD-8B47-0842646772BF}" srcId="{0C24C05D-9134-4A46-B142-3D86BDB194FB}" destId="{E1E9C4EA-C891-4268-B461-B6DE64BFAD1C}" srcOrd="0" destOrd="0" parTransId="{59E8E2B1-C241-4CC9-8534-DB9FE83AD112}" sibTransId="{D86FA902-DCDB-4A29-9075-306CD6F101F7}"/>
    <dgm:cxn modelId="{4623B55A-2259-4458-BC18-5648598841F1}" srcId="{0C24C05D-9134-4A46-B142-3D86BDB194FB}" destId="{9552CB7A-0BCF-4616-B726-967EE7F6D150}" srcOrd="5" destOrd="0" parTransId="{90B1193D-3BCF-4441-A5CC-7EABF6C32C05}" sibTransId="{E7744459-D536-4861-84D7-9B1CE1374187}"/>
    <dgm:cxn modelId="{3ED163E3-CF05-45EF-B5AA-BB1995273D37}" type="presParOf" srcId="{AEB58199-16F2-445D-9302-562C35005D33}" destId="{DCCDE142-1BFC-4104-B29A-28BD33CE811B}" srcOrd="0" destOrd="0" presId="urn:microsoft.com/office/officeart/2005/8/layout/vList5"/>
    <dgm:cxn modelId="{C0D6B97E-24D9-445A-9CD9-342AD25E12BC}" type="presParOf" srcId="{DCCDE142-1BFC-4104-B29A-28BD33CE811B}" destId="{95E8FFE1-EFDB-4E4F-A2B1-B0EC7DAB092B}" srcOrd="0" destOrd="0" presId="urn:microsoft.com/office/officeart/2005/8/layout/vList5"/>
    <dgm:cxn modelId="{B9422490-C3F0-48ED-81E4-CC9254E3EBBA}" type="presParOf" srcId="{AEB58199-16F2-445D-9302-562C35005D33}" destId="{7AA18C80-DF86-45A0-8B66-35B0A85D6334}" srcOrd="1" destOrd="0" presId="urn:microsoft.com/office/officeart/2005/8/layout/vList5"/>
    <dgm:cxn modelId="{86F4B54C-1397-4B53-9E76-30A8F782A329}" type="presParOf" srcId="{AEB58199-16F2-445D-9302-562C35005D33}" destId="{9CD764AC-5456-4A1F-881B-8C1AEFBF6C02}" srcOrd="2" destOrd="0" presId="urn:microsoft.com/office/officeart/2005/8/layout/vList5"/>
    <dgm:cxn modelId="{5EACCBEE-B7E6-4351-B157-6DA8BEEC8E1C}" type="presParOf" srcId="{9CD764AC-5456-4A1F-881B-8C1AEFBF6C02}" destId="{0BB0B87A-4A8C-4813-B7EE-339ECB8624B8}" srcOrd="0" destOrd="0" presId="urn:microsoft.com/office/officeart/2005/8/layout/vList5"/>
    <dgm:cxn modelId="{8A0A668A-4476-4F6B-8E02-B55ACC8BFAC4}" type="presParOf" srcId="{AEB58199-16F2-445D-9302-562C35005D33}" destId="{1DDE8561-4360-4185-89F5-7756B2180A04}" srcOrd="3" destOrd="0" presId="urn:microsoft.com/office/officeart/2005/8/layout/vList5"/>
    <dgm:cxn modelId="{4CC55EC5-070B-4CA7-9163-C46F7DCE7FA6}" type="presParOf" srcId="{AEB58199-16F2-445D-9302-562C35005D33}" destId="{05A67EA4-C438-4195-9FAF-7036D427EDB1}" srcOrd="4" destOrd="0" presId="urn:microsoft.com/office/officeart/2005/8/layout/vList5"/>
    <dgm:cxn modelId="{83AA71B3-A361-4833-B46C-2541597C713E}" type="presParOf" srcId="{05A67EA4-C438-4195-9FAF-7036D427EDB1}" destId="{E31CB751-191E-4DCD-AA75-6D71C427C0E6}" srcOrd="0" destOrd="0" presId="urn:microsoft.com/office/officeart/2005/8/layout/vList5"/>
    <dgm:cxn modelId="{EB1A26E0-7FB2-4DBC-B83A-4E4ED2A6C082}" type="presParOf" srcId="{AEB58199-16F2-445D-9302-562C35005D33}" destId="{758C7904-9BF1-44A0-93F2-37B12ABDC41B}" srcOrd="5" destOrd="0" presId="urn:microsoft.com/office/officeart/2005/8/layout/vList5"/>
    <dgm:cxn modelId="{A5319035-E32E-46FC-9D68-11D75908284C}" type="presParOf" srcId="{AEB58199-16F2-445D-9302-562C35005D33}" destId="{7ECEB1D8-4200-4B45-9E83-6A55C04DD2C5}" srcOrd="6" destOrd="0" presId="urn:microsoft.com/office/officeart/2005/8/layout/vList5"/>
    <dgm:cxn modelId="{16BDE3FF-4493-40F2-AEA9-FAC91156C76C}" type="presParOf" srcId="{7ECEB1D8-4200-4B45-9E83-6A55C04DD2C5}" destId="{E6D20381-1924-493A-8B87-762DBBD1F664}" srcOrd="0" destOrd="0" presId="urn:microsoft.com/office/officeart/2005/8/layout/vList5"/>
    <dgm:cxn modelId="{92DD3E76-C0A6-40A5-B6AB-541DD44C7A33}" type="presParOf" srcId="{AEB58199-16F2-445D-9302-562C35005D33}" destId="{931D4E7C-74C7-4965-8F2E-0B2E60DFCF9F}" srcOrd="7" destOrd="0" presId="urn:microsoft.com/office/officeart/2005/8/layout/vList5"/>
    <dgm:cxn modelId="{8BBBF49D-E73F-475C-995A-16C9BFC249A2}" type="presParOf" srcId="{AEB58199-16F2-445D-9302-562C35005D33}" destId="{88585E7B-5F76-44A0-81FB-2F0DAEE1EF0B}" srcOrd="8" destOrd="0" presId="urn:microsoft.com/office/officeart/2005/8/layout/vList5"/>
    <dgm:cxn modelId="{A3B66C89-14EB-4613-93F4-468490713D6E}" type="presParOf" srcId="{88585E7B-5F76-44A0-81FB-2F0DAEE1EF0B}" destId="{BBCAF884-3C47-4C7E-B1D6-3547FAF817B9}" srcOrd="0" destOrd="0" presId="urn:microsoft.com/office/officeart/2005/8/layout/vList5"/>
    <dgm:cxn modelId="{7B3802B9-A58B-4D4D-ABE3-350D30E4E189}" type="presParOf" srcId="{AEB58199-16F2-445D-9302-562C35005D33}" destId="{782DF786-299F-4F12-AA10-7985CCC2695D}" srcOrd="9" destOrd="0" presId="urn:microsoft.com/office/officeart/2005/8/layout/vList5"/>
    <dgm:cxn modelId="{579396F9-34A7-4CC1-B708-F36A2E4291E2}" type="presParOf" srcId="{AEB58199-16F2-445D-9302-562C35005D33}" destId="{4E2BAB80-0674-45D5-B404-67170990595F}" srcOrd="10" destOrd="0" presId="urn:microsoft.com/office/officeart/2005/8/layout/vList5"/>
    <dgm:cxn modelId="{B1BD8469-198A-40DF-9577-078455DCD104}" type="presParOf" srcId="{4E2BAB80-0674-45D5-B404-67170990595F}" destId="{FAA70581-DCB7-4061-B4D1-2D835AEB7C62}"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13AD1-39C8-4048-BEBF-D130AC1E05B0}"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181ABCF5-D6CB-46E5-A0B4-0A9149B13745}">
      <dgm:prSet/>
      <dgm:spPr/>
      <dgm:t>
        <a:bodyPr/>
        <a:lstStyle/>
        <a:p>
          <a:pPr rtl="0"/>
          <a:r>
            <a:rPr lang="en-US" dirty="0" smtClean="0"/>
            <a:t>Public or enterprise services</a:t>
          </a:r>
          <a:endParaRPr lang="en-US" dirty="0"/>
        </a:p>
      </dgm:t>
    </dgm:pt>
    <dgm:pt modelId="{5897EFCA-D07A-469B-A4DC-5817E5BB9602}" type="parTrans" cxnId="{6A37DF1E-643F-46A8-88D3-EF707914F9F1}">
      <dgm:prSet/>
      <dgm:spPr/>
      <dgm:t>
        <a:bodyPr/>
        <a:lstStyle/>
        <a:p>
          <a:endParaRPr lang="en-US"/>
        </a:p>
      </dgm:t>
    </dgm:pt>
    <dgm:pt modelId="{5031AED8-334E-4B74-B995-A4750720B67B}" type="sibTrans" cxnId="{6A37DF1E-643F-46A8-88D3-EF707914F9F1}">
      <dgm:prSet/>
      <dgm:spPr/>
      <dgm:t>
        <a:bodyPr/>
        <a:lstStyle/>
        <a:p>
          <a:endParaRPr lang="en-US"/>
        </a:p>
      </dgm:t>
    </dgm:pt>
    <dgm:pt modelId="{635E2DDC-F3F2-4F78-9412-A504447C87AD}">
      <dgm:prSet/>
      <dgm:spPr/>
      <dgm:t>
        <a:bodyPr/>
        <a:lstStyle/>
        <a:p>
          <a:pPr rtl="0"/>
          <a:r>
            <a:rPr lang="en-US" dirty="0" smtClean="0"/>
            <a:t>University</a:t>
          </a:r>
          <a:endParaRPr lang="en-US" dirty="0"/>
        </a:p>
      </dgm:t>
    </dgm:pt>
    <dgm:pt modelId="{741F647A-39C9-4611-805C-76EDDC533550}" type="parTrans" cxnId="{CF8A4D1B-B950-485D-8817-C91848166721}">
      <dgm:prSet/>
      <dgm:spPr/>
      <dgm:t>
        <a:bodyPr/>
        <a:lstStyle/>
        <a:p>
          <a:endParaRPr lang="en-US"/>
        </a:p>
      </dgm:t>
    </dgm:pt>
    <dgm:pt modelId="{79EFCDCD-69D5-490E-AEDA-E7BA78FC21F8}" type="sibTrans" cxnId="{CF8A4D1B-B950-485D-8817-C91848166721}">
      <dgm:prSet/>
      <dgm:spPr/>
      <dgm:t>
        <a:bodyPr/>
        <a:lstStyle/>
        <a:p>
          <a:endParaRPr lang="en-US"/>
        </a:p>
      </dgm:t>
    </dgm:pt>
    <dgm:pt modelId="{E8EA5A7C-B2C6-4960-B081-F433C96ACBFD}">
      <dgm:prSet/>
      <dgm:spPr/>
      <dgm:t>
        <a:bodyPr/>
        <a:lstStyle/>
        <a:p>
          <a:pPr rtl="0"/>
          <a:r>
            <a:rPr lang="en-US" dirty="0" smtClean="0"/>
            <a:t>Technical support</a:t>
          </a:r>
          <a:endParaRPr lang="en-US" dirty="0"/>
        </a:p>
      </dgm:t>
    </dgm:pt>
    <dgm:pt modelId="{9364138E-4960-4CA2-A781-C515F306AFC4}" type="parTrans" cxnId="{2E38490F-B1F0-404C-9EF7-8D513D4E683A}">
      <dgm:prSet/>
      <dgm:spPr/>
      <dgm:t>
        <a:bodyPr/>
        <a:lstStyle/>
        <a:p>
          <a:endParaRPr lang="en-US"/>
        </a:p>
      </dgm:t>
    </dgm:pt>
    <dgm:pt modelId="{26AE577A-BDE7-485D-B977-39E8A4A9F109}" type="sibTrans" cxnId="{2E38490F-B1F0-404C-9EF7-8D513D4E683A}">
      <dgm:prSet/>
      <dgm:spPr/>
      <dgm:t>
        <a:bodyPr/>
        <a:lstStyle/>
        <a:p>
          <a:endParaRPr lang="en-US"/>
        </a:p>
      </dgm:t>
    </dgm:pt>
    <dgm:pt modelId="{A9D88796-B83F-4313-B227-7283BC938EC2}" type="pres">
      <dgm:prSet presAssocID="{4C313AD1-39C8-4048-BEBF-D130AC1E05B0}" presName="linearFlow" presStyleCnt="0">
        <dgm:presLayoutVars>
          <dgm:dir/>
          <dgm:resizeHandles val="exact"/>
        </dgm:presLayoutVars>
      </dgm:prSet>
      <dgm:spPr/>
      <dgm:t>
        <a:bodyPr/>
        <a:lstStyle/>
        <a:p>
          <a:endParaRPr lang="en-US"/>
        </a:p>
      </dgm:t>
    </dgm:pt>
    <dgm:pt modelId="{40908C2A-497D-4E46-8B5F-5CFABA5357B3}" type="pres">
      <dgm:prSet presAssocID="{181ABCF5-D6CB-46E5-A0B4-0A9149B13745}" presName="composite" presStyleCnt="0"/>
      <dgm:spPr/>
    </dgm:pt>
    <dgm:pt modelId="{DC591104-8B7C-47E5-AD13-AD7D320EE71A}" type="pres">
      <dgm:prSet presAssocID="{181ABCF5-D6CB-46E5-A0B4-0A9149B13745}" presName="imgShp" presStyleLbl="fgImgPlace1" presStyleIdx="0" presStyleCnt="3"/>
      <dgm:spPr>
        <a:blipFill rotWithShape="0">
          <a:blip xmlns:r="http://schemas.openxmlformats.org/officeDocument/2006/relationships" r:embed="rId1"/>
          <a:stretch>
            <a:fillRect/>
          </a:stretch>
        </a:blipFill>
      </dgm:spPr>
    </dgm:pt>
    <dgm:pt modelId="{0129D7B6-D5A6-4E99-AADF-CD1C81594258}" type="pres">
      <dgm:prSet presAssocID="{181ABCF5-D6CB-46E5-A0B4-0A9149B13745}" presName="txShp" presStyleLbl="node1" presStyleIdx="0" presStyleCnt="3">
        <dgm:presLayoutVars>
          <dgm:bulletEnabled val="1"/>
        </dgm:presLayoutVars>
      </dgm:prSet>
      <dgm:spPr/>
      <dgm:t>
        <a:bodyPr/>
        <a:lstStyle/>
        <a:p>
          <a:endParaRPr lang="en-US"/>
        </a:p>
      </dgm:t>
    </dgm:pt>
    <dgm:pt modelId="{CF36E128-8DBE-44D3-8F12-F1428FDABDB2}" type="pres">
      <dgm:prSet presAssocID="{5031AED8-334E-4B74-B995-A4750720B67B}" presName="spacing" presStyleCnt="0"/>
      <dgm:spPr/>
    </dgm:pt>
    <dgm:pt modelId="{E3F63F2F-F07D-4168-8136-760B9DEC1419}" type="pres">
      <dgm:prSet presAssocID="{635E2DDC-F3F2-4F78-9412-A504447C87AD}" presName="composite" presStyleCnt="0"/>
      <dgm:spPr/>
    </dgm:pt>
    <dgm:pt modelId="{5323AD78-7DCA-404F-AFE6-2AF46F70DE23}" type="pres">
      <dgm:prSet presAssocID="{635E2DDC-F3F2-4F78-9412-A504447C87AD}" presName="imgShp" presStyleLbl="fgImgPlace1" presStyleIdx="1" presStyleCnt="3" custLinFactNeighborX="-1683" custLinFactNeighborY="4104"/>
      <dgm:spPr>
        <a:blipFill rotWithShape="0">
          <a:blip xmlns:r="http://schemas.openxmlformats.org/officeDocument/2006/relationships" r:embed="rId2"/>
          <a:stretch>
            <a:fillRect/>
          </a:stretch>
        </a:blipFill>
      </dgm:spPr>
    </dgm:pt>
    <dgm:pt modelId="{CF8C3580-6BB8-4D88-8BCD-F9D12527D2B3}" type="pres">
      <dgm:prSet presAssocID="{635E2DDC-F3F2-4F78-9412-A504447C87AD}" presName="txShp" presStyleLbl="node1" presStyleIdx="1" presStyleCnt="3">
        <dgm:presLayoutVars>
          <dgm:bulletEnabled val="1"/>
        </dgm:presLayoutVars>
      </dgm:prSet>
      <dgm:spPr/>
      <dgm:t>
        <a:bodyPr/>
        <a:lstStyle/>
        <a:p>
          <a:endParaRPr lang="en-US"/>
        </a:p>
      </dgm:t>
    </dgm:pt>
    <dgm:pt modelId="{DBA673F4-3BF6-43CB-BA45-88DAAE36951C}" type="pres">
      <dgm:prSet presAssocID="{79EFCDCD-69D5-490E-AEDA-E7BA78FC21F8}" presName="spacing" presStyleCnt="0"/>
      <dgm:spPr/>
    </dgm:pt>
    <dgm:pt modelId="{2914A887-7006-4F25-BF9B-3B2924260D9D}" type="pres">
      <dgm:prSet presAssocID="{E8EA5A7C-B2C6-4960-B081-F433C96ACBFD}" presName="composite" presStyleCnt="0"/>
      <dgm:spPr/>
    </dgm:pt>
    <dgm:pt modelId="{31990E63-4292-4E43-8230-A5348EA002D5}" type="pres">
      <dgm:prSet presAssocID="{E8EA5A7C-B2C6-4960-B081-F433C96ACBFD}" presName="imgShp" presStyleLbl="fgImgPlace1" presStyleIdx="2" presStyleCnt="3"/>
      <dgm:spPr>
        <a:blipFill rotWithShape="0">
          <a:blip xmlns:r="http://schemas.openxmlformats.org/officeDocument/2006/relationships" r:embed="rId3"/>
          <a:stretch>
            <a:fillRect/>
          </a:stretch>
        </a:blipFill>
      </dgm:spPr>
    </dgm:pt>
    <dgm:pt modelId="{0606A878-1EBD-42E0-A077-6AA30A068DF6}" type="pres">
      <dgm:prSet presAssocID="{E8EA5A7C-B2C6-4960-B081-F433C96ACBFD}" presName="txShp" presStyleLbl="node1" presStyleIdx="2" presStyleCnt="3">
        <dgm:presLayoutVars>
          <dgm:bulletEnabled val="1"/>
        </dgm:presLayoutVars>
      </dgm:prSet>
      <dgm:spPr/>
      <dgm:t>
        <a:bodyPr/>
        <a:lstStyle/>
        <a:p>
          <a:endParaRPr lang="en-US"/>
        </a:p>
      </dgm:t>
    </dgm:pt>
  </dgm:ptLst>
  <dgm:cxnLst>
    <dgm:cxn modelId="{0D5B10A7-CA08-4945-BC94-84748289F46A}" type="presOf" srcId="{E8EA5A7C-B2C6-4960-B081-F433C96ACBFD}" destId="{0606A878-1EBD-42E0-A077-6AA30A068DF6}" srcOrd="0" destOrd="0" presId="urn:microsoft.com/office/officeart/2005/8/layout/vList3#1"/>
    <dgm:cxn modelId="{CF8A4D1B-B950-485D-8817-C91848166721}" srcId="{4C313AD1-39C8-4048-BEBF-D130AC1E05B0}" destId="{635E2DDC-F3F2-4F78-9412-A504447C87AD}" srcOrd="1" destOrd="0" parTransId="{741F647A-39C9-4611-805C-76EDDC533550}" sibTransId="{79EFCDCD-69D5-490E-AEDA-E7BA78FC21F8}"/>
    <dgm:cxn modelId="{015A3F8A-02E3-4E04-B361-369864A69D1F}" type="presOf" srcId="{635E2DDC-F3F2-4F78-9412-A504447C87AD}" destId="{CF8C3580-6BB8-4D88-8BCD-F9D12527D2B3}" srcOrd="0" destOrd="0" presId="urn:microsoft.com/office/officeart/2005/8/layout/vList3#1"/>
    <dgm:cxn modelId="{2E38490F-B1F0-404C-9EF7-8D513D4E683A}" srcId="{4C313AD1-39C8-4048-BEBF-D130AC1E05B0}" destId="{E8EA5A7C-B2C6-4960-B081-F433C96ACBFD}" srcOrd="2" destOrd="0" parTransId="{9364138E-4960-4CA2-A781-C515F306AFC4}" sibTransId="{26AE577A-BDE7-485D-B977-39E8A4A9F109}"/>
    <dgm:cxn modelId="{6A37DF1E-643F-46A8-88D3-EF707914F9F1}" srcId="{4C313AD1-39C8-4048-BEBF-D130AC1E05B0}" destId="{181ABCF5-D6CB-46E5-A0B4-0A9149B13745}" srcOrd="0" destOrd="0" parTransId="{5897EFCA-D07A-469B-A4DC-5817E5BB9602}" sibTransId="{5031AED8-334E-4B74-B995-A4750720B67B}"/>
    <dgm:cxn modelId="{3FB5EC6F-21F2-430C-ADFA-94E130A15587}" type="presOf" srcId="{181ABCF5-D6CB-46E5-A0B4-0A9149B13745}" destId="{0129D7B6-D5A6-4E99-AADF-CD1C81594258}" srcOrd="0" destOrd="0" presId="urn:microsoft.com/office/officeart/2005/8/layout/vList3#1"/>
    <dgm:cxn modelId="{AC8218A9-0C8E-4C79-824B-083E4158E956}" type="presOf" srcId="{4C313AD1-39C8-4048-BEBF-D130AC1E05B0}" destId="{A9D88796-B83F-4313-B227-7283BC938EC2}" srcOrd="0" destOrd="0" presId="urn:microsoft.com/office/officeart/2005/8/layout/vList3#1"/>
    <dgm:cxn modelId="{45E5B5AE-CA50-43A6-BE6A-7CCEBF615ED7}" type="presParOf" srcId="{A9D88796-B83F-4313-B227-7283BC938EC2}" destId="{40908C2A-497D-4E46-8B5F-5CFABA5357B3}" srcOrd="0" destOrd="0" presId="urn:microsoft.com/office/officeart/2005/8/layout/vList3#1"/>
    <dgm:cxn modelId="{83216DEE-476C-442D-B4BC-A293FA382EE8}" type="presParOf" srcId="{40908C2A-497D-4E46-8B5F-5CFABA5357B3}" destId="{DC591104-8B7C-47E5-AD13-AD7D320EE71A}" srcOrd="0" destOrd="0" presId="urn:microsoft.com/office/officeart/2005/8/layout/vList3#1"/>
    <dgm:cxn modelId="{7DB1B9BA-51F2-40C4-BD21-386706EFFB8B}" type="presParOf" srcId="{40908C2A-497D-4E46-8B5F-5CFABA5357B3}" destId="{0129D7B6-D5A6-4E99-AADF-CD1C81594258}" srcOrd="1" destOrd="0" presId="urn:microsoft.com/office/officeart/2005/8/layout/vList3#1"/>
    <dgm:cxn modelId="{0F50A7D6-BA76-4AB0-9B18-734DFB7A4811}" type="presParOf" srcId="{A9D88796-B83F-4313-B227-7283BC938EC2}" destId="{CF36E128-8DBE-44D3-8F12-F1428FDABDB2}" srcOrd="1" destOrd="0" presId="urn:microsoft.com/office/officeart/2005/8/layout/vList3#1"/>
    <dgm:cxn modelId="{96AD5425-2EFB-4ED5-AFB4-AFD219958916}" type="presParOf" srcId="{A9D88796-B83F-4313-B227-7283BC938EC2}" destId="{E3F63F2F-F07D-4168-8136-760B9DEC1419}" srcOrd="2" destOrd="0" presId="urn:microsoft.com/office/officeart/2005/8/layout/vList3#1"/>
    <dgm:cxn modelId="{436184A5-71D9-44DE-B42A-46595F28BDA4}" type="presParOf" srcId="{E3F63F2F-F07D-4168-8136-760B9DEC1419}" destId="{5323AD78-7DCA-404F-AFE6-2AF46F70DE23}" srcOrd="0" destOrd="0" presId="urn:microsoft.com/office/officeart/2005/8/layout/vList3#1"/>
    <dgm:cxn modelId="{A6F1AF11-4C69-453E-BB2B-9DB406C7F455}" type="presParOf" srcId="{E3F63F2F-F07D-4168-8136-760B9DEC1419}" destId="{CF8C3580-6BB8-4D88-8BCD-F9D12527D2B3}" srcOrd="1" destOrd="0" presId="urn:microsoft.com/office/officeart/2005/8/layout/vList3#1"/>
    <dgm:cxn modelId="{631A50F1-B936-45F2-9CFD-EE14447CA9F7}" type="presParOf" srcId="{A9D88796-B83F-4313-B227-7283BC938EC2}" destId="{DBA673F4-3BF6-43CB-BA45-88DAAE36951C}" srcOrd="3" destOrd="0" presId="urn:microsoft.com/office/officeart/2005/8/layout/vList3#1"/>
    <dgm:cxn modelId="{D4ACFD2E-723F-46C7-BD62-611C4EFE6520}" type="presParOf" srcId="{A9D88796-B83F-4313-B227-7283BC938EC2}" destId="{2914A887-7006-4F25-BF9B-3B2924260D9D}" srcOrd="4" destOrd="0" presId="urn:microsoft.com/office/officeart/2005/8/layout/vList3#1"/>
    <dgm:cxn modelId="{5BE1926A-46CE-43FE-950D-BE3E3FA6DC1B}" type="presParOf" srcId="{2914A887-7006-4F25-BF9B-3B2924260D9D}" destId="{31990E63-4292-4E43-8230-A5348EA002D5}" srcOrd="0" destOrd="0" presId="urn:microsoft.com/office/officeart/2005/8/layout/vList3#1"/>
    <dgm:cxn modelId="{A094E3B3-3BD0-4F73-BDED-8E409889EA7F}" type="presParOf" srcId="{2914A887-7006-4F25-BF9B-3B2924260D9D}" destId="{0606A878-1EBD-42E0-A077-6AA30A068DF6}"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03C084-ADDF-434A-A692-983F62B1529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2C404D8-2990-42B1-8CAB-A19FA2389F78}">
      <dgm:prSet/>
      <dgm:spPr/>
      <dgm:t>
        <a:bodyPr/>
        <a:lstStyle/>
        <a:p>
          <a:pPr rtl="0"/>
          <a:r>
            <a:rPr lang="en-US" dirty="0" smtClean="0"/>
            <a:t>Questions?</a:t>
          </a:r>
          <a:endParaRPr lang="en-US" dirty="0"/>
        </a:p>
      </dgm:t>
    </dgm:pt>
    <dgm:pt modelId="{FCCD7034-8061-4C0C-B47D-64FBDC54714C}" type="parTrans" cxnId="{76332302-50E9-4A2C-AE1A-28F852D1BDBD}">
      <dgm:prSet/>
      <dgm:spPr/>
      <dgm:t>
        <a:bodyPr/>
        <a:lstStyle/>
        <a:p>
          <a:endParaRPr lang="en-US"/>
        </a:p>
      </dgm:t>
    </dgm:pt>
    <dgm:pt modelId="{6F4D18E9-8DDA-48A6-8C98-2FFCA13255D7}" type="sibTrans" cxnId="{76332302-50E9-4A2C-AE1A-28F852D1BDBD}">
      <dgm:prSet/>
      <dgm:spPr/>
      <dgm:t>
        <a:bodyPr/>
        <a:lstStyle/>
        <a:p>
          <a:endParaRPr lang="en-US"/>
        </a:p>
      </dgm:t>
    </dgm:pt>
    <dgm:pt modelId="{B7C052AE-7053-4CC0-B79D-30AC4CBFD5A4}" type="pres">
      <dgm:prSet presAssocID="{CF03C084-ADDF-434A-A692-983F62B15295}" presName="linear" presStyleCnt="0">
        <dgm:presLayoutVars>
          <dgm:animLvl val="lvl"/>
          <dgm:resizeHandles val="exact"/>
        </dgm:presLayoutVars>
      </dgm:prSet>
      <dgm:spPr/>
      <dgm:t>
        <a:bodyPr/>
        <a:lstStyle/>
        <a:p>
          <a:endParaRPr lang="en-US"/>
        </a:p>
      </dgm:t>
    </dgm:pt>
    <dgm:pt modelId="{B6EF38E8-E52E-43B7-905C-D5FD8AED1421}" type="pres">
      <dgm:prSet presAssocID="{F2C404D8-2990-42B1-8CAB-A19FA2389F78}" presName="parentText" presStyleLbl="node1" presStyleIdx="0" presStyleCnt="1">
        <dgm:presLayoutVars>
          <dgm:chMax val="0"/>
          <dgm:bulletEnabled val="1"/>
        </dgm:presLayoutVars>
      </dgm:prSet>
      <dgm:spPr/>
      <dgm:t>
        <a:bodyPr/>
        <a:lstStyle/>
        <a:p>
          <a:endParaRPr lang="en-US"/>
        </a:p>
      </dgm:t>
    </dgm:pt>
  </dgm:ptLst>
  <dgm:cxnLst>
    <dgm:cxn modelId="{76332302-50E9-4A2C-AE1A-28F852D1BDBD}" srcId="{CF03C084-ADDF-434A-A692-983F62B15295}" destId="{F2C404D8-2990-42B1-8CAB-A19FA2389F78}" srcOrd="0" destOrd="0" parTransId="{FCCD7034-8061-4C0C-B47D-64FBDC54714C}" sibTransId="{6F4D18E9-8DDA-48A6-8C98-2FFCA13255D7}"/>
    <dgm:cxn modelId="{A612A57B-15AC-4A39-962A-DA37558E4510}" type="presOf" srcId="{CF03C084-ADDF-434A-A692-983F62B15295}" destId="{B7C052AE-7053-4CC0-B79D-30AC4CBFD5A4}" srcOrd="0" destOrd="0" presId="urn:microsoft.com/office/officeart/2005/8/layout/vList2"/>
    <dgm:cxn modelId="{2D140C30-B986-47D9-BA63-3EF8876DD52D}" type="presOf" srcId="{F2C404D8-2990-42B1-8CAB-A19FA2389F78}" destId="{B6EF38E8-E52E-43B7-905C-D5FD8AED1421}" srcOrd="0" destOrd="0" presId="urn:microsoft.com/office/officeart/2005/8/layout/vList2"/>
    <dgm:cxn modelId="{A7A0BF53-062C-4918-B52B-3ADF267F111F}" type="presParOf" srcId="{B7C052AE-7053-4CC0-B79D-30AC4CBFD5A4}" destId="{B6EF38E8-E52E-43B7-905C-D5FD8AED142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3C084-ADDF-434A-A692-983F62B1529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2C404D8-2990-42B1-8CAB-A19FA2389F78}">
      <dgm:prSet/>
      <dgm:spPr/>
      <dgm:t>
        <a:bodyPr/>
        <a:lstStyle/>
        <a:p>
          <a:pPr rtl="0"/>
          <a:r>
            <a:rPr lang="en-US" dirty="0" smtClean="0"/>
            <a:t>bojan.furlan@etf.rs</a:t>
          </a:r>
          <a:endParaRPr lang="en-US" dirty="0"/>
        </a:p>
      </dgm:t>
    </dgm:pt>
    <dgm:pt modelId="{FCCD7034-8061-4C0C-B47D-64FBDC54714C}" type="parTrans" cxnId="{76332302-50E9-4A2C-AE1A-28F852D1BDBD}">
      <dgm:prSet/>
      <dgm:spPr/>
      <dgm:t>
        <a:bodyPr/>
        <a:lstStyle/>
        <a:p>
          <a:endParaRPr lang="en-US"/>
        </a:p>
      </dgm:t>
    </dgm:pt>
    <dgm:pt modelId="{6F4D18E9-8DDA-48A6-8C98-2FFCA13255D7}" type="sibTrans" cxnId="{76332302-50E9-4A2C-AE1A-28F852D1BDBD}">
      <dgm:prSet/>
      <dgm:spPr/>
      <dgm:t>
        <a:bodyPr/>
        <a:lstStyle/>
        <a:p>
          <a:endParaRPr lang="en-US"/>
        </a:p>
      </dgm:t>
    </dgm:pt>
    <dgm:pt modelId="{B7C052AE-7053-4CC0-B79D-30AC4CBFD5A4}" type="pres">
      <dgm:prSet presAssocID="{CF03C084-ADDF-434A-A692-983F62B15295}" presName="linear" presStyleCnt="0">
        <dgm:presLayoutVars>
          <dgm:animLvl val="lvl"/>
          <dgm:resizeHandles val="exact"/>
        </dgm:presLayoutVars>
      </dgm:prSet>
      <dgm:spPr/>
      <dgm:t>
        <a:bodyPr/>
        <a:lstStyle/>
        <a:p>
          <a:endParaRPr lang="en-US"/>
        </a:p>
      </dgm:t>
    </dgm:pt>
    <dgm:pt modelId="{B6EF38E8-E52E-43B7-905C-D5FD8AED1421}" type="pres">
      <dgm:prSet presAssocID="{F2C404D8-2990-42B1-8CAB-A19FA2389F78}" presName="parentText" presStyleLbl="node1" presStyleIdx="0" presStyleCnt="1">
        <dgm:presLayoutVars>
          <dgm:chMax val="0"/>
          <dgm:bulletEnabled val="1"/>
        </dgm:presLayoutVars>
      </dgm:prSet>
      <dgm:spPr/>
      <dgm:t>
        <a:bodyPr/>
        <a:lstStyle/>
        <a:p>
          <a:endParaRPr lang="en-US"/>
        </a:p>
      </dgm:t>
    </dgm:pt>
  </dgm:ptLst>
  <dgm:cxnLst>
    <dgm:cxn modelId="{AE11DB0B-F8A1-4E92-9B17-3E04F6ABFBE4}" type="presOf" srcId="{F2C404D8-2990-42B1-8CAB-A19FA2389F78}" destId="{B6EF38E8-E52E-43B7-905C-D5FD8AED1421}" srcOrd="0" destOrd="0" presId="urn:microsoft.com/office/officeart/2005/8/layout/vList2"/>
    <dgm:cxn modelId="{76332302-50E9-4A2C-AE1A-28F852D1BDBD}" srcId="{CF03C084-ADDF-434A-A692-983F62B15295}" destId="{F2C404D8-2990-42B1-8CAB-A19FA2389F78}" srcOrd="0" destOrd="0" parTransId="{FCCD7034-8061-4C0C-B47D-64FBDC54714C}" sibTransId="{6F4D18E9-8DDA-48A6-8C98-2FFCA13255D7}"/>
    <dgm:cxn modelId="{6B6BBA21-91B8-48EF-AF12-2C410AF771BB}" type="presOf" srcId="{CF03C084-ADDF-434A-A692-983F62B15295}" destId="{B7C052AE-7053-4CC0-B79D-30AC4CBFD5A4}" srcOrd="0" destOrd="0" presId="urn:microsoft.com/office/officeart/2005/8/layout/vList2"/>
    <dgm:cxn modelId="{DE7814B7-27CC-496F-B728-5D73C5403C67}" type="presParOf" srcId="{B7C052AE-7053-4CC0-B79D-30AC4CBFD5A4}" destId="{B6EF38E8-E52E-43B7-905C-D5FD8AED142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8FFE1-EFDB-4E4F-A2B1-B0EC7DAB092B}">
      <dsp:nvSpPr>
        <dsp:cNvPr id="0" name=""/>
        <dsp:cNvSpPr/>
      </dsp:nvSpPr>
      <dsp:spPr>
        <a:xfrm>
          <a:off x="3500423" y="428625"/>
          <a:ext cx="1863148" cy="5895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Type a question</a:t>
          </a:r>
          <a:endParaRPr lang="en-US" sz="1600" kern="1200" dirty="0"/>
        </a:p>
      </dsp:txBody>
      <dsp:txXfrm>
        <a:off x="3529204" y="457406"/>
        <a:ext cx="1805586" cy="532020"/>
      </dsp:txXfrm>
    </dsp:sp>
    <dsp:sp modelId="{0BB0B87A-4A8C-4813-B7EE-339ECB8624B8}">
      <dsp:nvSpPr>
        <dsp:cNvPr id="0" name=""/>
        <dsp:cNvSpPr/>
      </dsp:nvSpPr>
      <dsp:spPr>
        <a:xfrm>
          <a:off x="3500423" y="428625"/>
          <a:ext cx="1863148" cy="5895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noProof="0" dirty="0" smtClean="0"/>
            <a:t>Understand “information need”</a:t>
          </a:r>
          <a:endParaRPr lang="sr-Cyrl-CS" sz="1600" kern="1200" noProof="0" dirty="0"/>
        </a:p>
      </dsp:txBody>
      <dsp:txXfrm>
        <a:off x="3529204" y="457406"/>
        <a:ext cx="1805586" cy="532020"/>
      </dsp:txXfrm>
    </dsp:sp>
    <dsp:sp modelId="{E31CB751-191E-4DCD-AA75-6D71C427C0E6}">
      <dsp:nvSpPr>
        <dsp:cNvPr id="0" name=""/>
        <dsp:cNvSpPr/>
      </dsp:nvSpPr>
      <dsp:spPr>
        <a:xfrm>
          <a:off x="3500423" y="428625"/>
          <a:ext cx="1863148" cy="5895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noProof="0" dirty="0" smtClean="0"/>
            <a:t>Find a right person</a:t>
          </a:r>
          <a:endParaRPr lang="sr-Latn-CS" sz="1600" kern="1200" noProof="0" dirty="0"/>
        </a:p>
      </dsp:txBody>
      <dsp:txXfrm>
        <a:off x="3529204" y="457406"/>
        <a:ext cx="1805586" cy="532020"/>
      </dsp:txXfrm>
    </dsp:sp>
    <dsp:sp modelId="{E6D20381-1924-493A-8B87-762DBBD1F664}">
      <dsp:nvSpPr>
        <dsp:cNvPr id="0" name=""/>
        <dsp:cNvSpPr/>
      </dsp:nvSpPr>
      <dsp:spPr>
        <a:xfrm>
          <a:off x="3500423" y="428625"/>
          <a:ext cx="1863148" cy="5895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Forward the question</a:t>
          </a:r>
          <a:endParaRPr lang="en-US" sz="1600" kern="1200" dirty="0"/>
        </a:p>
      </dsp:txBody>
      <dsp:txXfrm>
        <a:off x="3529204" y="457406"/>
        <a:ext cx="1805586" cy="532020"/>
      </dsp:txXfrm>
    </dsp:sp>
    <dsp:sp modelId="{BBCAF884-3C47-4C7E-B1D6-3547FAF817B9}">
      <dsp:nvSpPr>
        <dsp:cNvPr id="0" name=""/>
        <dsp:cNvSpPr/>
      </dsp:nvSpPr>
      <dsp:spPr>
        <a:xfrm>
          <a:off x="3500423" y="428625"/>
          <a:ext cx="1863148" cy="5895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Understand the question</a:t>
          </a:r>
          <a:endParaRPr lang="en-US" sz="1600" kern="1200" dirty="0"/>
        </a:p>
      </dsp:txBody>
      <dsp:txXfrm>
        <a:off x="3529204" y="457406"/>
        <a:ext cx="1805586" cy="532020"/>
      </dsp:txXfrm>
    </dsp:sp>
    <dsp:sp modelId="{FAA70581-DCB7-4061-B4D1-2D835AEB7C62}">
      <dsp:nvSpPr>
        <dsp:cNvPr id="0" name=""/>
        <dsp:cNvSpPr/>
      </dsp:nvSpPr>
      <dsp:spPr>
        <a:xfrm>
          <a:off x="3500423" y="428625"/>
          <a:ext cx="1863148" cy="5895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Give an answer</a:t>
          </a:r>
          <a:endParaRPr lang="en-US" sz="1600" kern="1200" dirty="0"/>
        </a:p>
      </dsp:txBody>
      <dsp:txXfrm>
        <a:off x="3529204" y="457406"/>
        <a:ext cx="1805586" cy="532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9D7B6-D5A6-4E99-AADF-CD1C81594258}">
      <dsp:nvSpPr>
        <dsp:cNvPr id="0" name=""/>
        <dsp:cNvSpPr/>
      </dsp:nvSpPr>
      <dsp:spPr>
        <a:xfrm rot="10800000">
          <a:off x="1639947" y="816"/>
          <a:ext cx="5472684" cy="10459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239" tIns="118110" rIns="220472" bIns="118110" numCol="1" spcCol="1270" anchor="ctr" anchorCtr="0">
          <a:noAutofit/>
        </a:bodyPr>
        <a:lstStyle/>
        <a:p>
          <a:pPr lvl="0" algn="ctr" defTabSz="1377950" rtl="0">
            <a:lnSpc>
              <a:spcPct val="90000"/>
            </a:lnSpc>
            <a:spcBef>
              <a:spcPct val="0"/>
            </a:spcBef>
            <a:spcAft>
              <a:spcPct val="35000"/>
            </a:spcAft>
          </a:pPr>
          <a:r>
            <a:rPr lang="en-US" sz="3100" kern="1200" dirty="0" smtClean="0"/>
            <a:t>Public or enterprise services</a:t>
          </a:r>
          <a:endParaRPr lang="en-US" sz="3100" kern="1200" dirty="0"/>
        </a:p>
      </dsp:txBody>
      <dsp:txXfrm rot="10800000">
        <a:off x="1901436" y="816"/>
        <a:ext cx="5211195" cy="1045958"/>
      </dsp:txXfrm>
    </dsp:sp>
    <dsp:sp modelId="{DC591104-8B7C-47E5-AD13-AD7D320EE71A}">
      <dsp:nvSpPr>
        <dsp:cNvPr id="0" name=""/>
        <dsp:cNvSpPr/>
      </dsp:nvSpPr>
      <dsp:spPr>
        <a:xfrm>
          <a:off x="1116968" y="816"/>
          <a:ext cx="1045958" cy="104595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8C3580-6BB8-4D88-8BCD-F9D12527D2B3}">
      <dsp:nvSpPr>
        <dsp:cNvPr id="0" name=""/>
        <dsp:cNvSpPr/>
      </dsp:nvSpPr>
      <dsp:spPr>
        <a:xfrm rot="10800000">
          <a:off x="1639947" y="1359002"/>
          <a:ext cx="5472684" cy="10459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239" tIns="118110" rIns="220472" bIns="118110" numCol="1" spcCol="1270" anchor="ctr" anchorCtr="0">
          <a:noAutofit/>
        </a:bodyPr>
        <a:lstStyle/>
        <a:p>
          <a:pPr lvl="0" algn="ctr" defTabSz="1377950" rtl="0">
            <a:lnSpc>
              <a:spcPct val="90000"/>
            </a:lnSpc>
            <a:spcBef>
              <a:spcPct val="0"/>
            </a:spcBef>
            <a:spcAft>
              <a:spcPct val="35000"/>
            </a:spcAft>
          </a:pPr>
          <a:r>
            <a:rPr lang="en-US" sz="3100" kern="1200" dirty="0" smtClean="0"/>
            <a:t>University</a:t>
          </a:r>
          <a:endParaRPr lang="en-US" sz="3100" kern="1200" dirty="0"/>
        </a:p>
      </dsp:txBody>
      <dsp:txXfrm rot="10800000">
        <a:off x="1901436" y="1359002"/>
        <a:ext cx="5211195" cy="1045958"/>
      </dsp:txXfrm>
    </dsp:sp>
    <dsp:sp modelId="{5323AD78-7DCA-404F-AFE6-2AF46F70DE23}">
      <dsp:nvSpPr>
        <dsp:cNvPr id="0" name=""/>
        <dsp:cNvSpPr/>
      </dsp:nvSpPr>
      <dsp:spPr>
        <a:xfrm>
          <a:off x="1099364" y="1401928"/>
          <a:ext cx="1045958" cy="104595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6A878-1EBD-42E0-A077-6AA30A068DF6}">
      <dsp:nvSpPr>
        <dsp:cNvPr id="0" name=""/>
        <dsp:cNvSpPr/>
      </dsp:nvSpPr>
      <dsp:spPr>
        <a:xfrm rot="10800000">
          <a:off x="1639947" y="2717187"/>
          <a:ext cx="5472684" cy="104595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239" tIns="118110" rIns="220472" bIns="118110" numCol="1" spcCol="1270" anchor="ctr" anchorCtr="0">
          <a:noAutofit/>
        </a:bodyPr>
        <a:lstStyle/>
        <a:p>
          <a:pPr lvl="0" algn="ctr" defTabSz="1377950" rtl="0">
            <a:lnSpc>
              <a:spcPct val="90000"/>
            </a:lnSpc>
            <a:spcBef>
              <a:spcPct val="0"/>
            </a:spcBef>
            <a:spcAft>
              <a:spcPct val="35000"/>
            </a:spcAft>
          </a:pPr>
          <a:r>
            <a:rPr lang="en-US" sz="3100" kern="1200" dirty="0" smtClean="0"/>
            <a:t>Technical support</a:t>
          </a:r>
          <a:endParaRPr lang="en-US" sz="3100" kern="1200" dirty="0"/>
        </a:p>
      </dsp:txBody>
      <dsp:txXfrm rot="10800000">
        <a:off x="1901436" y="2717187"/>
        <a:ext cx="5211195" cy="1045958"/>
      </dsp:txXfrm>
    </dsp:sp>
    <dsp:sp modelId="{31990E63-4292-4E43-8230-A5348EA002D5}">
      <dsp:nvSpPr>
        <dsp:cNvPr id="0" name=""/>
        <dsp:cNvSpPr/>
      </dsp:nvSpPr>
      <dsp:spPr>
        <a:xfrm>
          <a:off x="1116968" y="2717187"/>
          <a:ext cx="1045958" cy="104595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94505B-D02E-4E13-B6CE-24F557D9B73B}" type="datetimeFigureOut">
              <a:rPr lang="sr-Latn-CS" smtClean="0"/>
              <a:pPr/>
              <a:t>16.11.2012</a:t>
            </a:fld>
            <a:endParaRPr lang="sr-Latn-C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22C57F-C10E-4391-A7C6-064806CBE685}" type="slidenum">
              <a:rPr lang="sr-Latn-CS" smtClean="0"/>
              <a:pPr/>
              <a:t>‹#›</a:t>
            </a:fld>
            <a:endParaRPr lang="sr-Latn-CS"/>
          </a:p>
        </p:txBody>
      </p:sp>
    </p:spTree>
    <p:extLst>
      <p:ext uri="{BB962C8B-B14F-4D97-AF65-F5344CB8AC3E}">
        <p14:creationId xmlns:p14="http://schemas.microsoft.com/office/powerpoint/2010/main" val="2623895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4F038-6924-435E-8978-0CF105497721}" type="datetimeFigureOut">
              <a:rPr lang="sr-Latn-CS" smtClean="0"/>
              <a:pPr/>
              <a:t>16.11.2012</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DB4A59-B247-4593-9DF2-7D9048D1049B}" type="slidenum">
              <a:rPr lang="sr-Latn-CS" smtClean="0"/>
              <a:pPr/>
              <a:t>‹#›</a:t>
            </a:fld>
            <a:endParaRPr lang="sr-Latn-CS"/>
          </a:p>
        </p:txBody>
      </p:sp>
    </p:spTree>
    <p:extLst>
      <p:ext uri="{BB962C8B-B14F-4D97-AF65-F5344CB8AC3E}">
        <p14:creationId xmlns:p14="http://schemas.microsoft.com/office/powerpoint/2010/main" val="407105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a:t>
            </a:r>
            <a:r>
              <a:rPr lang="en-US" baseline="0" dirty="0" smtClean="0"/>
              <a:t> give a brief introduction …</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2</a:t>
            </a:fld>
            <a:endParaRPr lang="sr-Latn-C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i!xsplicitly</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13</a:t>
            </a:fld>
            <a:endParaRPr lang="sr-Latn-C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Pro!cesing</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DB4A59-B247-4593-9DF2-7D9048D1049B}" type="slidenum">
              <a:rPr lang="sr-Latn-CS" smtClean="0"/>
              <a:pPr/>
              <a:t>15</a:t>
            </a:fld>
            <a:endParaRPr lang="sr-Latn-C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approach combines fully automatic text processing and manual correction of the results, giving the user a possibility to increase the accuracy of the output. On the other hand, automated processing can produce more results that would be usually forgotten.</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allows communication between the question-processing module and a user that posed the question.</a:t>
            </a:r>
          </a:p>
          <a:p>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26</a:t>
            </a:fld>
            <a:endParaRPr lang="sr-Latn-C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Along semantic use string</a:t>
            </a:r>
            <a:r>
              <a:rPr lang="en-US" baseline="0" dirty="0" smtClean="0"/>
              <a:t> similarity</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27</a:t>
            </a:fld>
            <a:endParaRPr lang="sr-Latn-C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Distinguish between ignorance and uncertainty</a:t>
            </a:r>
            <a:endParaRPr lang="en-US" baseline="0" dirty="0" smtClean="0"/>
          </a:p>
          <a:p>
            <a:r>
              <a:rPr lang="en-US" dirty="0" err="1" smtClean="0"/>
              <a:t>Shejfer</a:t>
            </a:r>
            <a:r>
              <a:rPr lang="en-US" dirty="0" smtClean="0"/>
              <a:t>!!!</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28</a:t>
            </a:fld>
            <a:endParaRPr lang="sr-Latn-C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 the end I will give</a:t>
            </a:r>
            <a:r>
              <a:rPr lang="en-US" baseline="0" dirty="0" smtClean="0"/>
              <a:t> the conclusion</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29</a:t>
            </a:fld>
            <a:endParaRPr lang="sr-Latn-C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30</a:t>
            </a:fld>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D6283-05FA-41DD-AF18-813D5B9EFCF3}"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where intensive communication between users is required (e.g., large enterprises, e-government agencies, health care system, army, etc.) Other applications can involve a support in educational and collaboration processes, where IQRS facilitates an efficient and effective knowledge exchange between scientists, researchers, university staff, and students. The benefit coming from deployment of such systems includes: (a) reducing stress on experts and (b) increasing the system owners' (enterprise, government, university) quality of service. </a:t>
            </a:r>
            <a:endParaRPr lang="sr-Latn-C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DDB4A59-B247-4593-9DF2-7D9048D1049B}" type="slidenum">
              <a:rPr lang="sr-Latn-CS" smtClean="0"/>
              <a:pPr/>
              <a:t>5</a:t>
            </a:fld>
            <a:endParaRPr lang="sr-Latn-C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6</a:t>
            </a:fld>
            <a:endParaRPr lang="sr-Latn-C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Hopefully</a:t>
            </a:r>
            <a:r>
              <a:rPr lang="en-US" baseline="0" dirty="0" smtClean="0"/>
              <a:t> now I convinced you that IQRS is an interesting research topic </a:t>
            </a:r>
            <a:r>
              <a:rPr lang="en-US" baseline="0" dirty="0" smtClean="0">
                <a:sym typeface="Wingdings" pitchFamily="2" charset="2"/>
              </a:rPr>
              <a:t></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7</a:t>
            </a:fld>
            <a:endParaRPr lang="sr-Latn-C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the second, the third</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8</a:t>
            </a:fld>
            <a:endParaRPr lang="sr-Latn-C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Aj!dentifaj</a:t>
            </a:r>
            <a:r>
              <a:rPr lang="en-US" dirty="0" smtClean="0"/>
              <a:t> </a:t>
            </a:r>
            <a:r>
              <a:rPr lang="en-US" dirty="0" smtClean="0">
                <a:sym typeface="Wingdings" pitchFamily="2" charset="2"/>
              </a:rPr>
              <a:t></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9</a:t>
            </a:fld>
            <a:endParaRPr lang="sr-Latn-C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Criteria … are (</a:t>
            </a:r>
            <a:r>
              <a:rPr lang="en-US" dirty="0" err="1" smtClean="0"/>
              <a:t>mnozina</a:t>
            </a:r>
            <a:r>
              <a:rPr lang="en-US" dirty="0" smtClean="0"/>
              <a:t>,</a:t>
            </a:r>
            <a:r>
              <a:rPr lang="en-US" baseline="0" dirty="0" smtClean="0"/>
              <a:t> </a:t>
            </a:r>
            <a:r>
              <a:rPr lang="en-US" dirty="0" smtClean="0"/>
              <a:t>ne is)</a:t>
            </a:r>
          </a:p>
          <a:p>
            <a:r>
              <a:rPr lang="en-US" dirty="0" err="1" smtClean="0"/>
              <a:t>E!notation</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10</a:t>
            </a:fld>
            <a:endParaRPr lang="sr-Latn-C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a:t>
            </a:r>
            <a:r>
              <a:rPr lang="en-US" baseline="0" dirty="0" smtClean="0"/>
              <a:t> - id </a:t>
            </a:r>
            <a:r>
              <a:rPr lang="en-US" baseline="0" dirty="0" err="1" smtClean="0"/>
              <a:t>est</a:t>
            </a:r>
            <a:endParaRPr lang="sr-Latn-CS" dirty="0"/>
          </a:p>
        </p:txBody>
      </p:sp>
      <p:sp>
        <p:nvSpPr>
          <p:cNvPr id="4" name="Slide Number Placeholder 3"/>
          <p:cNvSpPr>
            <a:spLocks noGrp="1"/>
          </p:cNvSpPr>
          <p:nvPr>
            <p:ph type="sldNum" sz="quarter" idx="10"/>
          </p:nvPr>
        </p:nvSpPr>
        <p:spPr/>
        <p:txBody>
          <a:bodyPr/>
          <a:lstStyle/>
          <a:p>
            <a:fld id="{EDDB4A59-B247-4593-9DF2-7D9048D1049B}" type="slidenum">
              <a:rPr lang="sr-Latn-CS" smtClean="0"/>
              <a:pPr/>
              <a:t>12</a:t>
            </a:fld>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C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CS"/>
          </a:p>
        </p:txBody>
      </p:sp>
      <p:sp>
        <p:nvSpPr>
          <p:cNvPr id="4" name="Date Placeholder 3"/>
          <p:cNvSpPr>
            <a:spLocks noGrp="1"/>
          </p:cNvSpPr>
          <p:nvPr>
            <p:ph type="dt" sz="half" idx="10"/>
          </p:nvPr>
        </p:nvSpPr>
        <p:spPr/>
        <p:txBody>
          <a:bodyPr/>
          <a:lstStyle/>
          <a:p>
            <a:fld id="{4A223DCD-441B-4186-9679-4F4EC1672010}" type="datetime1">
              <a:rPr lang="sr-Latn-CS" smtClean="0"/>
              <a:pPr/>
              <a:t>16.11.2012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5EB7C08-C982-49F9-BF00-53B0C61EAA26}" type="slidenum">
              <a:rPr lang="sr-Latn-CS" smtClean="0"/>
              <a:pPr/>
              <a:t>‹#›</a:t>
            </a:fld>
            <a:r>
              <a:rPr lang="en-US" dirty="0" smtClean="0"/>
              <a:t> /32</a:t>
            </a:r>
            <a:endParaRPr lang="sr-Latn-CS" dirty="0"/>
          </a:p>
        </p:txBody>
      </p:sp>
    </p:spTree>
  </p:cSld>
  <p:clrMapOvr>
    <a:masterClrMapping/>
  </p:clrMapOvr>
  <p:transition>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fld id="{085F7DD7-09C1-4BD7-81C0-CA2F9B3AA414}" type="datetime1">
              <a:rPr lang="sr-Latn-CS" smtClean="0"/>
              <a:pPr/>
              <a:t>16.11.2012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5EB7C08-C982-49F9-BF00-53B0C61EAA26}" type="slidenum">
              <a:rPr lang="sr-Latn-CS" smtClean="0"/>
              <a:pPr/>
              <a:t>‹#›</a:t>
            </a:fld>
            <a:endParaRPr lang="sr-Latn-CS"/>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fld id="{479382FB-3576-46D5-BA53-346F4AFAE8B8}" type="datetime1">
              <a:rPr lang="sr-Latn-CS" smtClean="0"/>
              <a:pPr/>
              <a:t>16.11.2012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5EB7C08-C982-49F9-BF00-53B0C61EAA26}" type="slidenum">
              <a:rPr lang="sr-Latn-CS" smtClean="0"/>
              <a:pPr/>
              <a:t>‹#›</a:t>
            </a:fld>
            <a:endParaRPr lang="sr-Latn-CS"/>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p>
            <a:fld id="{EC474315-88CE-4B60-AB74-BCDF5358F1CA}" type="datetime1">
              <a:rPr lang="sr-Latn-CS" smtClean="0"/>
              <a:pPr/>
              <a:t>16.11.2012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5EB7C08-C982-49F9-BF00-53B0C61EAA26}" type="slidenum">
              <a:rPr lang="sr-Latn-CS" smtClean="0"/>
              <a:pPr/>
              <a:t>‹#›</a:t>
            </a:fld>
            <a:r>
              <a:rPr lang="en-US" dirty="0" smtClean="0"/>
              <a:t> /32</a:t>
            </a:r>
            <a:endParaRPr lang="sr-Latn-CS" dirty="0"/>
          </a:p>
        </p:txBody>
      </p:sp>
    </p:spTree>
  </p:cSld>
  <p:clrMapOvr>
    <a:masterClrMapping/>
  </p:clrMapOvr>
  <p:transition>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438400"/>
            <a:ext cx="7772400" cy="1362075"/>
          </a:xfrm>
        </p:spPr>
        <p:txBody>
          <a:bodyPr anchor="t"/>
          <a:lstStyle>
            <a:lvl1pPr algn="l">
              <a:defRPr sz="4000" b="1" cap="all"/>
            </a:lvl1pPr>
          </a:lstStyle>
          <a:p>
            <a:r>
              <a:rPr lang="en-US" smtClean="0"/>
              <a:t>Click to edit Master title style</a:t>
            </a:r>
            <a:endParaRPr lang="sr-Latn-CS"/>
          </a:p>
        </p:txBody>
      </p:sp>
      <p:sp>
        <p:nvSpPr>
          <p:cNvPr id="4" name="Date Placeholder 3"/>
          <p:cNvSpPr>
            <a:spLocks noGrp="1"/>
          </p:cNvSpPr>
          <p:nvPr>
            <p:ph type="dt" sz="half" idx="10"/>
          </p:nvPr>
        </p:nvSpPr>
        <p:spPr/>
        <p:txBody>
          <a:bodyPr/>
          <a:lstStyle/>
          <a:p>
            <a:fld id="{C9BB6BA4-59AC-467D-BF66-D4FD47398B83}" type="datetime1">
              <a:rPr lang="sr-Latn-CS" smtClean="0"/>
              <a:pPr/>
              <a:t>16.11.2012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5EB7C08-C982-49F9-BF00-53B0C61EAA26}" type="slidenum">
              <a:rPr lang="sr-Latn-CS" smtClean="0"/>
              <a:pPr/>
              <a:t>‹#›</a:t>
            </a:fld>
            <a:r>
              <a:rPr lang="en-US" dirty="0" smtClean="0"/>
              <a:t> /32</a:t>
            </a:r>
            <a:endParaRPr lang="sr-Latn-CS" dirty="0"/>
          </a:p>
        </p:txBody>
      </p:sp>
    </p:spTree>
  </p:cSld>
  <p:clrMapOvr>
    <a:masterClrMapping/>
  </p:clrMapOvr>
  <p:transition>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Date Placeholder 4"/>
          <p:cNvSpPr>
            <a:spLocks noGrp="1"/>
          </p:cNvSpPr>
          <p:nvPr>
            <p:ph type="dt" sz="half" idx="10"/>
          </p:nvPr>
        </p:nvSpPr>
        <p:spPr/>
        <p:txBody>
          <a:bodyPr/>
          <a:lstStyle/>
          <a:p>
            <a:fld id="{9D0811B4-0153-4B1A-BBA1-FF7AA778E79C}" type="datetime1">
              <a:rPr lang="sr-Latn-CS" smtClean="0"/>
              <a:pPr/>
              <a:t>16.11.2012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E5EB7C08-C982-49F9-BF00-53B0C61EAA26}" type="slidenum">
              <a:rPr lang="sr-Latn-CS" smtClean="0"/>
              <a:pPr/>
              <a:t>‹#›</a:t>
            </a:fld>
            <a:r>
              <a:rPr lang="en-US" dirty="0" smtClean="0"/>
              <a:t> /32</a:t>
            </a:r>
            <a:endParaRPr lang="sr-Latn-CS" dirty="0"/>
          </a:p>
        </p:txBody>
      </p:sp>
    </p:spTree>
  </p:cSld>
  <p:clrMapOvr>
    <a:masterClrMapping/>
  </p:clrMapOvr>
  <p:transition>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Date Placeholder 6"/>
          <p:cNvSpPr>
            <a:spLocks noGrp="1"/>
          </p:cNvSpPr>
          <p:nvPr>
            <p:ph type="dt" sz="half" idx="10"/>
          </p:nvPr>
        </p:nvSpPr>
        <p:spPr/>
        <p:txBody>
          <a:bodyPr/>
          <a:lstStyle/>
          <a:p>
            <a:fld id="{4EA7D4CF-D49A-46BB-9DDE-6D783054977C}" type="datetime1">
              <a:rPr lang="sr-Latn-CS" smtClean="0"/>
              <a:pPr/>
              <a:t>16.11.2012</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E5EB7C08-C982-49F9-BF00-53B0C61EAA26}" type="slidenum">
              <a:rPr lang="sr-Latn-CS" smtClean="0"/>
              <a:pPr/>
              <a:t>‹#›</a:t>
            </a:fld>
            <a:r>
              <a:rPr lang="en-US" dirty="0" smtClean="0"/>
              <a:t> /32</a:t>
            </a:r>
            <a:endParaRPr lang="sr-Latn-CS" dirty="0"/>
          </a:p>
        </p:txBody>
      </p:sp>
    </p:spTree>
  </p:cSld>
  <p:clrMapOvr>
    <a:masterClrMapping/>
  </p:clrMapOvr>
  <p:transition>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Date Placeholder 2"/>
          <p:cNvSpPr>
            <a:spLocks noGrp="1"/>
          </p:cNvSpPr>
          <p:nvPr>
            <p:ph type="dt" sz="half" idx="10"/>
          </p:nvPr>
        </p:nvSpPr>
        <p:spPr/>
        <p:txBody>
          <a:bodyPr/>
          <a:lstStyle/>
          <a:p>
            <a:fld id="{8EFB4DA8-40B3-4A9D-8061-F3DD270D19F2}" type="datetime1">
              <a:rPr lang="sr-Latn-CS" smtClean="0"/>
              <a:pPr/>
              <a:t>16.11.2012</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E5EB7C08-C982-49F9-BF00-53B0C61EAA26}" type="slidenum">
              <a:rPr lang="sr-Latn-CS" smtClean="0"/>
              <a:pPr/>
              <a:t>‹#›</a:t>
            </a:fld>
            <a:r>
              <a:rPr lang="en-US" dirty="0" smtClean="0"/>
              <a:t> /32</a:t>
            </a:r>
            <a:endParaRPr lang="sr-Latn-CS" dirty="0"/>
          </a:p>
        </p:txBody>
      </p:sp>
    </p:spTree>
  </p:cSld>
  <p:clrMapOvr>
    <a:masterClrMapping/>
  </p:clrMapOvr>
  <p:transition>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A3A8C-60AF-43CD-8350-9F1DAAB2A454}" type="datetime1">
              <a:rPr lang="sr-Latn-CS" smtClean="0"/>
              <a:pPr/>
              <a:t>16.11.2012</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E5EB7C08-C982-49F9-BF00-53B0C61EAA26}" type="slidenum">
              <a:rPr lang="sr-Latn-CS" smtClean="0"/>
              <a:pPr/>
              <a:t>‹#›</a:t>
            </a:fld>
            <a:r>
              <a:rPr lang="en-US" dirty="0" smtClean="0"/>
              <a:t> /32</a:t>
            </a:r>
            <a:endParaRPr lang="sr-Latn-CS" dirty="0"/>
          </a:p>
        </p:txBody>
      </p:sp>
    </p:spTree>
  </p:cSld>
  <p:clrMapOvr>
    <a:masterClrMapping/>
  </p:clrMapOvr>
  <p:transition>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6799C-763C-40C8-A10E-7B6527051CA1}" type="datetime1">
              <a:rPr lang="sr-Latn-CS" smtClean="0"/>
              <a:pPr/>
              <a:t>16.11.2012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E5EB7C08-C982-49F9-BF00-53B0C61EAA26}" type="slidenum">
              <a:rPr lang="sr-Latn-CS" smtClean="0"/>
              <a:pPr/>
              <a:t>‹#›</a:t>
            </a:fld>
            <a:endParaRPr lang="sr-Latn-CS"/>
          </a:p>
        </p:txBody>
      </p:sp>
    </p:spTree>
  </p:cSld>
  <p:clrMapOvr>
    <a:masterClrMapping/>
  </p:clrMapOvr>
  <p:transition>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319FD-65A4-4F65-A9B7-D94B65293DFA}" type="datetime1">
              <a:rPr lang="sr-Latn-CS" smtClean="0"/>
              <a:pPr/>
              <a:t>16.11.2012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E5EB7C08-C982-49F9-BF00-53B0C61EAA26}" type="slidenum">
              <a:rPr lang="sr-Latn-CS" smtClean="0"/>
              <a:pPr/>
              <a:t>‹#›</a:t>
            </a:fld>
            <a:endParaRPr lang="sr-Latn-CS"/>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C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A0224-85A3-4D0D-BBA9-F31AB690A01E}" type="datetime1">
              <a:rPr lang="sr-Latn-CS" smtClean="0"/>
              <a:pPr/>
              <a:t>16.11.2012</a:t>
            </a:fld>
            <a:endParaRPr lang="sr-Latn-C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C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B7C08-C982-49F9-BF00-53B0C61EAA26}" type="slidenum">
              <a:rPr lang="sr-Latn-CS" smtClean="0"/>
              <a:pPr/>
              <a:t>‹#›</a:t>
            </a:fld>
            <a:r>
              <a:rPr lang="en-US" dirty="0" smtClean="0"/>
              <a:t> /32</a:t>
            </a:r>
            <a:endParaRPr lang="sr-Latn-C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m%7d@etf.bg.ac.rs" TargetMode="External"/><Relationship Id="rId2" Type="http://schemas.openxmlformats.org/officeDocument/2006/relationships/hyperlink" Target="mailto:bojan.furlan@etf.bg.ac.yu"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image" Target="../media/image3.jpeg"/><Relationship Id="rId5" Type="http://schemas.openxmlformats.org/officeDocument/2006/relationships/diagramLayout" Target="../diagrams/layout1.xml"/><Relationship Id="rId10" Type="http://schemas.openxmlformats.org/officeDocument/2006/relationships/image" Target="../media/image2.jpeg"/><Relationship Id="rId4" Type="http://schemas.openxmlformats.org/officeDocument/2006/relationships/diagramData" Target="../diagrams/data1.xml"/><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0"/>
            <a:ext cx="8686800" cy="2087562"/>
          </a:xfrm>
        </p:spPr>
        <p:style>
          <a:lnRef idx="0">
            <a:scrgbClr r="0" g="0" b="0"/>
          </a:lnRef>
          <a:fillRef idx="1003">
            <a:schemeClr val="dk2"/>
          </a:fillRef>
          <a:effectRef idx="0">
            <a:scrgbClr r="0" g="0" b="0"/>
          </a:effectRef>
          <a:fontRef idx="major"/>
        </p:style>
        <p:txBody>
          <a:bodyPr>
            <a:normAutofit/>
          </a:bodyPr>
          <a:lstStyle/>
          <a:p>
            <a:r>
              <a:rPr lang="sr-Latn-CS" sz="2800" i="1" dirty="0" smtClean="0"/>
              <a:t> </a:t>
            </a:r>
            <a:r>
              <a:rPr lang="en-US" sz="2800" i="1" dirty="0" smtClean="0">
                <a:solidFill>
                  <a:schemeClr val="bg1"/>
                </a:solidFill>
              </a:rPr>
              <a:t>Intelligent Question Routing Systems - A Tutorial</a:t>
            </a:r>
            <a:endParaRPr lang="sr-Latn-CS" sz="2800" dirty="0"/>
          </a:p>
        </p:txBody>
      </p:sp>
      <p:sp>
        <p:nvSpPr>
          <p:cNvPr id="8" name="TextBox 7"/>
          <p:cNvSpPr txBox="1"/>
          <p:nvPr/>
        </p:nvSpPr>
        <p:spPr>
          <a:xfrm>
            <a:off x="1440374" y="3810000"/>
            <a:ext cx="6263253" cy="923330"/>
          </a:xfrm>
          <a:prstGeom prst="rect">
            <a:avLst/>
          </a:prstGeom>
          <a:noFill/>
        </p:spPr>
        <p:txBody>
          <a:bodyPr wrap="none" rtlCol="0">
            <a:spAutoFit/>
          </a:bodyPr>
          <a:lstStyle/>
          <a:p>
            <a:pPr algn="ctr"/>
            <a:r>
              <a:rPr lang="en-US" dirty="0" smtClean="0"/>
              <a:t>Bojan Furlan, Bosko Nikolic, Veljko Milutinovic, Fellow of the IEEE</a:t>
            </a:r>
            <a:br>
              <a:rPr lang="en-US" dirty="0" smtClean="0"/>
            </a:br>
            <a:r>
              <a:rPr lang="en-US" dirty="0" smtClean="0"/>
              <a:t>{</a:t>
            </a:r>
            <a:r>
              <a:rPr lang="en-US" dirty="0" err="1" smtClean="0">
                <a:hlinkClick r:id="rId2"/>
              </a:rPr>
              <a:t>bojan.furlan</a:t>
            </a:r>
            <a:r>
              <a:rPr lang="en-US" dirty="0" smtClean="0">
                <a:hlinkClick r:id="rId2"/>
              </a:rPr>
              <a:t>, </a:t>
            </a:r>
            <a:r>
              <a:rPr lang="en-US" dirty="0" err="1" smtClean="0">
                <a:hlinkClick r:id="rId2"/>
              </a:rPr>
              <a:t>bosko.nikolic</a:t>
            </a:r>
            <a:r>
              <a:rPr lang="en-US" dirty="0" smtClean="0">
                <a:hlinkClick r:id="rId2"/>
              </a:rPr>
              <a:t>, </a:t>
            </a:r>
            <a:r>
              <a:rPr lang="en-US" dirty="0" err="1" smtClean="0">
                <a:hlinkClick r:id="rId3"/>
              </a:rPr>
              <a:t>veljko.milutinovic</a:t>
            </a:r>
            <a:r>
              <a:rPr lang="en-US" dirty="0" smtClean="0">
                <a:hlinkClick r:id="rId3"/>
              </a:rPr>
              <a:t>}@</a:t>
            </a:r>
            <a:r>
              <a:rPr lang="en-US" dirty="0" err="1" smtClean="0">
                <a:hlinkClick r:id="rId3"/>
              </a:rPr>
              <a:t>etf.bg.ac.rs</a:t>
            </a:r>
            <a:r>
              <a:rPr lang="en-US" dirty="0" smtClean="0"/>
              <a:t> </a:t>
            </a:r>
          </a:p>
          <a:p>
            <a:pPr algn="ctr"/>
            <a:r>
              <a:rPr lang="en-US" dirty="0" smtClean="0"/>
              <a:t>School of Electrical Engineering, University of Belgrade, Serbia</a:t>
            </a:r>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of Interest for </a:t>
            </a:r>
            <a:r>
              <a:rPr lang="en-US" b="1" dirty="0" smtClean="0"/>
              <a:t>Question#1</a:t>
            </a:r>
            <a:r>
              <a:rPr lang="en-US" dirty="0" smtClean="0"/>
              <a:t>:</a:t>
            </a:r>
            <a:endParaRPr lang="sr-Latn-CS" dirty="0"/>
          </a:p>
        </p:txBody>
      </p:sp>
      <p:sp>
        <p:nvSpPr>
          <p:cNvPr id="3" name="Content Placeholder 2"/>
          <p:cNvSpPr>
            <a:spLocks noGrp="1"/>
          </p:cNvSpPr>
          <p:nvPr>
            <p:ph idx="1"/>
          </p:nvPr>
        </p:nvSpPr>
        <p:spPr>
          <a:xfrm>
            <a:off x="381000" y="1600200"/>
            <a:ext cx="8610600" cy="4525963"/>
          </a:xfrm>
        </p:spPr>
        <p:txBody>
          <a:bodyPr>
            <a:normAutofit fontScale="92500" lnSpcReduction="10000"/>
          </a:bodyPr>
          <a:lstStyle/>
          <a:p>
            <a:pPr marL="514350" lvl="0" indent="-514350">
              <a:buFont typeface="+mj-lt"/>
              <a:buAutoNum type="arabicPeriod"/>
            </a:pPr>
            <a:r>
              <a:rPr lang="en-US" dirty="0" smtClean="0"/>
              <a:t>User interaction type: </a:t>
            </a:r>
            <a:endParaRPr lang="sr-Latn-CS" dirty="0" smtClean="0"/>
          </a:p>
          <a:p>
            <a:pPr lvl="1"/>
            <a:r>
              <a:rPr lang="en-US" dirty="0" smtClean="0"/>
              <a:t>with question annotation (tags, categories)  </a:t>
            </a:r>
            <a:endParaRPr lang="sr-Latn-CS" dirty="0" smtClean="0"/>
          </a:p>
          <a:p>
            <a:pPr lvl="1"/>
            <a:r>
              <a:rPr lang="en-US" dirty="0" smtClean="0"/>
              <a:t>without question annotation</a:t>
            </a:r>
          </a:p>
          <a:p>
            <a:pPr lvl="1">
              <a:buNone/>
            </a:pPr>
            <a:endParaRPr lang="sr-Latn-CS" dirty="0" smtClean="0"/>
          </a:p>
          <a:p>
            <a:pPr marL="514350" lvl="0" indent="-514350">
              <a:buFont typeface="+mj-lt"/>
              <a:buAutoNum type="arabicPeriod"/>
            </a:pPr>
            <a:r>
              <a:rPr lang="en-US" dirty="0" smtClean="0"/>
              <a:t>Algorithm extraction type: </a:t>
            </a:r>
            <a:endParaRPr lang="sr-Latn-CS" dirty="0" smtClean="0"/>
          </a:p>
          <a:p>
            <a:pPr lvl="1"/>
            <a:r>
              <a:rPr lang="en-US" dirty="0" smtClean="0"/>
              <a:t>Natural Language Processing (NLP) techniques: stemming, synonym lookup, </a:t>
            </a:r>
            <a:br>
              <a:rPr lang="en-US" dirty="0" smtClean="0"/>
            </a:br>
            <a:r>
              <a:rPr lang="en-US" dirty="0" smtClean="0"/>
              <a:t>Part Of Speech (POS) filtering, etc. </a:t>
            </a:r>
            <a:endParaRPr lang="sr-Latn-CS" dirty="0" smtClean="0"/>
          </a:p>
          <a:p>
            <a:pPr lvl="1"/>
            <a:r>
              <a:rPr lang="en-US" dirty="0" smtClean="0"/>
              <a:t>Data Mining/Machine Learning techniques: </a:t>
            </a:r>
            <a:br>
              <a:rPr lang="en-US" dirty="0" smtClean="0"/>
            </a:br>
            <a:r>
              <a:rPr lang="en-US" dirty="0" smtClean="0"/>
              <a:t>DM (trained topic classifiers) or ML (topic modeling)</a:t>
            </a:r>
            <a:endParaRPr lang="sr-Latn-CS" dirty="0" smtClean="0"/>
          </a:p>
        </p:txBody>
      </p:sp>
      <p:sp>
        <p:nvSpPr>
          <p:cNvPr id="5" name="Slide Number Placeholder 4"/>
          <p:cNvSpPr>
            <a:spLocks noGrp="1"/>
          </p:cNvSpPr>
          <p:nvPr>
            <p:ph type="sldNum" sz="quarter" idx="12"/>
          </p:nvPr>
        </p:nvSpPr>
        <p:spPr/>
        <p:txBody>
          <a:bodyPr/>
          <a:lstStyle/>
          <a:p>
            <a:fld id="{E5EB7C08-C982-49F9-BF00-53B0C61EAA26}" type="slidenum">
              <a:rPr lang="sr-Latn-CS" smtClean="0"/>
              <a:pPr/>
              <a:t>10</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a:t>
            </a:r>
            <a:r>
              <a:rPr lang="en-US" dirty="0" smtClean="0"/>
              <a:t>: </a:t>
            </a:r>
            <a:r>
              <a:rPr lang="en-US" i="1" dirty="0" smtClean="0"/>
              <a:t>How to find competent users </a:t>
            </a:r>
            <a:br>
              <a:rPr lang="en-US" i="1" dirty="0" smtClean="0"/>
            </a:br>
            <a:r>
              <a:rPr lang="en-US" i="1" dirty="0" smtClean="0"/>
              <a:t>for a particular question?</a:t>
            </a:r>
            <a:endParaRPr lang="sr-Latn-CS" dirty="0"/>
          </a:p>
        </p:txBody>
      </p:sp>
      <p:grpSp>
        <p:nvGrpSpPr>
          <p:cNvPr id="21" name="Group 20"/>
          <p:cNvGrpSpPr/>
          <p:nvPr/>
        </p:nvGrpSpPr>
        <p:grpSpPr>
          <a:xfrm>
            <a:off x="304800" y="1752600"/>
            <a:ext cx="8153399" cy="4572001"/>
            <a:chOff x="685800" y="1524000"/>
            <a:chExt cx="8153400" cy="4191001"/>
          </a:xfrm>
        </p:grpSpPr>
        <p:sp>
          <p:nvSpPr>
            <p:cNvPr id="22" name="Oval 21"/>
            <p:cNvSpPr/>
            <p:nvPr/>
          </p:nvSpPr>
          <p:spPr>
            <a:xfrm>
              <a:off x="685800" y="1524000"/>
              <a:ext cx="81534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recognized “information need” from the question </a:t>
              </a:r>
            </a:p>
          </p:txBody>
        </p:sp>
        <p:sp>
          <p:nvSpPr>
            <p:cNvPr id="23" name="Oval 22"/>
            <p:cNvSpPr/>
            <p:nvPr/>
          </p:nvSpPr>
          <p:spPr>
            <a:xfrm>
              <a:off x="685800" y="3352800"/>
              <a:ext cx="81534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available knowledge profiles</a:t>
              </a:r>
            </a:p>
          </p:txBody>
        </p:sp>
        <p:sp>
          <p:nvSpPr>
            <p:cNvPr id="24" name="Plus 23"/>
            <p:cNvSpPr/>
            <p:nvPr/>
          </p:nvSpPr>
          <p:spPr>
            <a:xfrm>
              <a:off x="4038600" y="2286000"/>
              <a:ext cx="1295400" cy="114300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match</a:t>
              </a:r>
              <a:endParaRPr lang="sr-Latn-CS" i="1" dirty="0"/>
            </a:p>
          </p:txBody>
        </p:sp>
        <p:cxnSp>
          <p:nvCxnSpPr>
            <p:cNvPr id="25" name="Straight Arrow Connector 8"/>
            <p:cNvCxnSpPr>
              <a:stCxn id="24" idx="0"/>
              <a:endCxn id="26" idx="0"/>
            </p:cNvCxnSpPr>
            <p:nvPr/>
          </p:nvCxnSpPr>
          <p:spPr>
            <a:xfrm flipH="1">
              <a:off x="4805083" y="2857500"/>
              <a:ext cx="357211" cy="1866900"/>
            </a:xfrm>
            <a:prstGeom prst="curvedConnector4">
              <a:avLst>
                <a:gd name="adj1" fmla="val -1125463"/>
                <a:gd name="adj2" fmla="val 81153"/>
              </a:avLst>
            </a:prstGeom>
            <a:ln w="38100" cmpd="sng">
              <a:tailEnd type="stealth"/>
            </a:ln>
          </p:spPr>
          <p:style>
            <a:lnRef idx="1">
              <a:schemeClr val="accent2"/>
            </a:lnRef>
            <a:fillRef idx="0">
              <a:schemeClr val="accent2"/>
            </a:fillRef>
            <a:effectRef idx="0">
              <a:schemeClr val="accent2"/>
            </a:effectRef>
            <a:fontRef idx="minor">
              <a:schemeClr val="tx1"/>
            </a:fontRef>
          </p:style>
        </p:cxnSp>
        <p:sp>
          <p:nvSpPr>
            <p:cNvPr id="26" name="Rectangle 25"/>
            <p:cNvSpPr/>
            <p:nvPr/>
          </p:nvSpPr>
          <p:spPr>
            <a:xfrm>
              <a:off x="2209800" y="4724401"/>
              <a:ext cx="5190565" cy="99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ordered list of users (or “candidate answerers”) </a:t>
              </a:r>
              <a:br>
                <a:rPr lang="en-US" dirty="0" smtClean="0"/>
              </a:br>
              <a:r>
                <a:rPr lang="en-US" dirty="0" smtClean="0"/>
                <a:t>who should be contacted to answer the question</a:t>
              </a:r>
              <a:endParaRPr lang="sr-Latn-CS" dirty="0"/>
            </a:p>
          </p:txBody>
        </p:sp>
        <p:sp>
          <p:nvSpPr>
            <p:cNvPr id="27" name="TextBox 26"/>
            <p:cNvSpPr txBox="1"/>
            <p:nvPr/>
          </p:nvSpPr>
          <p:spPr>
            <a:xfrm rot="406945">
              <a:off x="6884388" y="2594997"/>
              <a:ext cx="1072730" cy="338554"/>
            </a:xfrm>
            <a:prstGeom prst="rect">
              <a:avLst/>
            </a:prstGeom>
            <a:noFill/>
          </p:spPr>
          <p:txBody>
            <a:bodyPr wrap="none" rtlCol="0">
              <a:spAutoFit/>
            </a:bodyPr>
            <a:lstStyle/>
            <a:p>
              <a:r>
                <a:rPr lang="en-US" b="1" dirty="0" smtClean="0"/>
                <a:t>similarity</a:t>
              </a:r>
              <a:endParaRPr lang="sr-Latn-CS" b="1" dirty="0" smtClean="0"/>
            </a:p>
          </p:txBody>
        </p:sp>
      </p:grpSp>
      <p:sp>
        <p:nvSpPr>
          <p:cNvPr id="11" name="Slide Number Placeholder 10"/>
          <p:cNvSpPr>
            <a:spLocks noGrp="1"/>
          </p:cNvSpPr>
          <p:nvPr>
            <p:ph type="sldNum" sz="quarter" idx="12"/>
          </p:nvPr>
        </p:nvSpPr>
        <p:spPr/>
        <p:txBody>
          <a:bodyPr/>
          <a:lstStyle/>
          <a:p>
            <a:fld id="{E5EB7C08-C982-49F9-BF00-53B0C61EAA26}" type="slidenum">
              <a:rPr lang="sr-Latn-CS" smtClean="0"/>
              <a:pPr/>
              <a:t>11</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of Interest for </a:t>
            </a:r>
            <a:r>
              <a:rPr lang="en-US" b="1" dirty="0" smtClean="0"/>
              <a:t>Question#2</a:t>
            </a:r>
            <a:r>
              <a:rPr lang="en-US" dirty="0" smtClean="0"/>
              <a:t>:</a:t>
            </a:r>
            <a:endParaRPr lang="sr-Latn-CS" dirty="0"/>
          </a:p>
        </p:txBody>
      </p:sp>
      <p:sp>
        <p:nvSpPr>
          <p:cNvPr id="3" name="Content Placeholder 2"/>
          <p:cNvSpPr>
            <a:spLocks noGrp="1"/>
          </p:cNvSpPr>
          <p:nvPr>
            <p:ph idx="1"/>
          </p:nvPr>
        </p:nvSpPr>
        <p:spPr>
          <a:xfrm>
            <a:off x="457200" y="1798637"/>
            <a:ext cx="8229600" cy="4525963"/>
          </a:xfrm>
        </p:spPr>
        <p:txBody>
          <a:bodyPr/>
          <a:lstStyle/>
          <a:p>
            <a:pPr marL="514350" lvl="0" indent="-514350">
              <a:buFont typeface="+mj-lt"/>
              <a:buAutoNum type="arabicPeriod"/>
            </a:pPr>
            <a:r>
              <a:rPr lang="en-US" dirty="0" smtClean="0"/>
              <a:t>Model organization </a:t>
            </a:r>
          </a:p>
          <a:p>
            <a:pPr marL="914400" lvl="1" indent="-514350"/>
            <a:r>
              <a:rPr lang="en-US" dirty="0" smtClean="0"/>
              <a:t>Centralized </a:t>
            </a:r>
          </a:p>
          <a:p>
            <a:pPr marL="914400" lvl="1" indent="-514350"/>
            <a:r>
              <a:rPr lang="en-US" dirty="0" smtClean="0"/>
              <a:t>Distributed</a:t>
            </a:r>
          </a:p>
          <a:p>
            <a:pPr marL="914400" lvl="1" indent="-514350">
              <a:buNone/>
            </a:pPr>
            <a:r>
              <a:rPr lang="en-US" dirty="0" smtClean="0"/>
              <a:t> </a:t>
            </a:r>
            <a:endParaRPr lang="sr-Latn-CS" dirty="0" smtClean="0"/>
          </a:p>
          <a:p>
            <a:pPr marL="514350" lvl="0" indent="-514350">
              <a:buFont typeface="+mj-lt"/>
              <a:buAutoNum type="arabicPeriod"/>
            </a:pPr>
            <a:r>
              <a:rPr lang="en-US" dirty="0" smtClean="0"/>
              <a:t>Similarity calculation</a:t>
            </a:r>
          </a:p>
          <a:p>
            <a:pPr marL="914400" lvl="1" indent="-514350"/>
            <a:r>
              <a:rPr lang="en-US" dirty="0" smtClean="0"/>
              <a:t>With exact matching </a:t>
            </a:r>
          </a:p>
          <a:p>
            <a:pPr marL="914400" lvl="1" indent="-514350"/>
            <a:r>
              <a:rPr lang="en-US" dirty="0" smtClean="0"/>
              <a:t>With semantic matching</a:t>
            </a:r>
          </a:p>
        </p:txBody>
      </p:sp>
      <p:sp>
        <p:nvSpPr>
          <p:cNvPr id="5" name="Slide Number Placeholder 4"/>
          <p:cNvSpPr>
            <a:spLocks noGrp="1"/>
          </p:cNvSpPr>
          <p:nvPr>
            <p:ph type="sldNum" sz="quarter" idx="12"/>
          </p:nvPr>
        </p:nvSpPr>
        <p:spPr/>
        <p:txBody>
          <a:bodyPr/>
          <a:lstStyle/>
          <a:p>
            <a:fld id="{E5EB7C08-C982-49F9-BF00-53B0C61EAA26}" type="slidenum">
              <a:rPr lang="sr-Latn-CS" smtClean="0"/>
              <a:pPr/>
              <a:t>12</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600" b="1" dirty="0" smtClean="0"/>
              <a:t>#3:</a:t>
            </a:r>
            <a:r>
              <a:rPr lang="en-US" sz="3600" b="1" i="1" dirty="0" smtClean="0"/>
              <a:t> </a:t>
            </a:r>
            <a:r>
              <a:rPr lang="en-US" sz="3600" i="1" dirty="0" smtClean="0"/>
              <a:t>How to accurately profile user knowledge from various information sources?</a:t>
            </a:r>
            <a:endParaRPr lang="sr-Latn-CS" sz="3600"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pPr marL="355600" indent="-355600">
              <a:buFont typeface="+mj-lt"/>
              <a:buAutoNum type="arabicPeriod"/>
            </a:pPr>
            <a:r>
              <a:rPr lang="en-US" dirty="0" smtClean="0"/>
              <a:t>Knowledge can be classified broadly as [1,2]: </a:t>
            </a:r>
          </a:p>
          <a:p>
            <a:pPr marL="971550" lvl="1" indent="-514350">
              <a:buFont typeface="+mj-lt"/>
              <a:buAutoNum type="alphaLcParenR"/>
            </a:pPr>
            <a:r>
              <a:rPr lang="en-US" dirty="0" smtClean="0"/>
              <a:t>Explicit knowledge (facts, rules, relationships, policies) </a:t>
            </a:r>
            <a:br>
              <a:rPr lang="en-US" dirty="0" smtClean="0"/>
            </a:br>
            <a:r>
              <a:rPr lang="en-US" dirty="0" smtClean="0"/>
              <a:t>- it is explicitly expressed</a:t>
            </a:r>
            <a:br>
              <a:rPr lang="en-US" dirty="0" smtClean="0"/>
            </a:br>
            <a:r>
              <a:rPr lang="en-US" dirty="0" smtClean="0"/>
              <a:t>- it can be codified in a paper or electronic form. </a:t>
            </a:r>
          </a:p>
          <a:p>
            <a:pPr marL="971550" lvl="1" indent="-514350">
              <a:buFont typeface="+mj-lt"/>
              <a:buAutoNum type="alphaLcParenR"/>
            </a:pPr>
            <a:r>
              <a:rPr lang="en-US" dirty="0" smtClean="0"/>
              <a:t>Tacit knowledge (or intuition) relates to personal skills, </a:t>
            </a:r>
            <a:br>
              <a:rPr lang="en-US" dirty="0" smtClean="0"/>
            </a:br>
            <a:r>
              <a:rPr lang="en-US" dirty="0" smtClean="0"/>
              <a:t>- it is influenced by beliefs, perspectives, and values </a:t>
            </a:r>
            <a:br>
              <a:rPr lang="en-US" dirty="0" smtClean="0"/>
            </a:br>
            <a:r>
              <a:rPr lang="en-US" dirty="0" smtClean="0"/>
              <a:t>- it requires interaction</a:t>
            </a:r>
          </a:p>
          <a:p>
            <a:pPr marL="355600" indent="-355600">
              <a:buFont typeface="+mj-lt"/>
              <a:buAutoNum type="arabicPeriod"/>
            </a:pPr>
            <a:r>
              <a:rPr lang="en-US" dirty="0" smtClean="0"/>
              <a:t>Individual knowledge is learned (internalized) into the human brain:</a:t>
            </a:r>
          </a:p>
          <a:p>
            <a:pPr marL="812800" indent="-457200">
              <a:buNone/>
            </a:pPr>
            <a:r>
              <a:rPr lang="en-US" dirty="0" smtClean="0"/>
              <a:t>	</a:t>
            </a:r>
            <a:r>
              <a:rPr lang="en-US" sz="2900" dirty="0" smtClean="0">
                <a:solidFill>
                  <a:srgbClr val="00B0F0"/>
                </a:solidFill>
              </a:rPr>
              <a:t>We have to use the psychological approach</a:t>
            </a:r>
            <a:r>
              <a:rPr lang="en-US" sz="2900" dirty="0" smtClean="0"/>
              <a:t>:</a:t>
            </a:r>
          </a:p>
          <a:p>
            <a:pPr marL="812800" lvl="1" indent="-457200">
              <a:buFont typeface="Symbol"/>
              <a:buChar char="Þ"/>
            </a:pPr>
            <a:r>
              <a:rPr lang="en-US" dirty="0" smtClean="0"/>
              <a:t>To observe the subject’s characteristics from the performed behavior. </a:t>
            </a:r>
          </a:p>
          <a:p>
            <a:pPr marL="812800" lvl="1" indent="-457200">
              <a:buFont typeface="Symbol"/>
              <a:buChar char="Þ"/>
            </a:pPr>
            <a:r>
              <a:rPr lang="en-US" dirty="0" smtClean="0"/>
              <a:t>Here, the behavior is represented by the content that a user generates:  </a:t>
            </a:r>
          </a:p>
          <a:p>
            <a:pPr marL="812800" lvl="1" indent="-457200">
              <a:buNone/>
            </a:pPr>
            <a:r>
              <a:rPr lang="en-US" dirty="0" smtClean="0">
                <a:solidFill>
                  <a:srgbClr val="00B0F0"/>
                </a:solidFill>
              </a:rPr>
              <a:t>	User is modeled as a content generator. </a:t>
            </a:r>
          </a:p>
          <a:p>
            <a:pPr>
              <a:buFont typeface="Wingdings" pitchFamily="2" charset="2"/>
              <a:buChar char="Ø"/>
            </a:pPr>
            <a:r>
              <a:rPr lang="en-US" dirty="0" smtClean="0"/>
              <a:t>This content to some extent maps to the previous classification:</a:t>
            </a:r>
          </a:p>
          <a:p>
            <a:pPr lvl="1"/>
            <a:r>
              <a:rPr lang="en-US" dirty="0" smtClean="0"/>
              <a:t>explicit knowledge is mostly expressed within the published documents (papers, books, articles, or blogs)</a:t>
            </a:r>
          </a:p>
          <a:p>
            <a:pPr lvl="1"/>
            <a:r>
              <a:rPr lang="en-US" dirty="0" smtClean="0"/>
              <a:t>email communication and content from the question-answering process </a:t>
            </a:r>
          </a:p>
          <a:p>
            <a:pPr lvl="1">
              <a:buNone/>
            </a:pPr>
            <a:r>
              <a:rPr lang="en-US" dirty="0" smtClean="0"/>
              <a:t>	can identify the tacit knowledge</a:t>
            </a:r>
          </a:p>
          <a:p>
            <a:pPr>
              <a:buFont typeface="Wingdings" pitchFamily="2" charset="2"/>
              <a:buChar char="Ø"/>
            </a:pPr>
            <a:r>
              <a:rPr lang="en-US" dirty="0" smtClean="0"/>
              <a:t>Both sorts of information are valuable – we have to integrate this!</a:t>
            </a:r>
          </a:p>
        </p:txBody>
      </p:sp>
      <p:sp>
        <p:nvSpPr>
          <p:cNvPr id="5" name="Slide Number Placeholder 4"/>
          <p:cNvSpPr>
            <a:spLocks noGrp="1"/>
          </p:cNvSpPr>
          <p:nvPr>
            <p:ph type="sldNum" sz="quarter" idx="12"/>
          </p:nvPr>
        </p:nvSpPr>
        <p:spPr/>
        <p:txBody>
          <a:bodyPr/>
          <a:lstStyle/>
          <a:p>
            <a:fld id="{E5EB7C08-C982-49F9-BF00-53B0C61EAA26}" type="slidenum">
              <a:rPr lang="sr-Latn-CS" smtClean="0"/>
              <a:pPr/>
              <a:t>13</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of Interest for </a:t>
            </a:r>
            <a:r>
              <a:rPr lang="en-US" b="1" dirty="0" smtClean="0"/>
              <a:t>Question#3 </a:t>
            </a:r>
            <a:endParaRPr lang="sr-Latn-CS" dirty="0"/>
          </a:p>
        </p:txBody>
      </p:sp>
      <p:sp>
        <p:nvSpPr>
          <p:cNvPr id="3" name="Content Placeholder 2"/>
          <p:cNvSpPr>
            <a:spLocks noGrp="1"/>
          </p:cNvSpPr>
          <p:nvPr>
            <p:ph idx="1"/>
          </p:nvPr>
        </p:nvSpPr>
        <p:spPr>
          <a:xfrm>
            <a:off x="152400" y="1600200"/>
            <a:ext cx="9144000" cy="4525963"/>
          </a:xfrm>
        </p:spPr>
        <p:txBody>
          <a:bodyPr>
            <a:normAutofit fontScale="92500"/>
          </a:bodyPr>
          <a:lstStyle/>
          <a:p>
            <a:pPr>
              <a:buNone/>
            </a:pPr>
            <a:r>
              <a:rPr lang="en-US" dirty="0" smtClean="0"/>
              <a:t>User profiling methodology by source of information: </a:t>
            </a:r>
          </a:p>
          <a:p>
            <a:pPr marL="514350" lvl="0" indent="-514350">
              <a:buFont typeface="+mj-lt"/>
              <a:buAutoNum type="arabicPeriod"/>
            </a:pPr>
            <a:r>
              <a:rPr lang="en-US" dirty="0" smtClean="0"/>
              <a:t>Text (posts on forums, blogs, articles, etc.):</a:t>
            </a:r>
            <a:endParaRPr lang="sr-Latn-CS" dirty="0" smtClean="0"/>
          </a:p>
          <a:p>
            <a:pPr lvl="1"/>
            <a:r>
              <a:rPr lang="en-US" dirty="0" smtClean="0"/>
              <a:t>NLP  (stemming, ad-hoc named entity extractor, etc.) </a:t>
            </a:r>
            <a:endParaRPr lang="sr-Latn-CS" dirty="0" smtClean="0"/>
          </a:p>
          <a:p>
            <a:pPr lvl="1"/>
            <a:r>
              <a:rPr lang="en-US" dirty="0" smtClean="0"/>
              <a:t>DM (classification, clustering) or ML (topic modeling)</a:t>
            </a:r>
            <a:endParaRPr lang="sr-Latn-CS" dirty="0" smtClean="0"/>
          </a:p>
          <a:p>
            <a:pPr lvl="1"/>
            <a:r>
              <a:rPr lang="en-US" dirty="0" smtClean="0"/>
              <a:t>Recommender System (RS) models</a:t>
            </a:r>
            <a:endParaRPr lang="sr-Latn-CS" dirty="0" smtClean="0"/>
          </a:p>
          <a:p>
            <a:pPr marL="514350" lvl="0" indent="-514350">
              <a:buFont typeface="+mj-lt"/>
              <a:buAutoNum type="arabicPeriod"/>
            </a:pPr>
            <a:r>
              <a:rPr lang="en-US" dirty="0" smtClean="0"/>
              <a:t>Other (social network linkage graph, response rate,…)</a:t>
            </a:r>
            <a:endParaRPr lang="sr-Latn-CS" dirty="0" smtClean="0"/>
          </a:p>
          <a:p>
            <a:pPr lvl="1"/>
            <a:r>
              <a:rPr lang="en-US" dirty="0" smtClean="0"/>
              <a:t>Ad-hoc (AH) models </a:t>
            </a:r>
            <a:endParaRPr lang="sr-Latn-CS" dirty="0" smtClean="0"/>
          </a:p>
          <a:p>
            <a:pPr lvl="1"/>
            <a:r>
              <a:rPr lang="en-US" dirty="0" smtClean="0"/>
              <a:t>Recommender System (RS) models</a:t>
            </a:r>
          </a:p>
          <a:p>
            <a:pPr lvl="1"/>
            <a:r>
              <a:rPr lang="en-US" dirty="0" smtClean="0"/>
              <a:t>DM (e.g., </a:t>
            </a:r>
            <a:r>
              <a:rPr lang="en-US" dirty="0" err="1" smtClean="0"/>
              <a:t>PageRank</a:t>
            </a:r>
            <a:r>
              <a:rPr lang="en-US" dirty="0" smtClean="0"/>
              <a:t> or HITS)</a:t>
            </a:r>
            <a:endParaRPr lang="sr-Latn-CS" dirty="0" smtClean="0"/>
          </a:p>
        </p:txBody>
      </p:sp>
      <p:sp>
        <p:nvSpPr>
          <p:cNvPr id="5" name="Slide Number Placeholder 4"/>
          <p:cNvSpPr>
            <a:spLocks noGrp="1"/>
          </p:cNvSpPr>
          <p:nvPr>
            <p:ph type="sldNum" sz="quarter" idx="12"/>
          </p:nvPr>
        </p:nvSpPr>
        <p:spPr/>
        <p:txBody>
          <a:bodyPr/>
          <a:lstStyle/>
          <a:p>
            <a:fld id="{E5EB7C08-C982-49F9-BF00-53B0C61EAA26}" type="slidenum">
              <a:rPr lang="sr-Latn-CS" smtClean="0"/>
              <a:pPr/>
              <a:t>14</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r-Latn-CS"/>
          </a:p>
        </p:txBody>
      </p:sp>
      <p:sp>
        <p:nvSpPr>
          <p:cNvPr id="8" name="TextBox 7"/>
          <p:cNvSpPr txBox="1"/>
          <p:nvPr/>
        </p:nvSpPr>
        <p:spPr>
          <a:xfrm>
            <a:off x="2538142" y="152400"/>
            <a:ext cx="4067716" cy="646331"/>
          </a:xfrm>
          <a:prstGeom prst="rect">
            <a:avLst/>
          </a:prstGeom>
          <a:noFill/>
        </p:spPr>
        <p:txBody>
          <a:bodyPr wrap="none" rtlCol="0">
            <a:spAutoFit/>
          </a:bodyPr>
          <a:lstStyle/>
          <a:p>
            <a:pPr algn="ctr"/>
            <a:r>
              <a:rPr lang="en-US" sz="3600" dirty="0" smtClean="0"/>
              <a:t>An Anatomy of IQRS </a:t>
            </a:r>
            <a:endParaRPr lang="sr-Latn-CS" sz="3600" dirty="0"/>
          </a:p>
        </p:txBody>
      </p:sp>
      <p:sp>
        <p:nvSpPr>
          <p:cNvPr id="2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r-Latn-CS"/>
          </a:p>
        </p:txBody>
      </p:sp>
      <p:graphicFrame>
        <p:nvGraphicFramePr>
          <p:cNvPr id="2" name="Object 2"/>
          <p:cNvGraphicFramePr>
            <a:graphicFrameLocks noChangeAspect="1"/>
          </p:cNvGraphicFramePr>
          <p:nvPr/>
        </p:nvGraphicFramePr>
        <p:xfrm>
          <a:off x="1676400" y="755038"/>
          <a:ext cx="6025192" cy="6483962"/>
        </p:xfrm>
        <a:graphic>
          <a:graphicData uri="http://schemas.openxmlformats.org/presentationml/2006/ole">
            <mc:AlternateContent xmlns:mc="http://schemas.openxmlformats.org/markup-compatibility/2006">
              <mc:Choice xmlns:v="urn:schemas-microsoft-com:vml" Requires="v">
                <p:oleObj spid="_x0000_s2053" r:id="rId4" imgW="6833283" imgH="7043490" progId="Visio.Drawing.11">
                  <p:embed/>
                </p:oleObj>
              </mc:Choice>
              <mc:Fallback>
                <p:oleObj r:id="rId4" imgW="6833283" imgH="7043490"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755038"/>
                        <a:ext cx="6025192" cy="648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E5EB7C08-C982-49F9-BF00-53B0C61EAA26}" type="slidenum">
              <a:rPr lang="sr-Latn-CS" smtClean="0"/>
              <a:pPr/>
              <a:t>15</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Presentation and Comparison</a:t>
            </a:r>
            <a:br>
              <a:rPr lang="en-US" dirty="0" smtClean="0"/>
            </a:br>
            <a:r>
              <a:rPr lang="en-US" dirty="0" smtClean="0"/>
              <a:t>of the Analyzed Approaches</a:t>
            </a:r>
            <a:endParaRPr lang="sr-Latn-CS" dirty="0"/>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Analyzed </a:t>
            </a:r>
            <a:r>
              <a:rPr lang="sr-Latn-CS" dirty="0" smtClean="0"/>
              <a:t>Approaches</a:t>
            </a:r>
            <a:endParaRPr lang="sr-Latn-CS" dirty="0"/>
          </a:p>
        </p:txBody>
      </p:sp>
      <p:sp>
        <p:nvSpPr>
          <p:cNvPr id="4" name="Content Placeholder 3"/>
          <p:cNvSpPr>
            <a:spLocks noGrp="1"/>
          </p:cNvSpPr>
          <p:nvPr>
            <p:ph idx="1"/>
          </p:nvPr>
        </p:nvSpPr>
        <p:spPr>
          <a:xfrm>
            <a:off x="152400" y="1600200"/>
            <a:ext cx="9144000" cy="4525963"/>
          </a:xfrm>
        </p:spPr>
        <p:txBody>
          <a:bodyPr>
            <a:normAutofit/>
          </a:bodyPr>
          <a:lstStyle/>
          <a:p>
            <a:pPr marL="514350" indent="-514350">
              <a:spcBef>
                <a:spcPts val="0"/>
              </a:spcBef>
              <a:buFont typeface="+mj-lt"/>
              <a:buAutoNum type="arabicPeriod"/>
            </a:pPr>
            <a:r>
              <a:rPr lang="en-US" sz="2200" dirty="0" smtClean="0"/>
              <a:t>iLink [3] </a:t>
            </a:r>
            <a:br>
              <a:rPr lang="en-US" sz="2200" dirty="0" smtClean="0"/>
            </a:br>
            <a:r>
              <a:rPr lang="sr-Latn-CS" sz="2200" dirty="0" smtClean="0"/>
              <a:t>Davitz et al </a:t>
            </a:r>
            <a:r>
              <a:rPr lang="en-US" sz="2200" dirty="0" smtClean="0"/>
              <a:t>(2007)</a:t>
            </a:r>
          </a:p>
          <a:p>
            <a:pPr marL="514350" indent="-514350">
              <a:spcBef>
                <a:spcPts val="600"/>
              </a:spcBef>
              <a:buFont typeface="+mj-lt"/>
              <a:buAutoNum type="arabicPeriod"/>
            </a:pPr>
            <a:r>
              <a:rPr lang="en-US" sz="2200" dirty="0" smtClean="0"/>
              <a:t>Probabilistic Latent Semantic Analysis in Community Question Answering </a:t>
            </a:r>
            <a:br>
              <a:rPr lang="en-US" sz="2200" dirty="0" smtClean="0"/>
            </a:br>
            <a:r>
              <a:rPr lang="en-US" sz="2200" dirty="0" err="1" smtClean="0"/>
              <a:t>Qu</a:t>
            </a:r>
            <a:r>
              <a:rPr lang="en-US" sz="2200" dirty="0" smtClean="0"/>
              <a:t> et al (2009) [4] (</a:t>
            </a:r>
            <a:r>
              <a:rPr lang="sr-Latn-CS" sz="2200" dirty="0" smtClean="0"/>
              <a:t>PLSA in CQA</a:t>
            </a:r>
            <a:r>
              <a:rPr lang="en-US" sz="2200" dirty="0" smtClean="0"/>
              <a:t>)</a:t>
            </a:r>
          </a:p>
          <a:p>
            <a:pPr marL="514350" indent="-514350">
              <a:spcBef>
                <a:spcPts val="600"/>
              </a:spcBef>
              <a:buFont typeface="+mj-lt"/>
              <a:buAutoNum type="arabicPeriod"/>
            </a:pPr>
            <a:r>
              <a:rPr lang="sr-Latn-CS" sz="2200" dirty="0" smtClean="0"/>
              <a:t>Question Routing Framework</a:t>
            </a:r>
            <a:r>
              <a:rPr lang="en-US" sz="2200" dirty="0" smtClean="0"/>
              <a:t> [5]</a:t>
            </a:r>
            <a:br>
              <a:rPr lang="en-US" sz="2200" dirty="0" smtClean="0"/>
            </a:br>
            <a:r>
              <a:rPr lang="en-US" sz="2200" dirty="0" smtClean="0"/>
              <a:t>Li and King (2010)</a:t>
            </a:r>
          </a:p>
          <a:p>
            <a:pPr marL="514350" indent="-514350">
              <a:spcBef>
                <a:spcPts val="600"/>
              </a:spcBef>
              <a:buFont typeface="+mj-lt"/>
              <a:buAutoNum type="arabicPeriod"/>
            </a:pPr>
            <a:r>
              <a:rPr lang="sr-Latn-CS" sz="2200" dirty="0" smtClean="0"/>
              <a:t>Aardvark </a:t>
            </a:r>
            <a:r>
              <a:rPr lang="en-US" sz="2200" dirty="0" smtClean="0"/>
              <a:t>[6] </a:t>
            </a:r>
            <a:br>
              <a:rPr lang="en-US" sz="2200" dirty="0" smtClean="0"/>
            </a:br>
            <a:r>
              <a:rPr lang="en-US" sz="2200" dirty="0" smtClean="0"/>
              <a:t>Horowitz and </a:t>
            </a:r>
            <a:r>
              <a:rPr lang="sr-Latn-CS" sz="2200" dirty="0" smtClean="0"/>
              <a:t>Kamvar</a:t>
            </a:r>
            <a:r>
              <a:rPr lang="en-US" sz="2200" dirty="0" smtClean="0"/>
              <a:t> (2010)</a:t>
            </a:r>
          </a:p>
          <a:p>
            <a:pPr marL="514350" indent="-514350">
              <a:spcBef>
                <a:spcPts val="600"/>
              </a:spcBef>
              <a:buFont typeface="+mj-lt"/>
              <a:buAutoNum type="arabicPeriod"/>
            </a:pPr>
            <a:r>
              <a:rPr lang="sr-Latn-CS" sz="2200" dirty="0" smtClean="0"/>
              <a:t>Yahoo! Answers Recommender System</a:t>
            </a:r>
            <a:r>
              <a:rPr lang="en-US" sz="2200" dirty="0" smtClean="0"/>
              <a:t> [7] </a:t>
            </a:r>
            <a:br>
              <a:rPr lang="en-US" sz="2200" dirty="0" smtClean="0"/>
            </a:br>
            <a:r>
              <a:rPr lang="en-US" sz="2200" dirty="0" err="1" smtClean="0"/>
              <a:t>Dror</a:t>
            </a:r>
            <a:r>
              <a:rPr lang="en-US" sz="2200" dirty="0" smtClean="0"/>
              <a:t> et al (2011)</a:t>
            </a:r>
          </a:p>
          <a:p>
            <a:pPr marL="514350" indent="-514350">
              <a:spcBef>
                <a:spcPts val="600"/>
              </a:spcBef>
              <a:buFont typeface="+mj-lt"/>
              <a:buAutoNum type="arabicPeriod"/>
            </a:pPr>
            <a:r>
              <a:rPr lang="en-US" sz="2200" dirty="0" smtClean="0"/>
              <a:t>Social Query Model (SQM) [8] </a:t>
            </a:r>
            <a:br>
              <a:rPr lang="en-US" sz="2200" dirty="0" smtClean="0"/>
            </a:br>
            <a:r>
              <a:rPr lang="en-US" sz="2200" dirty="0" err="1" smtClean="0"/>
              <a:t>Banerjee</a:t>
            </a:r>
            <a:r>
              <a:rPr lang="en-US" sz="2200" dirty="0" smtClean="0"/>
              <a:t> and </a:t>
            </a:r>
            <a:r>
              <a:rPr lang="en-US" sz="2200" dirty="0" err="1" smtClean="0"/>
              <a:t>Basu</a:t>
            </a:r>
            <a:r>
              <a:rPr lang="en-US" sz="2200" dirty="0" smtClean="0"/>
              <a:t> (2008)</a:t>
            </a:r>
          </a:p>
        </p:txBody>
      </p:sp>
      <p:sp>
        <p:nvSpPr>
          <p:cNvPr id="5" name="Slide Number Placeholder 4"/>
          <p:cNvSpPr>
            <a:spLocks noGrp="1"/>
          </p:cNvSpPr>
          <p:nvPr>
            <p:ph type="sldNum" sz="quarter" idx="12"/>
          </p:nvPr>
        </p:nvSpPr>
        <p:spPr/>
        <p:txBody>
          <a:bodyPr/>
          <a:lstStyle/>
          <a:p>
            <a:fld id="{E5EB7C08-C982-49F9-BF00-53B0C61EAA26}" type="slidenum">
              <a:rPr lang="sr-Latn-CS" smtClean="0"/>
              <a:pPr/>
              <a:t>17</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iLink</a:t>
            </a:r>
            <a:endParaRPr lang="sr-Latn-CS" dirty="0"/>
          </a:p>
        </p:txBody>
      </p:sp>
      <p:sp>
        <p:nvSpPr>
          <p:cNvPr id="4" name="Content Placeholder 3"/>
          <p:cNvSpPr>
            <a:spLocks noGrp="1"/>
          </p:cNvSpPr>
          <p:nvPr>
            <p:ph idx="1"/>
          </p:nvPr>
        </p:nvSpPr>
        <p:spPr>
          <a:xfrm>
            <a:off x="228600" y="1600201"/>
            <a:ext cx="8229600" cy="457199"/>
          </a:xfrm>
        </p:spPr>
        <p:txBody>
          <a:bodyPr>
            <a:normAutofit fontScale="85000" lnSpcReduction="20000"/>
          </a:bodyPr>
          <a:lstStyle/>
          <a:p>
            <a:pPr marL="755650" lvl="1" indent="-355600">
              <a:tabLst>
                <a:tab pos="266700" algn="l"/>
              </a:tabLst>
            </a:pPr>
            <a:r>
              <a:rPr lang="en-US" sz="3400" dirty="0" smtClean="0"/>
              <a:t>A model for social search and message routing</a:t>
            </a:r>
          </a:p>
        </p:txBody>
      </p:sp>
      <p:graphicFrame>
        <p:nvGraphicFramePr>
          <p:cNvPr id="41987" name="Object 3"/>
          <p:cNvGraphicFramePr>
            <a:graphicFrameLocks noChangeAspect="1"/>
          </p:cNvGraphicFramePr>
          <p:nvPr/>
        </p:nvGraphicFramePr>
        <p:xfrm>
          <a:off x="1485900" y="2021933"/>
          <a:ext cx="6172200" cy="4735868"/>
        </p:xfrm>
        <a:graphic>
          <a:graphicData uri="http://schemas.openxmlformats.org/presentationml/2006/ole">
            <mc:AlternateContent xmlns:mc="http://schemas.openxmlformats.org/markup-compatibility/2006">
              <mc:Choice xmlns:v="urn:schemas-microsoft-com:vml" Requires="v">
                <p:oleObj spid="_x0000_s41990" name="Visio" r:id="rId3" imgW="8193186" imgH="6618051" progId="Visio.Drawing.11">
                  <p:embed/>
                </p:oleObj>
              </mc:Choice>
              <mc:Fallback>
                <p:oleObj name="Visio" r:id="rId3" imgW="8193186" imgH="661805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021933"/>
                        <a:ext cx="6172200" cy="47358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pitchFamily="34" charset="0"/>
                <a:cs typeface="Arial" pitchFamily="34" charset="0"/>
              </a:rPr>
              <a:t/>
            </a:r>
            <a:br>
              <a:rPr kumimoji="0" lang="sr-Latn-CS" sz="1800" b="0" i="0" u="none" strike="noStrike" cap="none" normalizeH="0" baseline="0" smtClean="0">
                <a:ln>
                  <a:noFill/>
                </a:ln>
                <a:solidFill>
                  <a:schemeClr val="tx1"/>
                </a:solidFill>
                <a:effectLst/>
                <a:latin typeface="Arial" pitchFamily="34" charset="0"/>
                <a:cs typeface="Arial" pitchFamily="34" charset="0"/>
              </a:rPr>
            </a:b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E5EB7C08-C982-49F9-BF00-53B0C61EAA26}" type="slidenum">
              <a:rPr lang="sr-Latn-CS" smtClean="0"/>
              <a:pPr/>
              <a:t>18</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PLSA in CQA</a:t>
            </a:r>
            <a:endParaRPr lang="sr-Latn-CS" dirty="0"/>
          </a:p>
        </p:txBody>
      </p:sp>
      <p:sp>
        <p:nvSpPr>
          <p:cNvPr id="4" name="Content Placeholder 3"/>
          <p:cNvSpPr>
            <a:spLocks noGrp="1"/>
          </p:cNvSpPr>
          <p:nvPr>
            <p:ph idx="1"/>
          </p:nvPr>
        </p:nvSpPr>
        <p:spPr>
          <a:xfrm>
            <a:off x="228600" y="1600201"/>
            <a:ext cx="8229600" cy="457199"/>
          </a:xfrm>
        </p:spPr>
        <p:txBody>
          <a:bodyPr>
            <a:normAutofit fontScale="77500" lnSpcReduction="20000"/>
          </a:bodyPr>
          <a:lstStyle/>
          <a:p>
            <a:pPr marL="755650" lvl="1" indent="-355600">
              <a:tabLst>
                <a:tab pos="266700" algn="l"/>
              </a:tabLst>
            </a:pPr>
            <a:r>
              <a:rPr lang="en-US" sz="3400" dirty="0" smtClean="0"/>
              <a:t>A question recommendation technique based on PLSA</a:t>
            </a:r>
            <a:endParaRPr lang="sr-Latn-CS" sz="3400" dirty="0" smtClean="0"/>
          </a:p>
        </p:txBody>
      </p:sp>
      <p:graphicFrame>
        <p:nvGraphicFramePr>
          <p:cNvPr id="41987" name="Object 3"/>
          <p:cNvGraphicFramePr>
            <a:graphicFrameLocks noChangeAspect="1"/>
          </p:cNvGraphicFramePr>
          <p:nvPr/>
        </p:nvGraphicFramePr>
        <p:xfrm>
          <a:off x="1447799" y="1934267"/>
          <a:ext cx="6218421" cy="4771333"/>
        </p:xfrm>
        <a:graphic>
          <a:graphicData uri="http://schemas.openxmlformats.org/presentationml/2006/ole">
            <mc:AlternateContent xmlns:mc="http://schemas.openxmlformats.org/markup-compatibility/2006">
              <mc:Choice xmlns:v="urn:schemas-microsoft-com:vml" Requires="v">
                <p:oleObj spid="_x0000_s60421" name="Visio" r:id="rId3" imgW="8193186" imgH="6618051" progId="Visio.Drawing.11">
                  <p:embed/>
                </p:oleObj>
              </mc:Choice>
              <mc:Fallback>
                <p:oleObj name="Visio" r:id="rId3" imgW="8193186" imgH="661805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1934267"/>
                        <a:ext cx="6218421" cy="4771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pitchFamily="34" charset="0"/>
                <a:cs typeface="Arial" pitchFamily="34" charset="0"/>
              </a:rPr>
              <a:t/>
            </a:r>
            <a:br>
              <a:rPr kumimoji="0" lang="sr-Latn-CS" sz="1800" b="0" i="0" u="none" strike="noStrike" cap="none" normalizeH="0" baseline="0" smtClean="0">
                <a:ln>
                  <a:noFill/>
                </a:ln>
                <a:solidFill>
                  <a:schemeClr val="tx1"/>
                </a:solidFill>
                <a:effectLst/>
                <a:latin typeface="Arial" pitchFamily="34" charset="0"/>
                <a:cs typeface="Arial" pitchFamily="34" charset="0"/>
              </a:rPr>
            </a:b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E5EB7C08-C982-49F9-BF00-53B0C61EAA26}" type="slidenum">
              <a:rPr lang="sr-Latn-CS" smtClean="0"/>
              <a:pPr/>
              <a:t>19</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sr-Latn-CS" dirty="0"/>
          </a:p>
        </p:txBody>
      </p:sp>
      <p:sp>
        <p:nvSpPr>
          <p:cNvPr id="3" name="Content Placeholder 2"/>
          <p:cNvSpPr>
            <a:spLocks noGrp="1"/>
          </p:cNvSpPr>
          <p:nvPr>
            <p:ph idx="1"/>
          </p:nvPr>
        </p:nvSpPr>
        <p:spPr/>
        <p:txBody>
          <a:bodyPr/>
          <a:lstStyle/>
          <a:p>
            <a:r>
              <a:rPr lang="en-US" dirty="0" smtClean="0"/>
              <a:t>Introduction</a:t>
            </a:r>
          </a:p>
          <a:p>
            <a:r>
              <a:rPr lang="en-US" dirty="0" smtClean="0"/>
              <a:t>Generalization </a:t>
            </a:r>
            <a:br>
              <a:rPr lang="en-US" dirty="0" smtClean="0"/>
            </a:br>
            <a:r>
              <a:rPr lang="en-US" dirty="0" smtClean="0"/>
              <a:t>of the Analyzed Approaches</a:t>
            </a:r>
          </a:p>
          <a:p>
            <a:r>
              <a:rPr lang="en-US" dirty="0" smtClean="0"/>
              <a:t>Presentation and Comparison</a:t>
            </a:r>
            <a:br>
              <a:rPr lang="en-US" dirty="0" smtClean="0"/>
            </a:br>
            <a:r>
              <a:rPr lang="en-US" dirty="0" smtClean="0"/>
              <a:t>of the Analyzed Approaches</a:t>
            </a:r>
          </a:p>
          <a:p>
            <a:r>
              <a:rPr lang="en-US" dirty="0" smtClean="0"/>
              <a:t>Ideas for Future Research</a:t>
            </a:r>
          </a:p>
          <a:p>
            <a:r>
              <a:rPr lang="en-US" dirty="0" smtClean="0"/>
              <a:t>Conclusion</a:t>
            </a:r>
          </a:p>
          <a:p>
            <a:pPr>
              <a:buNone/>
            </a:pPr>
            <a:endParaRPr lang="sr-Latn-CS" dirty="0"/>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dirty="0" smtClean="0"/>
              <a:t>Question Routing Framework</a:t>
            </a:r>
            <a:endParaRPr lang="sr-Latn-CS" dirty="0"/>
          </a:p>
        </p:txBody>
      </p:sp>
      <p:sp>
        <p:nvSpPr>
          <p:cNvPr id="4" name="Content Placeholder 3"/>
          <p:cNvSpPr>
            <a:spLocks noGrp="1"/>
          </p:cNvSpPr>
          <p:nvPr>
            <p:ph idx="1"/>
          </p:nvPr>
        </p:nvSpPr>
        <p:spPr>
          <a:xfrm>
            <a:off x="228600" y="1447800"/>
            <a:ext cx="8458200" cy="685799"/>
          </a:xfrm>
        </p:spPr>
        <p:txBody>
          <a:bodyPr>
            <a:normAutofit fontScale="77500" lnSpcReduction="20000"/>
          </a:bodyPr>
          <a:lstStyle/>
          <a:p>
            <a:pPr marL="755650" lvl="1" indent="-355600">
              <a:tabLst>
                <a:tab pos="266700" algn="l"/>
              </a:tabLst>
            </a:pPr>
            <a:r>
              <a:rPr lang="en-US" sz="3400" dirty="0" smtClean="0"/>
              <a:t>Considers both user’s expertise and user’s availability</a:t>
            </a:r>
          </a:p>
        </p:txBody>
      </p:sp>
      <p:graphicFrame>
        <p:nvGraphicFramePr>
          <p:cNvPr id="41987" name="Object 3"/>
          <p:cNvGraphicFramePr>
            <a:graphicFrameLocks noChangeAspect="1"/>
          </p:cNvGraphicFramePr>
          <p:nvPr/>
        </p:nvGraphicFramePr>
        <p:xfrm>
          <a:off x="1493373" y="1981200"/>
          <a:ext cx="6157254" cy="4724400"/>
        </p:xfrm>
        <a:graphic>
          <a:graphicData uri="http://schemas.openxmlformats.org/presentationml/2006/ole">
            <mc:AlternateContent xmlns:mc="http://schemas.openxmlformats.org/markup-compatibility/2006">
              <mc:Choice xmlns:v="urn:schemas-microsoft-com:vml" Requires="v">
                <p:oleObj spid="_x0000_s61445" name="Visio" r:id="rId3" imgW="8193186" imgH="6618051" progId="Visio.Drawing.11">
                  <p:embed/>
                </p:oleObj>
              </mc:Choice>
              <mc:Fallback>
                <p:oleObj name="Visio" r:id="rId3" imgW="8193186" imgH="6618051" progId="Visio.Drawing.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373" y="1981200"/>
                        <a:ext cx="6157254"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pitchFamily="34" charset="0"/>
                <a:cs typeface="Arial" pitchFamily="34" charset="0"/>
              </a:rPr>
              <a:t/>
            </a:r>
            <a:br>
              <a:rPr kumimoji="0" lang="sr-Latn-CS" sz="1800" b="0" i="0" u="none" strike="noStrike" cap="none" normalizeH="0" baseline="0" smtClean="0">
                <a:ln>
                  <a:noFill/>
                </a:ln>
                <a:solidFill>
                  <a:schemeClr val="tx1"/>
                </a:solidFill>
                <a:effectLst/>
                <a:latin typeface="Arial" pitchFamily="34" charset="0"/>
                <a:cs typeface="Arial" pitchFamily="34" charset="0"/>
              </a:rPr>
            </a:b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E5EB7C08-C982-49F9-BF00-53B0C61EAA26}" type="slidenum">
              <a:rPr lang="sr-Latn-CS" smtClean="0"/>
              <a:pPr/>
              <a:t>20</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Aardvark</a:t>
            </a:r>
            <a:endParaRPr lang="sr-Latn-CS" dirty="0"/>
          </a:p>
        </p:txBody>
      </p:sp>
      <p:sp>
        <p:nvSpPr>
          <p:cNvPr id="4" name="Content Placeholder 3"/>
          <p:cNvSpPr>
            <a:spLocks noGrp="1"/>
          </p:cNvSpPr>
          <p:nvPr>
            <p:ph idx="1"/>
          </p:nvPr>
        </p:nvSpPr>
        <p:spPr>
          <a:xfrm>
            <a:off x="228600" y="1447801"/>
            <a:ext cx="8458200" cy="533400"/>
          </a:xfrm>
        </p:spPr>
        <p:txBody>
          <a:bodyPr>
            <a:normAutofit fontScale="70000" lnSpcReduction="20000"/>
          </a:bodyPr>
          <a:lstStyle/>
          <a:p>
            <a:pPr marL="755650" lvl="1" indent="-355600">
              <a:tabLst>
                <a:tab pos="266700" algn="l"/>
              </a:tabLst>
            </a:pPr>
            <a:r>
              <a:rPr lang="en-US" sz="3400" dirty="0" smtClean="0"/>
              <a:t>A social search engine in user’s extended social networks</a:t>
            </a:r>
          </a:p>
        </p:txBody>
      </p:sp>
      <p:graphicFrame>
        <p:nvGraphicFramePr>
          <p:cNvPr id="41987" name="Object 3"/>
          <p:cNvGraphicFramePr>
            <a:graphicFrameLocks noChangeAspect="1"/>
          </p:cNvGraphicFramePr>
          <p:nvPr/>
        </p:nvGraphicFramePr>
        <p:xfrm>
          <a:off x="1363479" y="1828799"/>
          <a:ext cx="6417042" cy="4923733"/>
        </p:xfrm>
        <a:graphic>
          <a:graphicData uri="http://schemas.openxmlformats.org/presentationml/2006/ole">
            <mc:AlternateContent xmlns:mc="http://schemas.openxmlformats.org/markup-compatibility/2006">
              <mc:Choice xmlns:v="urn:schemas-microsoft-com:vml" Requires="v">
                <p:oleObj spid="_x0000_s63493" name="Visio" r:id="rId3" imgW="8193186" imgH="6618051" progId="Visio.Drawing.11">
                  <p:embed/>
                </p:oleObj>
              </mc:Choice>
              <mc:Fallback>
                <p:oleObj name="Visio" r:id="rId3" imgW="8193186" imgH="6618051"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479" y="1828799"/>
                        <a:ext cx="6417042" cy="49237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pitchFamily="34" charset="0"/>
                <a:cs typeface="Arial" pitchFamily="34" charset="0"/>
              </a:rPr>
              <a:t/>
            </a:r>
            <a:br>
              <a:rPr kumimoji="0" lang="sr-Latn-CS" sz="1800" b="0" i="0" u="none" strike="noStrike" cap="none" normalizeH="0" baseline="0" smtClean="0">
                <a:ln>
                  <a:noFill/>
                </a:ln>
                <a:solidFill>
                  <a:schemeClr val="tx1"/>
                </a:solidFill>
                <a:effectLst/>
                <a:latin typeface="Arial" pitchFamily="34" charset="0"/>
                <a:cs typeface="Arial" pitchFamily="34" charset="0"/>
              </a:rPr>
            </a:b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E5EB7C08-C982-49F9-BF00-53B0C61EAA26}" type="slidenum">
              <a:rPr lang="sr-Latn-CS" smtClean="0"/>
              <a:pPr/>
              <a:t>21</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Yahoo! Answers Recommender System</a:t>
            </a:r>
            <a:endParaRPr lang="sr-Latn-CS" dirty="0"/>
          </a:p>
        </p:txBody>
      </p:sp>
      <p:sp>
        <p:nvSpPr>
          <p:cNvPr id="4" name="Content Placeholder 3"/>
          <p:cNvSpPr>
            <a:spLocks noGrp="1"/>
          </p:cNvSpPr>
          <p:nvPr>
            <p:ph idx="1"/>
          </p:nvPr>
        </p:nvSpPr>
        <p:spPr>
          <a:xfrm>
            <a:off x="228600" y="1371600"/>
            <a:ext cx="8229600" cy="761999"/>
          </a:xfrm>
        </p:spPr>
        <p:txBody>
          <a:bodyPr>
            <a:normAutofit fontScale="77500" lnSpcReduction="20000"/>
          </a:bodyPr>
          <a:lstStyle/>
          <a:p>
            <a:pPr marL="755650" lvl="1" indent="-355600">
              <a:tabLst>
                <a:tab pos="266700" algn="l"/>
              </a:tabLst>
            </a:pPr>
            <a:r>
              <a:rPr lang="en-US" sz="3400" dirty="0" smtClean="0"/>
              <a:t>A multi-channel recommender system: </a:t>
            </a:r>
            <a:br>
              <a:rPr lang="en-US" sz="3400" dirty="0" smtClean="0"/>
            </a:br>
            <a:r>
              <a:rPr lang="en-US" sz="3400" dirty="0" smtClean="0"/>
              <a:t>fuses social and content signals</a:t>
            </a:r>
          </a:p>
        </p:txBody>
      </p:sp>
      <p:graphicFrame>
        <p:nvGraphicFramePr>
          <p:cNvPr id="41987" name="Object 3"/>
          <p:cNvGraphicFramePr>
            <a:graphicFrameLocks noChangeAspect="1"/>
          </p:cNvGraphicFramePr>
          <p:nvPr/>
        </p:nvGraphicFramePr>
        <p:xfrm>
          <a:off x="1524000" y="2016664"/>
          <a:ext cx="6096000" cy="4677400"/>
        </p:xfrm>
        <a:graphic>
          <a:graphicData uri="http://schemas.openxmlformats.org/presentationml/2006/ole">
            <mc:AlternateContent xmlns:mc="http://schemas.openxmlformats.org/markup-compatibility/2006">
              <mc:Choice xmlns:v="urn:schemas-microsoft-com:vml" Requires="v">
                <p:oleObj spid="_x0000_s62469" name="Visio" r:id="rId3" imgW="8193186" imgH="6618051" progId="Visio.Drawing.11">
                  <p:embed/>
                </p:oleObj>
              </mc:Choice>
              <mc:Fallback>
                <p:oleObj name="Visio" r:id="rId3" imgW="8193186" imgH="6618051"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16664"/>
                        <a:ext cx="6096000" cy="467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pitchFamily="34" charset="0"/>
                <a:cs typeface="Arial" pitchFamily="34" charset="0"/>
              </a:rPr>
              <a:t/>
            </a:r>
            <a:br>
              <a:rPr kumimoji="0" lang="sr-Latn-CS" sz="1800" b="0" i="0" u="none" strike="noStrike" cap="none" normalizeH="0" baseline="0" smtClean="0">
                <a:ln>
                  <a:noFill/>
                </a:ln>
                <a:solidFill>
                  <a:schemeClr val="tx1"/>
                </a:solidFill>
                <a:effectLst/>
                <a:latin typeface="Arial" pitchFamily="34" charset="0"/>
                <a:cs typeface="Arial" pitchFamily="34" charset="0"/>
              </a:rPr>
            </a:b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E5EB7C08-C982-49F9-BF00-53B0C61EAA26}" type="slidenum">
              <a:rPr lang="sr-Latn-CS" smtClean="0"/>
              <a:pPr/>
              <a:t>22</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Query Model (SQM)</a:t>
            </a:r>
            <a:endParaRPr lang="sr-Latn-CS" dirty="0"/>
          </a:p>
        </p:txBody>
      </p:sp>
      <p:sp>
        <p:nvSpPr>
          <p:cNvPr id="4" name="Content Placeholder 3"/>
          <p:cNvSpPr>
            <a:spLocks noGrp="1"/>
          </p:cNvSpPr>
          <p:nvPr>
            <p:ph idx="1"/>
          </p:nvPr>
        </p:nvSpPr>
        <p:spPr>
          <a:xfrm>
            <a:off x="228600" y="1371600"/>
            <a:ext cx="8229600" cy="761999"/>
          </a:xfrm>
        </p:spPr>
        <p:txBody>
          <a:bodyPr>
            <a:normAutofit/>
          </a:bodyPr>
          <a:lstStyle/>
          <a:p>
            <a:pPr marL="755650" lvl="1" indent="-355600">
              <a:tabLst>
                <a:tab pos="266700" algn="l"/>
              </a:tabLst>
            </a:pPr>
            <a:r>
              <a:rPr lang="en-US" sz="3400" dirty="0" smtClean="0"/>
              <a:t>A model for decentralized search</a:t>
            </a:r>
          </a:p>
        </p:txBody>
      </p:sp>
      <p:graphicFrame>
        <p:nvGraphicFramePr>
          <p:cNvPr id="41987" name="Object 3"/>
          <p:cNvGraphicFramePr>
            <a:graphicFrameLocks noChangeAspect="1"/>
          </p:cNvGraphicFramePr>
          <p:nvPr/>
        </p:nvGraphicFramePr>
        <p:xfrm>
          <a:off x="1428728" y="1905000"/>
          <a:ext cx="6286544" cy="4823602"/>
        </p:xfrm>
        <a:graphic>
          <a:graphicData uri="http://schemas.openxmlformats.org/presentationml/2006/ole">
            <mc:AlternateContent xmlns:mc="http://schemas.openxmlformats.org/markup-compatibility/2006">
              <mc:Choice xmlns:v="urn:schemas-microsoft-com:vml" Requires="v">
                <p:oleObj spid="_x0000_s64517" name="Visio" r:id="rId3" imgW="8193186" imgH="6618051" progId="Visio.Drawing.11">
                  <p:embed/>
                </p:oleObj>
              </mc:Choice>
              <mc:Fallback>
                <p:oleObj name="Visio" r:id="rId3" imgW="8193186" imgH="6618051"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28" y="1905000"/>
                        <a:ext cx="6286544" cy="4823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pitchFamily="34" charset="0"/>
                <a:cs typeface="Arial" pitchFamily="34" charset="0"/>
              </a:rPr>
              <a:t/>
            </a:r>
            <a:br>
              <a:rPr kumimoji="0" lang="sr-Latn-CS" sz="1800" b="0" i="0" u="none" strike="noStrike" cap="none" normalizeH="0" baseline="0" smtClean="0">
                <a:ln>
                  <a:noFill/>
                </a:ln>
                <a:solidFill>
                  <a:schemeClr val="tx1"/>
                </a:solidFill>
                <a:effectLst/>
                <a:latin typeface="Arial" pitchFamily="34" charset="0"/>
                <a:cs typeface="Arial" pitchFamily="34" charset="0"/>
              </a:rPr>
            </a:br>
            <a:endParaRPr kumimoji="0" lang="sr-Latn-C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E5EB7C08-C982-49F9-BF00-53B0C61EAA26}" type="slidenum">
              <a:rPr lang="sr-Latn-CS" smtClean="0"/>
              <a:pPr/>
              <a:t>23</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Comparison of the Analyzed </a:t>
            </a:r>
            <a:r>
              <a:rPr lang="sr-Latn-CS" dirty="0" smtClean="0"/>
              <a:t>Approaches</a:t>
            </a:r>
            <a:endParaRPr lang="sr-Latn-CS" dirty="0"/>
          </a:p>
        </p:txBody>
      </p:sp>
      <p:graphicFrame>
        <p:nvGraphicFramePr>
          <p:cNvPr id="8" name="Content Placeholder 7"/>
          <p:cNvGraphicFramePr>
            <a:graphicFrameLocks noGrp="1"/>
          </p:cNvGraphicFramePr>
          <p:nvPr>
            <p:ph idx="1"/>
          </p:nvPr>
        </p:nvGraphicFramePr>
        <p:xfrm>
          <a:off x="1" y="1219201"/>
          <a:ext cx="9143998" cy="5652685"/>
        </p:xfrm>
        <a:graphic>
          <a:graphicData uri="http://schemas.openxmlformats.org/drawingml/2006/table">
            <a:tbl>
              <a:tblPr/>
              <a:tblGrid>
                <a:gridCol w="1253687"/>
                <a:gridCol w="1253687"/>
                <a:gridCol w="1253687"/>
                <a:gridCol w="1253687"/>
                <a:gridCol w="1071433"/>
                <a:gridCol w="1253687"/>
                <a:gridCol w="998715"/>
                <a:gridCol w="805415"/>
              </a:tblGrid>
              <a:tr h="903563">
                <a:tc>
                  <a:txBody>
                    <a:bodyPr/>
                    <a:lstStyle/>
                    <a:p>
                      <a:pPr algn="ctr">
                        <a:lnSpc>
                          <a:spcPct val="115000"/>
                        </a:lnSpc>
                        <a:spcAft>
                          <a:spcPts val="0"/>
                        </a:spcAft>
                      </a:pPr>
                      <a:endParaRPr lang="en-US" sz="1200"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200" b="1">
                          <a:latin typeface="Arial" pitchFamily="34" charset="0"/>
                          <a:ea typeface="SimSun"/>
                          <a:cs typeface="Arial" pitchFamily="34" charset="0"/>
                        </a:rPr>
                        <a:t>1. Question Processing</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sr-Latn-CS"/>
                    </a:p>
                  </a:txBody>
                  <a:tcPr/>
                </a:tc>
                <a:tc gridSpan="2">
                  <a:txBody>
                    <a:bodyPr/>
                    <a:lstStyle/>
                    <a:p>
                      <a:pPr algn="ctr">
                        <a:lnSpc>
                          <a:spcPct val="115000"/>
                        </a:lnSpc>
                        <a:spcAft>
                          <a:spcPts val="0"/>
                        </a:spcAft>
                      </a:pPr>
                      <a:r>
                        <a:rPr lang="en-US" sz="1200" b="1">
                          <a:latin typeface="Arial" pitchFamily="34" charset="0"/>
                          <a:ea typeface="SimSun"/>
                          <a:cs typeface="Arial" pitchFamily="34" charset="0"/>
                        </a:rPr>
                        <a:t>2. Matching &amp; Ranking</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sr-Latn-CS"/>
                    </a:p>
                  </a:txBody>
                  <a:tcPr/>
                </a:tc>
                <a:tc gridSpan="2">
                  <a:txBody>
                    <a:bodyPr/>
                    <a:lstStyle/>
                    <a:p>
                      <a:pPr algn="ctr">
                        <a:lnSpc>
                          <a:spcPct val="115000"/>
                        </a:lnSpc>
                        <a:spcAft>
                          <a:spcPts val="0"/>
                        </a:spcAft>
                      </a:pPr>
                      <a:r>
                        <a:rPr lang="en-US" sz="1200" b="1" dirty="0">
                          <a:latin typeface="Arial" pitchFamily="34" charset="0"/>
                          <a:ea typeface="SimSun"/>
                          <a:cs typeface="Arial" pitchFamily="34" charset="0"/>
                        </a:rPr>
                        <a:t>3. User Knowledge Profiling</a:t>
                      </a:r>
                      <a:endParaRPr lang="sr-Latn-CS" sz="1200"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sr-Latn-CS"/>
                    </a:p>
                  </a:txBody>
                  <a:tcPr/>
                </a:tc>
                <a:tc>
                  <a:txBody>
                    <a:bodyPr/>
                    <a:lstStyle/>
                    <a:p>
                      <a:pPr algn="ctr">
                        <a:lnSpc>
                          <a:spcPct val="115000"/>
                        </a:lnSpc>
                        <a:spcAft>
                          <a:spcPts val="0"/>
                        </a:spcAft>
                      </a:pPr>
                      <a:r>
                        <a:rPr lang="en-US" sz="1200" b="1" dirty="0">
                          <a:latin typeface="Arial" pitchFamily="34" charset="0"/>
                          <a:ea typeface="SimSun"/>
                          <a:cs typeface="Arial" pitchFamily="34" charset="0"/>
                        </a:rPr>
                        <a:t>4. </a:t>
                      </a:r>
                      <a:r>
                        <a:rPr lang="en-US" sz="1200" b="1" dirty="0" smtClean="0">
                          <a:latin typeface="Arial" pitchFamily="34" charset="0"/>
                          <a:ea typeface="SimSun"/>
                          <a:cs typeface="Arial" pitchFamily="34" charset="0"/>
                        </a:rPr>
                        <a:t>Addition. </a:t>
                      </a:r>
                      <a:r>
                        <a:rPr lang="en-US" sz="1200" b="1" dirty="0">
                          <a:latin typeface="Arial" pitchFamily="34" charset="0"/>
                          <a:ea typeface="SimSun"/>
                          <a:cs typeface="Arial" pitchFamily="34" charset="0"/>
                        </a:rPr>
                        <a:t>Info.</a:t>
                      </a:r>
                      <a:endParaRPr lang="sr-Latn-CS" sz="1200"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551576">
                <a:tc>
                  <a:txBody>
                    <a:bodyPr/>
                    <a:lstStyle/>
                    <a:p>
                      <a:pPr marL="97155" indent="-97155" algn="ctr">
                        <a:lnSpc>
                          <a:spcPct val="115000"/>
                        </a:lnSpc>
                        <a:spcAft>
                          <a:spcPts val="0"/>
                        </a:spcAft>
                      </a:pPr>
                      <a:endParaRPr lang="en-U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i="1">
                          <a:latin typeface="Arial" pitchFamily="34" charset="0"/>
                          <a:ea typeface="SimSun"/>
                          <a:cs typeface="Arial" pitchFamily="34" charset="0"/>
                        </a:rPr>
                        <a:t>Annotation</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b="1" i="1">
                          <a:latin typeface="Arial" pitchFamily="34" charset="0"/>
                          <a:ea typeface="SimSun"/>
                          <a:cs typeface="Arial" pitchFamily="34" charset="0"/>
                        </a:rPr>
                        <a:t>Analysis</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b="1" i="1">
                          <a:latin typeface="Arial" pitchFamily="34" charset="0"/>
                          <a:ea typeface="SimSun"/>
                          <a:cs typeface="Arial" pitchFamily="34" charset="0"/>
                        </a:rPr>
                        <a:t>Model Organization</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b="1" i="1">
                          <a:latin typeface="Arial" pitchFamily="34" charset="0"/>
                          <a:ea typeface="SimSun"/>
                          <a:cs typeface="Arial" pitchFamily="34" charset="0"/>
                        </a:rPr>
                        <a:t>Semantic Matching</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b="1" i="1" dirty="0">
                          <a:latin typeface="Arial" pitchFamily="34" charset="0"/>
                          <a:ea typeface="SimSun"/>
                          <a:cs typeface="Arial" pitchFamily="34" charset="0"/>
                        </a:rPr>
                        <a:t>Text</a:t>
                      </a:r>
                      <a:endParaRPr lang="sr-Latn-CS" sz="1200"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b="1" i="1" dirty="0" smtClean="0">
                          <a:latin typeface="Arial" pitchFamily="34" charset="0"/>
                          <a:ea typeface="SimSun"/>
                          <a:cs typeface="Arial" pitchFamily="34" charset="0"/>
                        </a:rPr>
                        <a:t>Other</a:t>
                      </a:r>
                      <a:endParaRPr lang="sr-Latn-CS" sz="1200"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620524">
                <a:tc>
                  <a:txBody>
                    <a:bodyPr/>
                    <a:lstStyle/>
                    <a:p>
                      <a:pPr marL="342900" lvl="0" indent="-342900" algn="l">
                        <a:lnSpc>
                          <a:spcPct val="115000"/>
                        </a:lnSpc>
                        <a:spcAft>
                          <a:spcPts val="0"/>
                        </a:spcAft>
                        <a:buFont typeface="+mj-lt"/>
                        <a:buNone/>
                      </a:pPr>
                      <a:r>
                        <a:rPr lang="en-US" sz="1200" b="1" dirty="0">
                          <a:latin typeface="Arial" pitchFamily="34" charset="0"/>
                          <a:ea typeface="SimSun"/>
                          <a:cs typeface="Arial" pitchFamily="34" charset="0"/>
                        </a:rPr>
                        <a:t>iLink</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a:latin typeface="Arial" pitchFamily="34" charset="0"/>
                          <a:ea typeface="SimSun"/>
                          <a:cs typeface="Arial" pitchFamily="34" charset="0"/>
                        </a:rPr>
                        <a:t>Tagging</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NLP</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SimSun"/>
                          <a:cs typeface="Arial" pitchFamily="34" charset="0"/>
                        </a:rPr>
                        <a:t>Centralized </a:t>
                      </a:r>
                      <a:r>
                        <a:rPr lang="en-US" sz="1200" dirty="0" smtClean="0">
                          <a:latin typeface="Arial" pitchFamily="34" charset="0"/>
                          <a:ea typeface="SimSun"/>
                          <a:cs typeface="Arial" pitchFamily="34" charset="0"/>
                        </a:rPr>
                        <a:t/>
                      </a:r>
                      <a:br>
                        <a:rPr lang="en-US" sz="1200" dirty="0" smtClean="0">
                          <a:latin typeface="Arial" pitchFamily="34" charset="0"/>
                          <a:ea typeface="SimSun"/>
                          <a:cs typeface="Arial" pitchFamily="34" charset="0"/>
                        </a:rPr>
                      </a:br>
                      <a:r>
                        <a:rPr lang="en-US" sz="1200" dirty="0" smtClean="0">
                          <a:latin typeface="Arial" pitchFamily="34" charset="0"/>
                          <a:ea typeface="SimSun"/>
                          <a:cs typeface="Arial" pitchFamily="34" charset="0"/>
                        </a:rPr>
                        <a:t>(or  </a:t>
                      </a:r>
                      <a:r>
                        <a:rPr lang="en-US" sz="1200" dirty="0">
                          <a:latin typeface="Arial" pitchFamily="34" charset="0"/>
                          <a:ea typeface="SimSun"/>
                          <a:cs typeface="Arial" pitchFamily="34" charset="0"/>
                        </a:rPr>
                        <a:t>Distributed)</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DM</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Response Score </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latin typeface="Arial" pitchFamily="34" charset="0"/>
                          <a:ea typeface="SimSun"/>
                          <a:cs typeface="Arial" pitchFamily="34" charset="0"/>
                        </a:rPr>
                        <a:t>Referral Rank </a:t>
                      </a:r>
                      <a:endParaRPr lang="sr-Latn-CS" sz="11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788">
                <a:tc>
                  <a:txBody>
                    <a:bodyPr/>
                    <a:lstStyle/>
                    <a:p>
                      <a:pPr marL="342900" lvl="0" indent="-342900" algn="l">
                        <a:lnSpc>
                          <a:spcPct val="115000"/>
                        </a:lnSpc>
                        <a:spcAft>
                          <a:spcPts val="0"/>
                        </a:spcAft>
                        <a:buFont typeface="+mj-lt"/>
                        <a:buNone/>
                      </a:pPr>
                      <a:r>
                        <a:rPr lang="en-US" sz="1200" b="1" dirty="0">
                          <a:latin typeface="Arial" pitchFamily="34" charset="0"/>
                          <a:ea typeface="SimSun"/>
                          <a:cs typeface="Arial" pitchFamily="34" charset="0"/>
                        </a:rPr>
                        <a:t>PLSA in CQA</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ML</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Centralized</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ML </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latin typeface="Arial" pitchFamily="34" charset="0"/>
                          <a:ea typeface="SimSun"/>
                          <a:cs typeface="Arial" pitchFamily="34" charset="0"/>
                        </a:rPr>
                        <a:t>No</a:t>
                      </a:r>
                      <a:endParaRPr lang="sr-Latn-CS" sz="11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58">
                <a:tc>
                  <a:txBody>
                    <a:bodyPr/>
                    <a:lstStyle/>
                    <a:p>
                      <a:pPr marL="0" lvl="0" indent="0" algn="l">
                        <a:lnSpc>
                          <a:spcPct val="115000"/>
                        </a:lnSpc>
                        <a:spcAft>
                          <a:spcPts val="0"/>
                        </a:spcAft>
                        <a:buFont typeface="+mj-lt"/>
                        <a:buNone/>
                      </a:pPr>
                      <a:r>
                        <a:rPr lang="en-US" sz="1200" b="1" dirty="0" smtClean="0">
                          <a:latin typeface="Arial" pitchFamily="34" charset="0"/>
                          <a:ea typeface="SimSun"/>
                          <a:cs typeface="Arial" pitchFamily="34" charset="0"/>
                        </a:rPr>
                        <a:t>Question</a:t>
                      </a:r>
                      <a:r>
                        <a:rPr lang="en-US" sz="1200" b="1" baseline="0" dirty="0" smtClean="0">
                          <a:latin typeface="Arial" pitchFamily="34" charset="0"/>
                          <a:ea typeface="SimSun"/>
                          <a:cs typeface="Arial" pitchFamily="34" charset="0"/>
                        </a:rPr>
                        <a:t> </a:t>
                      </a:r>
                      <a:r>
                        <a:rPr lang="en-US" sz="1200" b="1" dirty="0" smtClean="0">
                          <a:latin typeface="Arial" pitchFamily="34" charset="0"/>
                          <a:ea typeface="SimSun"/>
                          <a:cs typeface="Arial" pitchFamily="34" charset="0"/>
                        </a:rPr>
                        <a:t>Routing </a:t>
                      </a:r>
                      <a:r>
                        <a:rPr lang="en-US" sz="1200" b="1" dirty="0">
                          <a:latin typeface="Arial" pitchFamily="34" charset="0"/>
                          <a:ea typeface="SimSun"/>
                          <a:cs typeface="Arial" pitchFamily="34" charset="0"/>
                        </a:rPr>
                        <a:t>Framework</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dirty="0">
                          <a:latin typeface="Arial" pitchFamily="34" charset="0"/>
                          <a:ea typeface="SimSun"/>
                          <a:cs typeface="Arial" pitchFamily="34" charset="0"/>
                        </a:rPr>
                        <a:t>No</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Centralized</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SimSun"/>
                          <a:cs typeface="Arial" pitchFamily="34" charset="0"/>
                        </a:rPr>
                        <a:t>RS model</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latin typeface="Arial" pitchFamily="34" charset="0"/>
                          <a:ea typeface="SimSun"/>
                          <a:cs typeface="Arial" pitchFamily="34" charset="0"/>
                        </a:rPr>
                        <a:t>Availability</a:t>
                      </a:r>
                      <a:endParaRPr lang="sr-Latn-CS" sz="11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3152">
                <a:tc>
                  <a:txBody>
                    <a:bodyPr/>
                    <a:lstStyle/>
                    <a:p>
                      <a:pPr marL="342900" lvl="0" indent="-342900" algn="l">
                        <a:lnSpc>
                          <a:spcPct val="115000"/>
                        </a:lnSpc>
                        <a:spcAft>
                          <a:spcPts val="0"/>
                        </a:spcAft>
                        <a:buFont typeface="+mj-lt"/>
                        <a:buNone/>
                      </a:pPr>
                      <a:r>
                        <a:rPr lang="en-US" sz="1200" b="1" dirty="0">
                          <a:latin typeface="Arial" pitchFamily="34" charset="0"/>
                          <a:ea typeface="SimSun"/>
                          <a:cs typeface="Arial" pitchFamily="34" charset="0"/>
                        </a:rPr>
                        <a:t>Aardvark</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a:latin typeface="Arial" pitchFamily="34" charset="0"/>
                          <a:ea typeface="SimSun"/>
                          <a:cs typeface="Arial" pitchFamily="34" charset="0"/>
                        </a:rPr>
                        <a:t>Tagging</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DM</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Centralized</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SimSun"/>
                          <a:cs typeface="Arial" pitchFamily="34" charset="0"/>
                        </a:rPr>
                        <a:t>Yes</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SimSun"/>
                          <a:cs typeface="Arial" pitchFamily="34" charset="0"/>
                        </a:rPr>
                        <a:t>DM &amp; NLP</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SimSun"/>
                          <a:cs typeface="Arial" pitchFamily="34" charset="0"/>
                        </a:rPr>
                        <a:t>RS Model </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latin typeface="Arial" pitchFamily="34" charset="0"/>
                          <a:ea typeface="SimSun"/>
                          <a:cs typeface="Arial" pitchFamily="34" charset="0"/>
                        </a:rPr>
                        <a:t>Connectedness, Availability</a:t>
                      </a:r>
                      <a:endParaRPr lang="sr-Latn-CS" sz="11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7364">
                <a:tc>
                  <a:txBody>
                    <a:bodyPr/>
                    <a:lstStyle/>
                    <a:p>
                      <a:pPr marL="0" lvl="0" indent="0" algn="l">
                        <a:lnSpc>
                          <a:spcPct val="115000"/>
                        </a:lnSpc>
                        <a:spcAft>
                          <a:spcPts val="0"/>
                        </a:spcAft>
                        <a:buFont typeface="+mj-lt"/>
                        <a:buNone/>
                      </a:pPr>
                      <a:r>
                        <a:rPr lang="en-US" sz="1200" b="1" dirty="0">
                          <a:latin typeface="Arial" pitchFamily="34" charset="0"/>
                          <a:ea typeface="SimSun"/>
                          <a:cs typeface="Arial" pitchFamily="34" charset="0"/>
                        </a:rPr>
                        <a:t>Yahoo! Answers Recommender System</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a:latin typeface="Arial" pitchFamily="34" charset="0"/>
                          <a:ea typeface="SimSun"/>
                          <a:cs typeface="Arial" pitchFamily="34" charset="0"/>
                        </a:rPr>
                        <a:t>Categories</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NLP </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Centralized</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RS model</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RS model</a:t>
                      </a:r>
                      <a:endParaRPr lang="sr-Latn-CS" sz="120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latin typeface="Arial" pitchFamily="34" charset="0"/>
                          <a:ea typeface="SimSun"/>
                          <a:cs typeface="Arial" pitchFamily="34" charset="0"/>
                        </a:rPr>
                        <a:t>Group of user attributes</a:t>
                      </a:r>
                      <a:endParaRPr lang="sr-Latn-CS" sz="11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576">
                <a:tc>
                  <a:txBody>
                    <a:bodyPr/>
                    <a:lstStyle/>
                    <a:p>
                      <a:pPr marL="342900" lvl="0" indent="-342900" algn="l">
                        <a:lnSpc>
                          <a:spcPct val="115000"/>
                        </a:lnSpc>
                        <a:spcAft>
                          <a:spcPts val="0"/>
                        </a:spcAft>
                        <a:buFont typeface="+mj-lt"/>
                        <a:buNone/>
                      </a:pPr>
                      <a:r>
                        <a:rPr lang="en-US" sz="1200" b="1" dirty="0">
                          <a:latin typeface="Arial" pitchFamily="34" charset="0"/>
                          <a:ea typeface="SimSun"/>
                          <a:cs typeface="Arial" pitchFamily="34" charset="0"/>
                        </a:rPr>
                        <a:t>SQM</a:t>
                      </a:r>
                      <a:endParaRPr lang="sr-Latn-CS" sz="1200" dirty="0">
                        <a:latin typeface="Arial" pitchFamily="34" charset="0"/>
                        <a:ea typeface="SimSu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Distributed</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SimSun"/>
                          <a:cs typeface="Arial" pitchFamily="34" charset="0"/>
                        </a:rPr>
                        <a:t>No</a:t>
                      </a:r>
                      <a:endParaRPr lang="sr-Latn-CS" sz="1200"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No</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SimSun"/>
                          <a:cs typeface="Arial" pitchFamily="34" charset="0"/>
                        </a:rPr>
                        <a:t>Expertise Score</a:t>
                      </a:r>
                      <a:endParaRPr lang="sr-Latn-CS" sz="120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latin typeface="Arial" pitchFamily="34" charset="0"/>
                          <a:ea typeface="SimSun"/>
                          <a:cs typeface="Arial" pitchFamily="34" charset="0"/>
                        </a:rPr>
                        <a:t>Response Rate</a:t>
                      </a:r>
                      <a:endParaRPr lang="sr-Latn-CS" sz="1100" dirty="0">
                        <a:latin typeface="Arial" pitchFamily="34" charset="0"/>
                        <a:ea typeface="SimSu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Ideas for Future Research</a:t>
            </a:r>
            <a:endParaRPr lang="sr-Latn-CS" dirty="0"/>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sr-Latn-CS" dirty="0" smtClean="0"/>
              <a:t>Question </a:t>
            </a:r>
            <a:r>
              <a:rPr lang="en-US" dirty="0" smtClean="0"/>
              <a:t>V</a:t>
            </a:r>
            <a:r>
              <a:rPr lang="sr-Latn-CS" dirty="0" smtClean="0"/>
              <a:t>isualization</a:t>
            </a:r>
            <a:endParaRPr lang="sr-Latn-CS" dirty="0"/>
          </a:p>
        </p:txBody>
      </p:sp>
      <p:sp>
        <p:nvSpPr>
          <p:cNvPr id="5" name="Content Placeholder 4"/>
          <p:cNvSpPr>
            <a:spLocks noGrp="1"/>
          </p:cNvSpPr>
          <p:nvPr>
            <p:ph idx="1"/>
          </p:nvPr>
        </p:nvSpPr>
        <p:spPr>
          <a:xfrm>
            <a:off x="457200" y="1295400"/>
            <a:ext cx="8229600" cy="2895600"/>
          </a:xfrm>
        </p:spPr>
        <p:txBody>
          <a:bodyPr>
            <a:normAutofit fontScale="70000" lnSpcReduction="20000"/>
          </a:bodyPr>
          <a:lstStyle/>
          <a:p>
            <a:r>
              <a:rPr lang="en-US" dirty="0" smtClean="0"/>
              <a:t>Problems with automated question processing:</a:t>
            </a:r>
          </a:p>
          <a:p>
            <a:pPr lvl="1"/>
            <a:r>
              <a:rPr lang="en-US" dirty="0" smtClean="0"/>
              <a:t>Questions are often ambiguous </a:t>
            </a:r>
          </a:p>
          <a:p>
            <a:pPr lvl="1"/>
            <a:r>
              <a:rPr lang="en-US" dirty="0" smtClean="0"/>
              <a:t>Tools can be insufficiently precise and can omit information</a:t>
            </a:r>
          </a:p>
          <a:p>
            <a:endParaRPr lang="en-US" dirty="0" smtClean="0"/>
          </a:p>
          <a:p>
            <a:r>
              <a:rPr lang="en-US" dirty="0" smtClean="0"/>
              <a:t>Possible improvements:</a:t>
            </a:r>
          </a:p>
          <a:p>
            <a:pPr lvl="1"/>
            <a:r>
              <a:rPr lang="en-US" dirty="0" smtClean="0"/>
              <a:t>An interactive user interface [9] – automatic text processing </a:t>
            </a:r>
            <a:br>
              <a:rPr lang="en-US" dirty="0" smtClean="0"/>
            </a:br>
            <a:r>
              <a:rPr lang="en-US" dirty="0" smtClean="0"/>
              <a:t>and manual correction of results</a:t>
            </a:r>
          </a:p>
          <a:p>
            <a:pPr lvl="1"/>
            <a:r>
              <a:rPr lang="en-US" dirty="0" err="1" smtClean="0"/>
              <a:t>TagCloud</a:t>
            </a:r>
            <a:r>
              <a:rPr lang="en-US" dirty="0" smtClean="0"/>
              <a:t> visualization: </a:t>
            </a:r>
            <a:br>
              <a:rPr lang="en-US" dirty="0" smtClean="0"/>
            </a:br>
            <a:r>
              <a:rPr lang="en-US" dirty="0" smtClean="0"/>
              <a:t>“the more significant the concept, the bigger its font size”</a:t>
            </a:r>
            <a:endParaRPr lang="sr-Latn-CS" dirty="0" smtClean="0"/>
          </a:p>
        </p:txBody>
      </p:sp>
      <p:pic>
        <p:nvPicPr>
          <p:cNvPr id="6" name="Picture 5" descr="C:\Users\Emil\Desktop\New Picture (1).bmp"/>
          <p:cNvPicPr/>
          <p:nvPr/>
        </p:nvPicPr>
        <p:blipFill>
          <a:blip r:embed="rId3" cstate="print"/>
          <a:srcRect/>
          <a:stretch>
            <a:fillRect/>
          </a:stretch>
        </p:blipFill>
        <p:spPr bwMode="auto">
          <a:xfrm>
            <a:off x="2133600" y="4192270"/>
            <a:ext cx="4724400" cy="251333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5EB7C08-C982-49F9-BF00-53B0C61EAA26}" type="slidenum">
              <a:rPr lang="sr-Latn-CS" smtClean="0"/>
              <a:pPr/>
              <a:t>26</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Semantic and String Similarity Incorporation</a:t>
            </a:r>
            <a:endParaRPr lang="sr-Latn-CS" dirty="0"/>
          </a:p>
        </p:txBody>
      </p:sp>
      <p:sp>
        <p:nvSpPr>
          <p:cNvPr id="5" name="Content Placeholder 4"/>
          <p:cNvSpPr>
            <a:spLocks noGrp="1"/>
          </p:cNvSpPr>
          <p:nvPr>
            <p:ph idx="1"/>
          </p:nvPr>
        </p:nvSpPr>
        <p:spPr>
          <a:xfrm>
            <a:off x="685800" y="1570037"/>
            <a:ext cx="8229600" cy="1249363"/>
          </a:xfrm>
        </p:spPr>
        <p:txBody>
          <a:bodyPr>
            <a:normAutofit fontScale="85000" lnSpcReduction="20000"/>
          </a:bodyPr>
          <a:lstStyle/>
          <a:p>
            <a:r>
              <a:rPr lang="en-US" dirty="0" smtClean="0"/>
              <a:t>Questions or profiles can include:</a:t>
            </a:r>
          </a:p>
          <a:p>
            <a:pPr lvl="1"/>
            <a:r>
              <a:rPr lang="en-US" dirty="0" smtClean="0"/>
              <a:t>typos</a:t>
            </a:r>
          </a:p>
          <a:p>
            <a:pPr lvl="1"/>
            <a:r>
              <a:rPr lang="en-US" dirty="0" smtClean="0"/>
              <a:t>different forms of infrequent proper nouns</a:t>
            </a:r>
            <a:endParaRPr lang="sr-Latn-CS" dirty="0"/>
          </a:p>
        </p:txBody>
      </p:sp>
      <p:grpSp>
        <p:nvGrpSpPr>
          <p:cNvPr id="22" name="Group 21"/>
          <p:cNvGrpSpPr/>
          <p:nvPr/>
        </p:nvGrpSpPr>
        <p:grpSpPr>
          <a:xfrm>
            <a:off x="838200" y="2819400"/>
            <a:ext cx="7772399" cy="3810001"/>
            <a:chOff x="685800" y="1524000"/>
            <a:chExt cx="8153400" cy="4191001"/>
          </a:xfrm>
        </p:grpSpPr>
        <p:sp>
          <p:nvSpPr>
            <p:cNvPr id="10" name="Oval 9"/>
            <p:cNvSpPr/>
            <p:nvPr/>
          </p:nvSpPr>
          <p:spPr>
            <a:xfrm>
              <a:off x="685800" y="1524000"/>
              <a:ext cx="81534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recognized “information need” from the question </a:t>
              </a:r>
            </a:p>
          </p:txBody>
        </p:sp>
        <p:sp>
          <p:nvSpPr>
            <p:cNvPr id="11" name="Oval 10"/>
            <p:cNvSpPr/>
            <p:nvPr/>
          </p:nvSpPr>
          <p:spPr>
            <a:xfrm>
              <a:off x="685800" y="3352800"/>
              <a:ext cx="81534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available knowledge profiles</a:t>
              </a:r>
            </a:p>
          </p:txBody>
        </p:sp>
        <p:sp>
          <p:nvSpPr>
            <p:cNvPr id="12" name="Plus 11"/>
            <p:cNvSpPr/>
            <p:nvPr/>
          </p:nvSpPr>
          <p:spPr>
            <a:xfrm>
              <a:off x="4038600" y="2286000"/>
              <a:ext cx="1295400" cy="114300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smtClean="0"/>
                <a:t>match</a:t>
              </a:r>
              <a:endParaRPr lang="sr-Latn-CS" i="1" dirty="0"/>
            </a:p>
          </p:txBody>
        </p:sp>
        <p:cxnSp>
          <p:nvCxnSpPr>
            <p:cNvPr id="13" name="Straight Arrow Connector 8"/>
            <p:cNvCxnSpPr>
              <a:stCxn id="12" idx="0"/>
              <a:endCxn id="14" idx="0"/>
            </p:cNvCxnSpPr>
            <p:nvPr/>
          </p:nvCxnSpPr>
          <p:spPr>
            <a:xfrm flipH="1">
              <a:off x="4805083" y="2857500"/>
              <a:ext cx="357211" cy="1866900"/>
            </a:xfrm>
            <a:prstGeom prst="curvedConnector4">
              <a:avLst>
                <a:gd name="adj1" fmla="val -1125463"/>
                <a:gd name="adj2" fmla="val 81153"/>
              </a:avLst>
            </a:prstGeom>
            <a:ln w="38100" cmpd="sng">
              <a:tailEnd type="stealth"/>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2209800" y="4724401"/>
              <a:ext cx="5190565" cy="99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ordered list of users (or “candidate answerers”) who should be contacted to answer the question</a:t>
              </a:r>
              <a:endParaRPr lang="sr-Latn-CS" dirty="0"/>
            </a:p>
          </p:txBody>
        </p:sp>
        <p:sp>
          <p:nvSpPr>
            <p:cNvPr id="15" name="TextBox 14"/>
            <p:cNvSpPr txBox="1"/>
            <p:nvPr/>
          </p:nvSpPr>
          <p:spPr>
            <a:xfrm rot="406945">
              <a:off x="6041465" y="2579608"/>
              <a:ext cx="2758577" cy="369332"/>
            </a:xfrm>
            <a:prstGeom prst="rect">
              <a:avLst/>
            </a:prstGeom>
            <a:noFill/>
          </p:spPr>
          <p:txBody>
            <a:bodyPr wrap="none" rtlCol="0">
              <a:spAutoFit/>
            </a:bodyPr>
            <a:lstStyle/>
            <a:p>
              <a:r>
                <a:rPr lang="en-US" b="1" dirty="0" smtClean="0"/>
                <a:t>Semantic &amp;String similarity</a:t>
              </a:r>
              <a:endParaRPr lang="sr-Latn-CS" b="1" dirty="0" smtClean="0"/>
            </a:p>
          </p:txBody>
        </p:sp>
      </p:grpSp>
      <p:sp>
        <p:nvSpPr>
          <p:cNvPr id="32" name="Rectangle 31"/>
          <p:cNvSpPr/>
          <p:nvPr/>
        </p:nvSpPr>
        <p:spPr>
          <a:xfrm>
            <a:off x="1214313" y="3810000"/>
            <a:ext cx="3052887" cy="369332"/>
          </a:xfrm>
          <a:prstGeom prst="rect">
            <a:avLst/>
          </a:prstGeom>
        </p:spPr>
        <p:txBody>
          <a:bodyPr wrap="none">
            <a:spAutoFit/>
          </a:bodyPr>
          <a:lstStyle/>
          <a:p>
            <a:r>
              <a:rPr lang="en-US" b="1" dirty="0" smtClean="0"/>
              <a:t>Bag of words approach [10] -&gt;</a:t>
            </a:r>
          </a:p>
        </p:txBody>
      </p:sp>
      <p:sp>
        <p:nvSpPr>
          <p:cNvPr id="16" name="Slide Number Placeholder 15"/>
          <p:cNvSpPr>
            <a:spLocks noGrp="1"/>
          </p:cNvSpPr>
          <p:nvPr>
            <p:ph type="sldNum" sz="quarter" idx="12"/>
          </p:nvPr>
        </p:nvSpPr>
        <p:spPr/>
        <p:txBody>
          <a:bodyPr/>
          <a:lstStyle/>
          <a:p>
            <a:fld id="{E5EB7C08-C982-49F9-BF00-53B0C61EAA26}" type="slidenum">
              <a:rPr lang="sr-Latn-CS" smtClean="0"/>
              <a:pPr/>
              <a:t>27</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r-Latn-CS" dirty="0" smtClean="0"/>
              <a:t>Profile Integration</a:t>
            </a:r>
            <a:endParaRPr lang="sr-Latn-CS" dirty="0"/>
          </a:p>
        </p:txBody>
      </p:sp>
      <p:sp>
        <p:nvSpPr>
          <p:cNvPr id="5" name="Content Placeholder 4"/>
          <p:cNvSpPr>
            <a:spLocks noGrp="1"/>
          </p:cNvSpPr>
          <p:nvPr>
            <p:ph idx="1"/>
          </p:nvPr>
        </p:nvSpPr>
        <p:spPr>
          <a:xfrm>
            <a:off x="457200" y="1600200"/>
            <a:ext cx="8229600" cy="4800600"/>
          </a:xfrm>
        </p:spPr>
        <p:txBody>
          <a:bodyPr>
            <a:normAutofit fontScale="70000" lnSpcReduction="20000"/>
          </a:bodyPr>
          <a:lstStyle/>
          <a:p>
            <a:r>
              <a:rPr lang="en-US" dirty="0" smtClean="0"/>
              <a:t>Bayesian approach (used in analyzed solutions) </a:t>
            </a:r>
            <a:br>
              <a:rPr lang="en-US" dirty="0" smtClean="0"/>
            </a:br>
            <a:r>
              <a:rPr lang="en-US" dirty="0" smtClean="0"/>
              <a:t>does not have an adequate expressiveness [11], e.g.:</a:t>
            </a:r>
            <a:br>
              <a:rPr lang="en-US" dirty="0" smtClean="0"/>
            </a:br>
            <a:endParaRPr lang="en-US" dirty="0" smtClean="0"/>
          </a:p>
          <a:p>
            <a:pPr marL="971550" lvl="1" indent="-514350">
              <a:buFont typeface="+mj-lt"/>
              <a:buAutoNum type="arabicPeriod"/>
            </a:pPr>
            <a:r>
              <a:rPr lang="en-US" dirty="0" smtClean="0"/>
              <a:t>User A answered 100 questions about a topic </a:t>
            </a:r>
            <a:r>
              <a:rPr lang="en-US" i="1" dirty="0" smtClean="0"/>
              <a:t>c</a:t>
            </a:r>
            <a:r>
              <a:rPr lang="en-US" dirty="0" smtClean="0"/>
              <a:t> </a:t>
            </a:r>
          </a:p>
          <a:p>
            <a:pPr marL="971550" lvl="1" indent="-514350">
              <a:buNone/>
            </a:pPr>
            <a:r>
              <a:rPr lang="en-US" dirty="0" smtClean="0"/>
              <a:t>	and the quality of the answers rated by other users was 0.5</a:t>
            </a:r>
          </a:p>
          <a:p>
            <a:pPr marL="971550" lvl="1" indent="-514350">
              <a:buFont typeface="+mj-lt"/>
              <a:buAutoNum type="arabicPeriod" startAt="2"/>
            </a:pPr>
            <a:r>
              <a:rPr lang="en-US" dirty="0" smtClean="0"/>
              <a:t>User A did not answer any question about topic </a:t>
            </a:r>
            <a:r>
              <a:rPr lang="en-US" i="1" dirty="0" smtClean="0"/>
              <a:t>c</a:t>
            </a:r>
          </a:p>
          <a:p>
            <a:pPr marL="971550" lvl="1" indent="-514350">
              <a:buNone/>
            </a:pPr>
            <a:endParaRPr lang="en-US" i="1" dirty="0" smtClean="0"/>
          </a:p>
          <a:p>
            <a:pPr marL="971550" lvl="1" indent="-514350">
              <a:buFont typeface="Symbol"/>
              <a:buChar char="Þ"/>
            </a:pPr>
            <a:r>
              <a:rPr lang="en-US" dirty="0" smtClean="0"/>
              <a:t>In both cases trust in A’s knowledge about the topic </a:t>
            </a:r>
            <a:r>
              <a:rPr lang="en-US" i="1" dirty="0" smtClean="0"/>
              <a:t>c </a:t>
            </a:r>
            <a:r>
              <a:rPr lang="en-US" dirty="0" smtClean="0"/>
              <a:t>is: </a:t>
            </a:r>
            <a:br>
              <a:rPr lang="en-US" dirty="0" smtClean="0"/>
            </a:br>
            <a:r>
              <a:rPr lang="en-US" dirty="0" smtClean="0"/>
              <a:t>p(trust)=0.5, p(distrust)=0.5.</a:t>
            </a:r>
          </a:p>
          <a:p>
            <a:pPr marL="971550" lvl="1" indent="-514350"/>
            <a:endParaRPr lang="en-US" dirty="0" smtClean="0"/>
          </a:p>
          <a:p>
            <a:pPr marL="355600" indent="-355600"/>
            <a:r>
              <a:rPr lang="en-US" dirty="0" smtClean="0"/>
              <a:t>Possible improvements - generalization of Bayesian probability </a:t>
            </a:r>
            <a:br>
              <a:rPr lang="en-US" dirty="0" smtClean="0"/>
            </a:br>
            <a:r>
              <a:rPr lang="en-US" dirty="0" smtClean="0"/>
              <a:t>that can handle ignorance; trust model based on:</a:t>
            </a:r>
            <a:br>
              <a:rPr lang="en-US" dirty="0" smtClean="0"/>
            </a:br>
            <a:endParaRPr lang="en-US" dirty="0" smtClean="0"/>
          </a:p>
          <a:p>
            <a:pPr marL="971550" lvl="1" indent="-514350">
              <a:buFont typeface="+mj-lt"/>
              <a:buAutoNum type="arabicPeriod"/>
            </a:pPr>
            <a:r>
              <a:rPr lang="en-US" dirty="0" smtClean="0"/>
              <a:t>The </a:t>
            </a:r>
            <a:r>
              <a:rPr lang="en-US" dirty="0" err="1" smtClean="0"/>
              <a:t>Dempster</a:t>
            </a:r>
            <a:r>
              <a:rPr lang="en-US" dirty="0" smtClean="0"/>
              <a:t>-Shafer theory (DST)  </a:t>
            </a:r>
          </a:p>
          <a:p>
            <a:pPr marL="971550" lvl="1" indent="-514350">
              <a:buFont typeface="+mj-lt"/>
              <a:buAutoNum type="arabicPeriod"/>
            </a:pPr>
            <a:r>
              <a:rPr lang="en-US" dirty="0" smtClean="0"/>
              <a:t>The </a:t>
            </a:r>
            <a:r>
              <a:rPr lang="en-US" dirty="0" err="1" smtClean="0"/>
              <a:t>Dezert-Smarandache</a:t>
            </a:r>
            <a:r>
              <a:rPr lang="en-US" dirty="0" smtClean="0"/>
              <a:t> theory (</a:t>
            </a:r>
            <a:r>
              <a:rPr lang="en-US" dirty="0" err="1" smtClean="0"/>
              <a:t>DSmT</a:t>
            </a:r>
            <a:r>
              <a:rPr lang="en-US" dirty="0" smtClean="0"/>
              <a:t>) [11]</a:t>
            </a:r>
            <a:endParaRPr lang="sr-Latn-CS" dirty="0"/>
          </a:p>
        </p:txBody>
      </p:sp>
      <p:sp>
        <p:nvSpPr>
          <p:cNvPr id="6" name="Slide Number Placeholder 5"/>
          <p:cNvSpPr>
            <a:spLocks noGrp="1"/>
          </p:cNvSpPr>
          <p:nvPr>
            <p:ph type="sldNum" sz="quarter" idx="12"/>
          </p:nvPr>
        </p:nvSpPr>
        <p:spPr/>
        <p:txBody>
          <a:bodyPr/>
          <a:lstStyle/>
          <a:p>
            <a:fld id="{E5EB7C08-C982-49F9-BF00-53B0C61EAA26}" type="slidenum">
              <a:rPr lang="sr-Latn-CS" smtClean="0"/>
              <a:pPr/>
              <a:t>28</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Introduction</a:t>
            </a:r>
            <a:endParaRPr lang="sr-Latn-CS" dirty="0"/>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We Did?</a:t>
            </a:r>
            <a:endParaRPr lang="sr-Latn-CS" dirty="0"/>
          </a:p>
        </p:txBody>
      </p:sp>
      <p:sp>
        <p:nvSpPr>
          <p:cNvPr id="5" name="Content Placeholder 4"/>
          <p:cNvSpPr>
            <a:spLocks noGrp="1"/>
          </p:cNvSpPr>
          <p:nvPr>
            <p:ph idx="1"/>
          </p:nvPr>
        </p:nvSpPr>
        <p:spPr/>
        <p:txBody>
          <a:bodyPr>
            <a:normAutofit fontScale="92500" lnSpcReduction="20000"/>
          </a:bodyPr>
          <a:lstStyle/>
          <a:p>
            <a:r>
              <a:rPr lang="en-US" dirty="0" smtClean="0"/>
              <a:t>Since IQRSs are about questions and answers, </a:t>
            </a:r>
            <a:br>
              <a:rPr lang="en-US" dirty="0" smtClean="0"/>
            </a:br>
            <a:r>
              <a:rPr lang="en-US" dirty="0" smtClean="0"/>
              <a:t>our attitude in this paper was: </a:t>
            </a:r>
          </a:p>
          <a:p>
            <a:pPr lvl="1"/>
            <a:r>
              <a:rPr lang="en-US" dirty="0" smtClean="0"/>
              <a:t>"Half of science is asking the right questions," Aristotle (384 BC – 322 BC). </a:t>
            </a:r>
          </a:p>
          <a:p>
            <a:pPr lvl="1"/>
            <a:r>
              <a:rPr lang="en-US" dirty="0" smtClean="0"/>
              <a:t>We asked three fundamental questions </a:t>
            </a:r>
            <a:br>
              <a:rPr lang="en-US" dirty="0" smtClean="0"/>
            </a:br>
            <a:r>
              <a:rPr lang="en-US" dirty="0" smtClean="0"/>
              <a:t>and on their basis we built a presentation paradigm.</a:t>
            </a:r>
          </a:p>
          <a:p>
            <a:r>
              <a:rPr lang="en-US" dirty="0" smtClean="0"/>
              <a:t>We established common characteristics of IQRSs to allow their uniform analysis</a:t>
            </a:r>
            <a:endParaRPr lang="sr-Latn-CS" dirty="0" smtClean="0"/>
          </a:p>
          <a:p>
            <a:r>
              <a:rPr lang="en-US" dirty="0" smtClean="0"/>
              <a:t>Future research - to implement a prototype </a:t>
            </a:r>
            <a:br>
              <a:rPr lang="en-US" dirty="0" smtClean="0"/>
            </a:br>
            <a:r>
              <a:rPr lang="en-US" dirty="0" smtClean="0"/>
              <a:t>of the proposed ideas </a:t>
            </a:r>
            <a:br>
              <a:rPr lang="en-US" dirty="0" smtClean="0"/>
            </a:br>
            <a:r>
              <a:rPr lang="en-US" dirty="0" smtClean="0"/>
              <a:t>and to evaluate their performance</a:t>
            </a:r>
          </a:p>
          <a:p>
            <a:pPr>
              <a:buNone/>
            </a:pPr>
            <a:endParaRPr lang="sr-Latn-CS" dirty="0"/>
          </a:p>
        </p:txBody>
      </p:sp>
      <p:sp>
        <p:nvSpPr>
          <p:cNvPr id="6" name="Slide Number Placeholder 5"/>
          <p:cNvSpPr>
            <a:spLocks noGrp="1"/>
          </p:cNvSpPr>
          <p:nvPr>
            <p:ph type="sldNum" sz="quarter" idx="12"/>
          </p:nvPr>
        </p:nvSpPr>
        <p:spPr/>
        <p:txBody>
          <a:bodyPr/>
          <a:lstStyle/>
          <a:p>
            <a:fld id="{E5EB7C08-C982-49F9-BF00-53B0C61EAA26}" type="slidenum">
              <a:rPr lang="sr-Latn-CS" smtClean="0"/>
              <a:pPr/>
              <a:t>30</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Selected References</a:t>
            </a:r>
            <a:endParaRPr lang="sr-Latn-CS" sz="6000" dirty="0"/>
          </a:p>
        </p:txBody>
      </p:sp>
      <p:sp>
        <p:nvSpPr>
          <p:cNvPr id="3" name="Content Placeholder 2"/>
          <p:cNvSpPr>
            <a:spLocks noGrp="1"/>
          </p:cNvSpPr>
          <p:nvPr>
            <p:ph idx="1"/>
          </p:nvPr>
        </p:nvSpPr>
        <p:spPr>
          <a:xfrm>
            <a:off x="457200" y="1371600"/>
            <a:ext cx="8229600" cy="4800600"/>
          </a:xfrm>
        </p:spPr>
        <p:txBody>
          <a:bodyPr>
            <a:normAutofit fontScale="47500" lnSpcReduction="20000"/>
          </a:bodyPr>
          <a:lstStyle/>
          <a:p>
            <a:pPr marL="514350" indent="-514350">
              <a:buFont typeface="+mj-lt"/>
              <a:buAutoNum type="arabicPeriod"/>
            </a:pPr>
            <a:r>
              <a:rPr lang="en-US" dirty="0" smtClean="0"/>
              <a:t>I. </a:t>
            </a:r>
            <a:r>
              <a:rPr lang="en-US" dirty="0" err="1" smtClean="0"/>
              <a:t>Rus</a:t>
            </a:r>
            <a:r>
              <a:rPr lang="en-US" dirty="0" smtClean="0"/>
              <a:t> and M. </a:t>
            </a:r>
            <a:r>
              <a:rPr lang="en-US" dirty="0" err="1" smtClean="0"/>
              <a:t>Lindvall</a:t>
            </a:r>
            <a:r>
              <a:rPr lang="en-US" dirty="0" smtClean="0"/>
              <a:t>, “Knowledge management in software engineering,” </a:t>
            </a:r>
            <a:r>
              <a:rPr lang="en-US" i="1" dirty="0" smtClean="0"/>
              <a:t>IEEE Software</a:t>
            </a:r>
            <a:r>
              <a:rPr lang="en-US" dirty="0" smtClean="0"/>
              <a:t>, vol. 19, no. 3, pp. 26-38, May 2002.</a:t>
            </a:r>
            <a:endParaRPr lang="sr-Latn-CS" dirty="0" smtClean="0"/>
          </a:p>
          <a:p>
            <a:pPr marL="514350" indent="-514350">
              <a:buFont typeface="+mj-lt"/>
              <a:buAutoNum type="arabicPeriod"/>
            </a:pPr>
            <a:r>
              <a:rPr lang="en-US" dirty="0" smtClean="0"/>
              <a:t>S. Frameworks, “Management of explicit and tacit knowledge,” </a:t>
            </a:r>
            <a:r>
              <a:rPr lang="en-US" i="1" dirty="0" smtClean="0"/>
              <a:t>Journal of the Royal Society of Medicine</a:t>
            </a:r>
            <a:r>
              <a:rPr lang="en-US" dirty="0" smtClean="0"/>
              <a:t>, vol. 94, pp. 6-9, 2001.</a:t>
            </a:r>
            <a:endParaRPr lang="sr-Latn-CS" dirty="0" smtClean="0"/>
          </a:p>
          <a:p>
            <a:pPr marL="514350" indent="-514350">
              <a:buFont typeface="+mj-lt"/>
              <a:buAutoNum type="arabicPeriod"/>
            </a:pPr>
            <a:r>
              <a:rPr lang="en-US" dirty="0" smtClean="0"/>
              <a:t>J. </a:t>
            </a:r>
            <a:r>
              <a:rPr lang="en-US" dirty="0" err="1" smtClean="0"/>
              <a:t>Davitz</a:t>
            </a:r>
            <a:r>
              <a:rPr lang="en-US" dirty="0" smtClean="0"/>
              <a:t>, J. Yu, S. </a:t>
            </a:r>
            <a:r>
              <a:rPr lang="en-US" dirty="0" err="1" smtClean="0"/>
              <a:t>Basu</a:t>
            </a:r>
            <a:r>
              <a:rPr lang="en-US" dirty="0" smtClean="0"/>
              <a:t>, D. </a:t>
            </a:r>
            <a:r>
              <a:rPr lang="en-US" dirty="0" err="1" smtClean="0"/>
              <a:t>Gutelius</a:t>
            </a:r>
            <a:r>
              <a:rPr lang="en-US" dirty="0" smtClean="0"/>
              <a:t>, and A, “iLink: search and routing in social networks,” in </a:t>
            </a:r>
            <a:r>
              <a:rPr lang="en-US" i="1" dirty="0" smtClean="0"/>
              <a:t>WWW</a:t>
            </a:r>
            <a:r>
              <a:rPr lang="en-US" dirty="0" smtClean="0"/>
              <a:t>, 2007.</a:t>
            </a:r>
            <a:endParaRPr lang="sr-Latn-CS" dirty="0" smtClean="0"/>
          </a:p>
          <a:p>
            <a:pPr marL="514350" indent="-514350">
              <a:buFont typeface="+mj-lt"/>
              <a:buAutoNum type="arabicPeriod"/>
            </a:pPr>
            <a:r>
              <a:rPr lang="en-US" dirty="0" smtClean="0"/>
              <a:t>M. </a:t>
            </a:r>
            <a:r>
              <a:rPr lang="en-US" dirty="0" err="1" smtClean="0"/>
              <a:t>Qu</a:t>
            </a:r>
            <a:r>
              <a:rPr lang="en-US" dirty="0" smtClean="0"/>
              <a:t>, G. </a:t>
            </a:r>
            <a:r>
              <a:rPr lang="en-US" dirty="0" err="1" smtClean="0"/>
              <a:t>Qiu</a:t>
            </a:r>
            <a:r>
              <a:rPr lang="en-US" dirty="0" smtClean="0"/>
              <a:t>, X. He, and C. Zhang, “Probabilistic question recommendation for question answering communities,” in </a:t>
            </a:r>
            <a:r>
              <a:rPr lang="en-US" i="1" dirty="0" smtClean="0"/>
              <a:t>WWW</a:t>
            </a:r>
            <a:r>
              <a:rPr lang="en-US" dirty="0" smtClean="0"/>
              <a:t>, pp. 1229-1230, 2009.</a:t>
            </a:r>
            <a:endParaRPr lang="sr-Latn-CS" dirty="0" smtClean="0"/>
          </a:p>
          <a:p>
            <a:pPr marL="514350" indent="-514350">
              <a:buFont typeface="+mj-lt"/>
              <a:buAutoNum type="arabicPeriod"/>
            </a:pPr>
            <a:r>
              <a:rPr lang="en-US" dirty="0" smtClean="0"/>
              <a:t>B. Li, and I. King, “Routing questions to appropriate answerers in community question answering services,” in </a:t>
            </a:r>
            <a:r>
              <a:rPr lang="en-US" i="1" dirty="0" smtClean="0"/>
              <a:t>CIKM</a:t>
            </a:r>
            <a:r>
              <a:rPr lang="en-US" dirty="0" smtClean="0"/>
              <a:t>, pp. 1585-1588, 2010.</a:t>
            </a:r>
            <a:endParaRPr lang="sr-Latn-CS" dirty="0" smtClean="0"/>
          </a:p>
          <a:p>
            <a:pPr marL="514350" indent="-514350">
              <a:buFont typeface="+mj-lt"/>
              <a:buAutoNum type="arabicPeriod"/>
            </a:pPr>
            <a:r>
              <a:rPr lang="en-US" dirty="0" smtClean="0"/>
              <a:t>D. Horowitz and S. D. </a:t>
            </a:r>
            <a:r>
              <a:rPr lang="en-US" dirty="0" err="1" smtClean="0"/>
              <a:t>Kamvar</a:t>
            </a:r>
            <a:r>
              <a:rPr lang="en-US" dirty="0" smtClean="0"/>
              <a:t>, “The anatomy of a large-scale social search engine,” in </a:t>
            </a:r>
            <a:r>
              <a:rPr lang="en-US" i="1" dirty="0" smtClean="0"/>
              <a:t>WWW</a:t>
            </a:r>
            <a:r>
              <a:rPr lang="en-US" dirty="0" smtClean="0"/>
              <a:t>, 2010.</a:t>
            </a:r>
            <a:endParaRPr lang="sr-Latn-CS" dirty="0" smtClean="0"/>
          </a:p>
          <a:p>
            <a:pPr marL="514350" indent="-514350">
              <a:buFont typeface="+mj-lt"/>
              <a:buAutoNum type="arabicPeriod"/>
            </a:pPr>
            <a:r>
              <a:rPr lang="en-US" dirty="0" smtClean="0"/>
              <a:t>G. </a:t>
            </a:r>
            <a:r>
              <a:rPr lang="en-US" dirty="0" err="1" smtClean="0"/>
              <a:t>Dror</a:t>
            </a:r>
            <a:r>
              <a:rPr lang="en-US" dirty="0" smtClean="0"/>
              <a:t>, Y. </a:t>
            </a:r>
            <a:r>
              <a:rPr lang="en-US" dirty="0" err="1" smtClean="0"/>
              <a:t>Koren</a:t>
            </a:r>
            <a:r>
              <a:rPr lang="en-US" dirty="0" smtClean="0"/>
              <a:t>,  Y. </a:t>
            </a:r>
            <a:r>
              <a:rPr lang="en-US" dirty="0" err="1" smtClean="0"/>
              <a:t>Maarek</a:t>
            </a:r>
            <a:r>
              <a:rPr lang="en-US" dirty="0" smtClean="0"/>
              <a:t>,  and I. </a:t>
            </a:r>
            <a:r>
              <a:rPr lang="en-US" dirty="0" err="1" smtClean="0"/>
              <a:t>Szpektor</a:t>
            </a:r>
            <a:r>
              <a:rPr lang="en-US" dirty="0" smtClean="0"/>
              <a:t>, “I want to answer; who has a question?: Yahoo! answers recommender system,” in </a:t>
            </a:r>
            <a:r>
              <a:rPr lang="en-US" i="1" dirty="0" smtClean="0"/>
              <a:t>KDD</a:t>
            </a:r>
            <a:r>
              <a:rPr lang="en-US" dirty="0" smtClean="0"/>
              <a:t>, pp. 1109-1117, 2011.</a:t>
            </a:r>
            <a:endParaRPr lang="sr-Latn-CS" dirty="0" smtClean="0"/>
          </a:p>
          <a:p>
            <a:pPr marL="514350" indent="-514350">
              <a:buFont typeface="+mj-lt"/>
              <a:buAutoNum type="arabicPeriod"/>
            </a:pPr>
            <a:r>
              <a:rPr lang="en-US" dirty="0" smtClean="0"/>
              <a:t>A. </a:t>
            </a:r>
            <a:r>
              <a:rPr lang="en-US" dirty="0" err="1" smtClean="0"/>
              <a:t>Banerjee</a:t>
            </a:r>
            <a:r>
              <a:rPr lang="en-US" dirty="0" smtClean="0"/>
              <a:t> and S. </a:t>
            </a:r>
            <a:r>
              <a:rPr lang="en-US" dirty="0" err="1" smtClean="0"/>
              <a:t>Basu</a:t>
            </a:r>
            <a:r>
              <a:rPr lang="en-US" dirty="0" smtClean="0"/>
              <a:t>, “A social query model for decentralized search,” in</a:t>
            </a:r>
            <a:r>
              <a:rPr lang="en-US" i="1" dirty="0" smtClean="0"/>
              <a:t> SNAKDD</a:t>
            </a:r>
            <a:r>
              <a:rPr lang="en-US" dirty="0" smtClean="0"/>
              <a:t>, 2008.</a:t>
            </a:r>
          </a:p>
          <a:p>
            <a:pPr marL="514350" indent="-514350">
              <a:buFont typeface="+mj-lt"/>
              <a:buAutoNum type="arabicPeriod"/>
            </a:pPr>
            <a:r>
              <a:rPr lang="en-US" dirty="0" smtClean="0"/>
              <a:t>E. Varga, B. Furlan, and V. Milutinovic, "Document Filter Based on Extracted Concepts," </a:t>
            </a:r>
            <a:r>
              <a:rPr lang="en-US" i="1" dirty="0" smtClean="0"/>
              <a:t>Transactions on Internet Research</a:t>
            </a:r>
            <a:r>
              <a:rPr lang="en-US" dirty="0" smtClean="0"/>
              <a:t>, vol. 6, no. 1, pp. 5-9, January 2010.</a:t>
            </a:r>
            <a:endParaRPr lang="sr-Latn-CS" dirty="0" smtClean="0"/>
          </a:p>
          <a:p>
            <a:pPr marL="514350" indent="-514350">
              <a:buFont typeface="+mj-lt"/>
              <a:buAutoNum type="arabicPeriod"/>
            </a:pPr>
            <a:r>
              <a:rPr lang="en-US" dirty="0" smtClean="0"/>
              <a:t>A. Islam and D. </a:t>
            </a:r>
            <a:r>
              <a:rPr lang="en-US" dirty="0" err="1" smtClean="0"/>
              <a:t>Inkpen</a:t>
            </a:r>
            <a:r>
              <a:rPr lang="en-US" dirty="0" smtClean="0"/>
              <a:t>, “Semantic text similarity using corpus-based word similarity and string similarity,” </a:t>
            </a:r>
            <a:r>
              <a:rPr lang="en-US" i="1" dirty="0" smtClean="0"/>
              <a:t>ACM Transactions on Knowledge Discovery from Data</a:t>
            </a:r>
            <a:r>
              <a:rPr lang="en-US" dirty="0" smtClean="0"/>
              <a:t>, vol. 2, no. 2, pp. 1-25, Jul. 2008.</a:t>
            </a:r>
            <a:endParaRPr lang="sr-Latn-CS" dirty="0" smtClean="0"/>
          </a:p>
          <a:p>
            <a:pPr marL="514350" indent="-514350">
              <a:buFont typeface="+mj-lt"/>
              <a:buAutoNum type="arabicPeriod"/>
            </a:pPr>
            <a:r>
              <a:rPr lang="en-US" dirty="0" smtClean="0"/>
              <a:t>J. Wang and H.-J. Sun, “A new evidential trust model for open communities,” </a:t>
            </a:r>
            <a:r>
              <a:rPr lang="en-US" i="1" dirty="0" smtClean="0"/>
              <a:t>Computer Standards &amp; Interfaces</a:t>
            </a:r>
            <a:r>
              <a:rPr lang="en-US" dirty="0" smtClean="0"/>
              <a:t>, vol. 31, no. 5, pp. 994-1001, Sep. 2009. </a:t>
            </a:r>
            <a:endParaRPr lang="sr-Latn-CS" dirty="0" smtClean="0"/>
          </a:p>
        </p:txBody>
      </p:sp>
      <p:sp>
        <p:nvSpPr>
          <p:cNvPr id="5" name="Slide Number Placeholder 4"/>
          <p:cNvSpPr>
            <a:spLocks noGrp="1"/>
          </p:cNvSpPr>
          <p:nvPr>
            <p:ph type="sldNum" sz="quarter" idx="12"/>
          </p:nvPr>
        </p:nvSpPr>
        <p:spPr/>
        <p:txBody>
          <a:bodyPr/>
          <a:lstStyle/>
          <a:p>
            <a:fld id="{E5EB7C08-C982-49F9-BF00-53B0C61EAA26}" type="slidenum">
              <a:rPr lang="sr-Latn-CS" smtClean="0"/>
              <a:pPr/>
              <a:t>31</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76794" y="2786058"/>
            <a:ext cx="4790415" cy="1323439"/>
          </a:xfrm>
          <a:prstGeom prst="rect">
            <a:avLst/>
          </a:prstGeom>
          <a:noFill/>
        </p:spPr>
        <p:txBody>
          <a:bodyPr wrap="none" rtlCol="0">
            <a:spAutoFit/>
          </a:bodyPr>
          <a:lstStyle/>
          <a:p>
            <a:pPr algn="ctr"/>
            <a:r>
              <a:rPr lang="en-US" sz="8000" dirty="0" smtClean="0">
                <a:effectLst>
                  <a:reflection blurRad="6350" stA="55000" endA="300" endPos="45500" dir="5400000" sy="-100000" algn="bl" rotWithShape="0"/>
                </a:effectLst>
              </a:rPr>
              <a:t>Thank You!</a:t>
            </a:r>
            <a:endParaRPr lang="en-US" sz="8000" dirty="0">
              <a:effectLst>
                <a:reflection blurRad="6350" stA="55000" endA="300" endPos="45500" dir="5400000" sy="-100000" algn="bl" rotWithShape="0"/>
              </a:effectLst>
            </a:endParaRPr>
          </a:p>
        </p:txBody>
      </p:sp>
      <p:graphicFrame>
        <p:nvGraphicFramePr>
          <p:cNvPr id="7" name="Diagram 6"/>
          <p:cNvGraphicFramePr/>
          <p:nvPr/>
        </p:nvGraphicFramePr>
        <p:xfrm>
          <a:off x="533400" y="4953000"/>
          <a:ext cx="8229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What is IQRS – </a:t>
            </a:r>
            <a:br>
              <a:rPr lang="en-US" dirty="0" smtClean="0"/>
            </a:br>
            <a:r>
              <a:rPr lang="en-US" dirty="0" smtClean="0"/>
              <a:t>Intelligent Question Routing System?</a:t>
            </a:r>
            <a:endParaRPr lang="en-US" dirty="0"/>
          </a:p>
        </p:txBody>
      </p:sp>
      <p:graphicFrame>
        <p:nvGraphicFramePr>
          <p:cNvPr id="15" name="Content Placeholder 14"/>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C:\Documents and Settings\stancco\Local Settings\Temporary Internet Files\Content.IE5\K123SXQR\MPj04100840000[1].jpg"/>
          <p:cNvPicPr>
            <a:picLocks noChangeAspect="1" noChangeArrowheads="1"/>
          </p:cNvPicPr>
          <p:nvPr/>
        </p:nvPicPr>
        <p:blipFill>
          <a:blip r:embed="rId9" cstate="print"/>
          <a:srcRect/>
          <a:stretch>
            <a:fillRect/>
          </a:stretch>
        </p:blipFill>
        <p:spPr bwMode="auto">
          <a:xfrm>
            <a:off x="3214678" y="3714752"/>
            <a:ext cx="2786082" cy="2956423"/>
          </a:xfrm>
          <a:prstGeom prst="rect">
            <a:avLst/>
          </a:prstGeom>
          <a:noFill/>
        </p:spPr>
      </p:pic>
      <p:sp>
        <p:nvSpPr>
          <p:cNvPr id="16" name="Rounded Rectangle 15"/>
          <p:cNvSpPr/>
          <p:nvPr/>
        </p:nvSpPr>
        <p:spPr>
          <a:xfrm>
            <a:off x="3000364" y="1214422"/>
            <a:ext cx="2857520" cy="54292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2800" b="1" dirty="0" smtClean="0">
                <a:solidFill>
                  <a:srgbClr val="C00000"/>
                </a:solidFill>
              </a:rPr>
              <a:t>IQRS Service</a:t>
            </a:r>
            <a:endParaRPr lang="en-US" sz="2800" b="1" dirty="0">
              <a:solidFill>
                <a:srgbClr val="C00000"/>
              </a:solidFill>
            </a:endParaRPr>
          </a:p>
        </p:txBody>
      </p:sp>
      <p:pic>
        <p:nvPicPr>
          <p:cNvPr id="1032" name="Picture 8" descr="C:\Documents and Settings\stancco\Local Settings\Temporary Internet Files\Content.IE5\K123SXQR\MPj04140390000[1].jpg"/>
          <p:cNvPicPr>
            <a:picLocks noChangeAspect="1" noChangeArrowheads="1"/>
          </p:cNvPicPr>
          <p:nvPr/>
        </p:nvPicPr>
        <p:blipFill>
          <a:blip r:embed="rId10" cstate="print"/>
          <a:srcRect/>
          <a:stretch>
            <a:fillRect/>
          </a:stretch>
        </p:blipFill>
        <p:spPr bwMode="auto">
          <a:xfrm>
            <a:off x="428596" y="3357562"/>
            <a:ext cx="2173224" cy="3121152"/>
          </a:xfrm>
          <a:prstGeom prst="rect">
            <a:avLst/>
          </a:prstGeom>
          <a:noFill/>
        </p:spPr>
      </p:pic>
      <p:sp>
        <p:nvSpPr>
          <p:cNvPr id="17" name="Rounded Rectangle 16"/>
          <p:cNvSpPr/>
          <p:nvPr/>
        </p:nvSpPr>
        <p:spPr>
          <a:xfrm>
            <a:off x="142844" y="1214422"/>
            <a:ext cx="2714644" cy="53578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solidFill>
                  <a:srgbClr val="C00000"/>
                </a:solidFill>
              </a:rPr>
              <a:t>User</a:t>
            </a:r>
            <a:endParaRPr lang="en-US" sz="2800" b="1" dirty="0">
              <a:solidFill>
                <a:srgbClr val="C00000"/>
              </a:solidFill>
            </a:endParaRPr>
          </a:p>
        </p:txBody>
      </p:sp>
      <p:sp>
        <p:nvSpPr>
          <p:cNvPr id="18" name="Rounded Rectangle 17"/>
          <p:cNvSpPr/>
          <p:nvPr/>
        </p:nvSpPr>
        <p:spPr>
          <a:xfrm>
            <a:off x="6000760" y="1214422"/>
            <a:ext cx="2714644" cy="550072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800" b="1" dirty="0" smtClean="0">
                <a:solidFill>
                  <a:srgbClr val="C00000"/>
                </a:solidFill>
              </a:rPr>
              <a:t>User</a:t>
            </a:r>
            <a:endParaRPr lang="en-US" sz="2800" b="1" dirty="0">
              <a:solidFill>
                <a:srgbClr val="C00000"/>
              </a:solidFill>
            </a:endParaRPr>
          </a:p>
        </p:txBody>
      </p:sp>
      <p:pic>
        <p:nvPicPr>
          <p:cNvPr id="3" name="Picture 2" descr="C:\Documents and Settings\stancco\Local Settings\Temporary Internet Files\Content.IE5\JX251KPN\MPj04118050000[1].jpg"/>
          <p:cNvPicPr>
            <a:picLocks noChangeAspect="1" noChangeArrowheads="1"/>
          </p:cNvPicPr>
          <p:nvPr/>
        </p:nvPicPr>
        <p:blipFill>
          <a:blip r:embed="rId11" cstate="print"/>
          <a:srcRect/>
          <a:stretch>
            <a:fillRect/>
          </a:stretch>
        </p:blipFill>
        <p:spPr bwMode="auto">
          <a:xfrm>
            <a:off x="6286512" y="3357562"/>
            <a:ext cx="2163201" cy="3252743"/>
          </a:xfrm>
          <a:prstGeom prst="rect">
            <a:avLst/>
          </a:prstGeom>
          <a:noFill/>
        </p:spPr>
      </p:pic>
    </p:spTree>
    <p:custDataLst>
      <p:tags r:id="rId1"/>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xit" presetSubtype="0" decel="50000" fill="hold" grpId="0" nodeType="clickEffect">
                                  <p:stCondLst>
                                    <p:cond delay="0"/>
                                  </p:stCondLst>
                                  <p:iterate type="lt">
                                    <p:tmPct val="0"/>
                                  </p:iterate>
                                  <p:childTnLst>
                                    <p:anim calcmode="lin" valueType="num">
                                      <p:cBhvr>
                                        <p:cTn id="6" dur="1000"/>
                                        <p:tgtEl>
                                          <p:spTgt spid="2"/>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1000"/>
                                        <p:tgtEl>
                                          <p:spTgt spid="2"/>
                                        </p:tgtEl>
                                        <p:attrNameLst>
                                          <p:attrName>ppt_x</p:attrName>
                                        </p:attrNameLst>
                                      </p:cBhvr>
                                      <p:tavLst>
                                        <p:tav tm="0">
                                          <p:val>
                                            <p:strVal val="ppt_x"/>
                                          </p:val>
                                        </p:tav>
                                        <p:tav tm="50000">
                                          <p:val>
                                            <p:fltVal val="0.95"/>
                                          </p:val>
                                        </p:tav>
                                        <p:tav tm="100000">
                                          <p:val>
                                            <p:fltVal val="-1"/>
                                          </p:val>
                                        </p:tav>
                                      </p:tavLst>
                                    </p:anim>
                                    <p:anim calcmode="lin" valueType="num">
                                      <p:cBhvr>
                                        <p:cTn id="8" dur="1000"/>
                                        <p:tgtEl>
                                          <p:spTgt spid="2"/>
                                        </p:tgtEl>
                                        <p:attrNameLst>
                                          <p:attrName>ppt_y</p:attrName>
                                        </p:attrNameLst>
                                      </p:cBhvr>
                                      <p:tavLst>
                                        <p:tav tm="0">
                                          <p:val>
                                            <p:strVal val="ppt_y"/>
                                          </p:val>
                                        </p:tav>
                                        <p:tav tm="100000">
                                          <p:val>
                                            <p:strVal val="ppt_y"/>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par>
                          <p:cTn id="11" fill="hold">
                            <p:stCondLst>
                              <p:cond delay="1000"/>
                            </p:stCondLst>
                            <p:childTnLst>
                              <p:par>
                                <p:cTn id="12" presetID="53"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53"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1032"/>
                                        </p:tgtEl>
                                        <p:attrNameLst>
                                          <p:attrName>style.visibility</p:attrName>
                                        </p:attrNameLst>
                                      </p:cBhvr>
                                      <p:to>
                                        <p:strVal val="visible"/>
                                      </p:to>
                                    </p:set>
                                    <p:anim calcmode="lin" valueType="num">
                                      <p:cBhvr>
                                        <p:cTn id="26" dur="500" fill="hold"/>
                                        <p:tgtEl>
                                          <p:spTgt spid="1032"/>
                                        </p:tgtEl>
                                        <p:attrNameLst>
                                          <p:attrName>ppt_w</p:attrName>
                                        </p:attrNameLst>
                                      </p:cBhvr>
                                      <p:tavLst>
                                        <p:tav tm="0">
                                          <p:val>
                                            <p:fltVal val="0"/>
                                          </p:val>
                                        </p:tav>
                                        <p:tav tm="100000">
                                          <p:val>
                                            <p:strVal val="#ppt_w"/>
                                          </p:val>
                                        </p:tav>
                                      </p:tavLst>
                                    </p:anim>
                                    <p:anim calcmode="lin" valueType="num">
                                      <p:cBhvr>
                                        <p:cTn id="27" dur="500" fill="hold"/>
                                        <p:tgtEl>
                                          <p:spTgt spid="1032"/>
                                        </p:tgtEl>
                                        <p:attrNameLst>
                                          <p:attrName>ppt_h</p:attrName>
                                        </p:attrNameLst>
                                      </p:cBhvr>
                                      <p:tavLst>
                                        <p:tav tm="0">
                                          <p:val>
                                            <p:fltVal val="0"/>
                                          </p:val>
                                        </p:tav>
                                        <p:tav tm="100000">
                                          <p:val>
                                            <p:strVal val="#ppt_h"/>
                                          </p:val>
                                        </p:tav>
                                      </p:tavLst>
                                    </p:anim>
                                    <p:animEffect transition="in" filter="fade">
                                      <p:cBhvr>
                                        <p:cTn id="28" dur="500"/>
                                        <p:tgtEl>
                                          <p:spTgt spid="10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graphicEl>
                                              <a:dgm id="{95E8FFE1-EFDB-4E4F-A2B1-B0EC7DAB092B}"/>
                                            </p:graphicEl>
                                          </p:spTgt>
                                        </p:tgtEl>
                                        <p:attrNameLst>
                                          <p:attrName>style.visibility</p:attrName>
                                        </p:attrNameLst>
                                      </p:cBhvr>
                                      <p:to>
                                        <p:strVal val="visible"/>
                                      </p:to>
                                    </p:set>
                                    <p:animEffect transition="in" filter="fade">
                                      <p:cBhvr>
                                        <p:cTn id="33" dur="500"/>
                                        <p:tgtEl>
                                          <p:spTgt spid="15">
                                            <p:graphicEl>
                                              <a:dgm id="{95E8FFE1-EFDB-4E4F-A2B1-B0EC7DAB092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1" nodeType="clickEffect">
                                  <p:stCondLst>
                                    <p:cond delay="0"/>
                                  </p:stCondLst>
                                  <p:childTnLst>
                                    <p:animMotion origin="layout" path="M 0 0 L -0.33073 0.29398 " pathEditMode="relative" rAng="0" ptsTypes="AA">
                                      <p:cBhvr>
                                        <p:cTn id="37" dur="500" fill="hold"/>
                                        <p:tgtEl>
                                          <p:spTgt spid="15">
                                            <p:graphicEl>
                                              <a:dgm id="{95E8FFE1-EFDB-4E4F-A2B1-B0EC7DAB092B}"/>
                                            </p:graphicEl>
                                          </p:spTgt>
                                        </p:tgtEl>
                                        <p:attrNameLst>
                                          <p:attrName>ppt_x</p:attrName>
                                          <p:attrName>ppt_y</p:attrName>
                                        </p:attrNameLst>
                                      </p:cBhvr>
                                      <p:rCtr x="-165" y="147"/>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graphicEl>
                                              <a:dgm id="{0BB0B87A-4A8C-4813-B7EE-339ECB8624B8}"/>
                                            </p:graphicEl>
                                          </p:spTgt>
                                        </p:tgtEl>
                                        <p:attrNameLst>
                                          <p:attrName>style.visibility</p:attrName>
                                        </p:attrNameLst>
                                      </p:cBhvr>
                                      <p:to>
                                        <p:strVal val="visible"/>
                                      </p:to>
                                    </p:set>
                                    <p:animEffect transition="in" filter="fade">
                                      <p:cBhvr>
                                        <p:cTn id="42" dur="500"/>
                                        <p:tgtEl>
                                          <p:spTgt spid="15">
                                            <p:graphicEl>
                                              <a:dgm id="{0BB0B87A-4A8C-4813-B7EE-339ECB8624B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2" nodeType="clickEffect">
                                  <p:stCondLst>
                                    <p:cond delay="0"/>
                                  </p:stCondLst>
                                  <p:childTnLst>
                                    <p:animMotion origin="layout" path="M 0 0 L 0 0.18889 " pathEditMode="relative" rAng="0" ptsTypes="AA">
                                      <p:cBhvr>
                                        <p:cTn id="46" dur="500" fill="hold"/>
                                        <p:tgtEl>
                                          <p:spTgt spid="15">
                                            <p:graphicEl>
                                              <a:dgm id="{0BB0B87A-4A8C-4813-B7EE-339ECB8624B8}"/>
                                            </p:graphicEl>
                                          </p:spTgt>
                                        </p:tgtEl>
                                        <p:attrNameLst>
                                          <p:attrName>ppt_x</p:attrName>
                                          <p:attrName>ppt_y</p:attrName>
                                        </p:attrNameLst>
                                      </p:cBhvr>
                                      <p:rCtr x="0" y="94"/>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graphicEl>
                                              <a:dgm id="{E31CB751-191E-4DCD-AA75-6D71C427C0E6}"/>
                                            </p:graphicEl>
                                          </p:spTgt>
                                        </p:tgtEl>
                                        <p:attrNameLst>
                                          <p:attrName>style.visibility</p:attrName>
                                        </p:attrNameLst>
                                      </p:cBhvr>
                                      <p:to>
                                        <p:strVal val="visible"/>
                                      </p:to>
                                    </p:set>
                                    <p:animEffect transition="in" filter="fade">
                                      <p:cBhvr>
                                        <p:cTn id="51" dur="500"/>
                                        <p:tgtEl>
                                          <p:spTgt spid="15">
                                            <p:graphicEl>
                                              <a:dgm id="{E31CB751-191E-4DCD-AA75-6D71C427C0E6}"/>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grpId="3" nodeType="clickEffect">
                                  <p:stCondLst>
                                    <p:cond delay="0"/>
                                  </p:stCondLst>
                                  <p:childTnLst>
                                    <p:animMotion origin="layout" path="M 0 0 L 0 0.28356 " pathEditMode="relative" rAng="0" ptsTypes="AA">
                                      <p:cBhvr>
                                        <p:cTn id="55" dur="500" fill="hold"/>
                                        <p:tgtEl>
                                          <p:spTgt spid="15">
                                            <p:graphicEl>
                                              <a:dgm id="{E31CB751-191E-4DCD-AA75-6D71C427C0E6}"/>
                                            </p:graphicEl>
                                          </p:spTgt>
                                        </p:tgtEl>
                                        <p:attrNameLst>
                                          <p:attrName>ppt_x</p:attrName>
                                          <p:attrName>ppt_y</p:attrName>
                                        </p:attrNameLst>
                                      </p:cBhvr>
                                      <p:rCtr x="0" y="142"/>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graphicEl>
                                              <a:dgm id="{E6D20381-1924-493A-8B87-762DBBD1F664}"/>
                                            </p:graphicEl>
                                          </p:spTgt>
                                        </p:tgtEl>
                                        <p:attrNameLst>
                                          <p:attrName>style.visibility</p:attrName>
                                        </p:attrNameLst>
                                      </p:cBhvr>
                                      <p:to>
                                        <p:strVal val="visible"/>
                                      </p:to>
                                    </p:set>
                                    <p:animEffect transition="in" filter="fade">
                                      <p:cBhvr>
                                        <p:cTn id="60" dur="500"/>
                                        <p:tgtEl>
                                          <p:spTgt spid="15">
                                            <p:graphicEl>
                                              <a:dgm id="{E6D20381-1924-493A-8B87-762DBBD1F66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3" nodeType="clickEffect">
                                  <p:stCondLst>
                                    <p:cond delay="0"/>
                                  </p:stCondLst>
                                  <p:childTnLst>
                                    <p:animMotion origin="layout" path="M 0 0 L 0 0.37801 " pathEditMode="relative" rAng="0" ptsTypes="AA">
                                      <p:cBhvr>
                                        <p:cTn id="64" dur="500" fill="hold"/>
                                        <p:tgtEl>
                                          <p:spTgt spid="15">
                                            <p:graphicEl>
                                              <a:dgm id="{E6D20381-1924-493A-8B87-762DBBD1F664}"/>
                                            </p:graphicEl>
                                          </p:spTgt>
                                        </p:tgtEl>
                                        <p:attrNameLst>
                                          <p:attrName>ppt_x</p:attrName>
                                          <p:attrName>ppt_y</p:attrName>
                                        </p:attrNameLst>
                                      </p:cBhvr>
                                      <p:rCtr x="0" y="189"/>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graphicEl>
                                              <a:dgm id="{BBCAF884-3C47-4C7E-B1D6-3547FAF817B9}"/>
                                            </p:graphicEl>
                                          </p:spTgt>
                                        </p:tgtEl>
                                        <p:attrNameLst>
                                          <p:attrName>style.visibility</p:attrName>
                                        </p:attrNameLst>
                                      </p:cBhvr>
                                      <p:to>
                                        <p:strVal val="visible"/>
                                      </p:to>
                                    </p:set>
                                    <p:animEffect transition="in" filter="fade">
                                      <p:cBhvr>
                                        <p:cTn id="69" dur="500"/>
                                        <p:tgtEl>
                                          <p:spTgt spid="15">
                                            <p:graphicEl>
                                              <a:dgm id="{BBCAF884-3C47-4C7E-B1D6-3547FAF817B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grpId="3" nodeType="clickEffect">
                                  <p:stCondLst>
                                    <p:cond delay="0"/>
                                  </p:stCondLst>
                                  <p:childTnLst>
                                    <p:animMotion origin="layout" path="M 0 0 L 0.31493 0.23102 " pathEditMode="relative" rAng="0" ptsTypes="AA">
                                      <p:cBhvr>
                                        <p:cTn id="73" dur="500" fill="hold"/>
                                        <p:tgtEl>
                                          <p:spTgt spid="15">
                                            <p:graphicEl>
                                              <a:dgm id="{BBCAF884-3C47-4C7E-B1D6-3547FAF817B9}"/>
                                            </p:graphicEl>
                                          </p:spTgt>
                                        </p:tgtEl>
                                        <p:attrNameLst>
                                          <p:attrName>ppt_x</p:attrName>
                                          <p:attrName>ppt_y</p:attrName>
                                        </p:attrNameLst>
                                      </p:cBhvr>
                                      <p:rCtr x="157" y="116"/>
                                    </p:animMotion>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graphicEl>
                                              <a:dgm id="{FAA70581-DCB7-4061-B4D1-2D835AEB7C62}"/>
                                            </p:graphicEl>
                                          </p:spTgt>
                                        </p:tgtEl>
                                        <p:attrNameLst>
                                          <p:attrName>style.visibility</p:attrName>
                                        </p:attrNameLst>
                                      </p:cBhvr>
                                      <p:to>
                                        <p:strVal val="visible"/>
                                      </p:to>
                                    </p:set>
                                    <p:animEffect transition="in" filter="fade">
                                      <p:cBhvr>
                                        <p:cTn id="78" dur="500"/>
                                        <p:tgtEl>
                                          <p:spTgt spid="15">
                                            <p:graphicEl>
                                              <a:dgm id="{FAA70581-DCB7-4061-B4D1-2D835AEB7C62}"/>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3" nodeType="clickEffect">
                                  <p:stCondLst>
                                    <p:cond delay="0"/>
                                  </p:stCondLst>
                                  <p:childTnLst>
                                    <p:animMotion origin="layout" path="M 0 0 L 0.31493 0.32546 " pathEditMode="relative" rAng="0" ptsTypes="AA">
                                      <p:cBhvr>
                                        <p:cTn id="82" dur="500" fill="hold"/>
                                        <p:tgtEl>
                                          <p:spTgt spid="15">
                                            <p:graphicEl>
                                              <a:dgm id="{FAA70581-DCB7-4061-B4D1-2D835AEB7C62}"/>
                                            </p:graphicEl>
                                          </p:spTgt>
                                        </p:tgtEl>
                                        <p:attrNameLst>
                                          <p:attrName>ppt_x</p:attrName>
                                          <p:attrName>ppt_y</p:attrName>
                                        </p:attrNameLst>
                                      </p:cBhvr>
                                      <p:rCtr x="157" y="163"/>
                                    </p:animMotion>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9" presetClass="emph" presetSubtype="0" grpId="4" nodeType="withEffect">
                                  <p:stCondLst>
                                    <p:cond delay="0"/>
                                  </p:stCondLst>
                                  <p:childTnLst>
                                    <p:set>
                                      <p:cBhvr rctx="PPT">
                                        <p:cTn id="101" dur="indefinite"/>
                                        <p:tgtEl>
                                          <p:spTgt spid="15">
                                            <p:graphicEl>
                                              <a:dgm id="{95E8FFE1-EFDB-4E4F-A2B1-B0EC7DAB092B}"/>
                                            </p:graphicEl>
                                          </p:spTgt>
                                        </p:tgtEl>
                                        <p:attrNameLst>
                                          <p:attrName>style.opacity</p:attrName>
                                        </p:attrNameLst>
                                      </p:cBhvr>
                                      <p:to>
                                        <p:strVal val="0.5"/>
                                      </p:to>
                                    </p:set>
                                    <p:animEffect filter="image" prLst="opacity: 0.5">
                                      <p:cBhvr rctx="IE">
                                        <p:cTn id="102" dur="indefinite"/>
                                        <p:tgtEl>
                                          <p:spTgt spid="15">
                                            <p:graphicEl>
                                              <a:dgm id="{95E8FFE1-EFDB-4E4F-A2B1-B0EC7DAB092B}"/>
                                            </p:graphicEl>
                                          </p:spTgt>
                                        </p:tgtEl>
                                      </p:cBhvr>
                                    </p:animEffect>
                                  </p:childTnLst>
                                </p:cTn>
                              </p:par>
                              <p:par>
                                <p:cTn id="103" presetID="9" presetClass="emph" presetSubtype="0" grpId="4" nodeType="withEffect">
                                  <p:stCondLst>
                                    <p:cond delay="0"/>
                                  </p:stCondLst>
                                  <p:childTnLst>
                                    <p:set>
                                      <p:cBhvr rctx="PPT">
                                        <p:cTn id="104" dur="indefinite"/>
                                        <p:tgtEl>
                                          <p:spTgt spid="15">
                                            <p:graphicEl>
                                              <a:dgm id="{0BB0B87A-4A8C-4813-B7EE-339ECB8624B8}"/>
                                            </p:graphicEl>
                                          </p:spTgt>
                                        </p:tgtEl>
                                        <p:attrNameLst>
                                          <p:attrName>style.opacity</p:attrName>
                                        </p:attrNameLst>
                                      </p:cBhvr>
                                      <p:to>
                                        <p:strVal val="0.5"/>
                                      </p:to>
                                    </p:set>
                                    <p:animEffect filter="image" prLst="opacity: 0.5">
                                      <p:cBhvr rctx="IE">
                                        <p:cTn id="105" dur="indefinite"/>
                                        <p:tgtEl>
                                          <p:spTgt spid="15">
                                            <p:graphicEl>
                                              <a:dgm id="{0BB0B87A-4A8C-4813-B7EE-339ECB8624B8}"/>
                                            </p:graphicEl>
                                          </p:spTgt>
                                        </p:tgtEl>
                                      </p:cBhvr>
                                    </p:animEffect>
                                  </p:childTnLst>
                                </p:cTn>
                              </p:par>
                              <p:par>
                                <p:cTn id="106" presetID="9" presetClass="emph" presetSubtype="0" grpId="4" nodeType="withEffect">
                                  <p:stCondLst>
                                    <p:cond delay="0"/>
                                  </p:stCondLst>
                                  <p:childTnLst>
                                    <p:set>
                                      <p:cBhvr rctx="PPT">
                                        <p:cTn id="107" dur="indefinite"/>
                                        <p:tgtEl>
                                          <p:spTgt spid="15">
                                            <p:graphicEl>
                                              <a:dgm id="{E31CB751-191E-4DCD-AA75-6D71C427C0E6}"/>
                                            </p:graphicEl>
                                          </p:spTgt>
                                        </p:tgtEl>
                                        <p:attrNameLst>
                                          <p:attrName>style.opacity</p:attrName>
                                        </p:attrNameLst>
                                      </p:cBhvr>
                                      <p:to>
                                        <p:strVal val="0.5"/>
                                      </p:to>
                                    </p:set>
                                    <p:animEffect filter="image" prLst="opacity: 0.5">
                                      <p:cBhvr rctx="IE">
                                        <p:cTn id="108" dur="indefinite"/>
                                        <p:tgtEl>
                                          <p:spTgt spid="15">
                                            <p:graphicEl>
                                              <a:dgm id="{E31CB751-191E-4DCD-AA75-6D71C427C0E6}"/>
                                            </p:graphicEl>
                                          </p:spTgt>
                                        </p:tgtEl>
                                      </p:cBhvr>
                                    </p:animEffect>
                                  </p:childTnLst>
                                </p:cTn>
                              </p:par>
                              <p:par>
                                <p:cTn id="109" presetID="9" presetClass="emph" presetSubtype="0" grpId="4" nodeType="withEffect">
                                  <p:stCondLst>
                                    <p:cond delay="0"/>
                                  </p:stCondLst>
                                  <p:childTnLst>
                                    <p:set>
                                      <p:cBhvr rctx="PPT">
                                        <p:cTn id="110" dur="indefinite"/>
                                        <p:tgtEl>
                                          <p:spTgt spid="15">
                                            <p:graphicEl>
                                              <a:dgm id="{E6D20381-1924-493A-8B87-762DBBD1F664}"/>
                                            </p:graphicEl>
                                          </p:spTgt>
                                        </p:tgtEl>
                                        <p:attrNameLst>
                                          <p:attrName>style.opacity</p:attrName>
                                        </p:attrNameLst>
                                      </p:cBhvr>
                                      <p:to>
                                        <p:strVal val="0.5"/>
                                      </p:to>
                                    </p:set>
                                    <p:animEffect filter="image" prLst="opacity: 0.5">
                                      <p:cBhvr rctx="IE">
                                        <p:cTn id="111" dur="indefinite"/>
                                        <p:tgtEl>
                                          <p:spTgt spid="15">
                                            <p:graphicEl>
                                              <a:dgm id="{E6D20381-1924-493A-8B87-762DBBD1F664}"/>
                                            </p:graphicEl>
                                          </p:spTgt>
                                        </p:tgtEl>
                                      </p:cBhvr>
                                    </p:animEffect>
                                  </p:childTnLst>
                                </p:cTn>
                              </p:par>
                              <p:par>
                                <p:cTn id="112" presetID="9" presetClass="emph" presetSubtype="0" grpId="4" nodeType="withEffect">
                                  <p:stCondLst>
                                    <p:cond delay="0"/>
                                  </p:stCondLst>
                                  <p:childTnLst>
                                    <p:set>
                                      <p:cBhvr rctx="PPT">
                                        <p:cTn id="113" dur="indefinite"/>
                                        <p:tgtEl>
                                          <p:spTgt spid="15">
                                            <p:graphicEl>
                                              <a:dgm id="{BBCAF884-3C47-4C7E-B1D6-3547FAF817B9}"/>
                                            </p:graphicEl>
                                          </p:spTgt>
                                        </p:tgtEl>
                                        <p:attrNameLst>
                                          <p:attrName>style.opacity</p:attrName>
                                        </p:attrNameLst>
                                      </p:cBhvr>
                                      <p:to>
                                        <p:strVal val="0.5"/>
                                      </p:to>
                                    </p:set>
                                    <p:animEffect filter="image" prLst="opacity: 0.5">
                                      <p:cBhvr rctx="IE">
                                        <p:cTn id="114" dur="indefinite"/>
                                        <p:tgtEl>
                                          <p:spTgt spid="15">
                                            <p:graphicEl>
                                              <a:dgm id="{BBCAF884-3C47-4C7E-B1D6-3547FAF817B9}"/>
                                            </p:graphicEl>
                                          </p:spTgt>
                                        </p:tgtEl>
                                      </p:cBhvr>
                                    </p:animEffect>
                                  </p:childTnLst>
                                </p:cTn>
                              </p:par>
                              <p:par>
                                <p:cTn id="115" presetID="9" presetClass="emph" presetSubtype="0" grpId="4" nodeType="withEffect">
                                  <p:stCondLst>
                                    <p:cond delay="0"/>
                                  </p:stCondLst>
                                  <p:childTnLst>
                                    <p:set>
                                      <p:cBhvr rctx="PPT">
                                        <p:cTn id="116" dur="indefinite"/>
                                        <p:tgtEl>
                                          <p:spTgt spid="15">
                                            <p:graphicEl>
                                              <a:dgm id="{FAA70581-DCB7-4061-B4D1-2D835AEB7C62}"/>
                                            </p:graphicEl>
                                          </p:spTgt>
                                        </p:tgtEl>
                                        <p:attrNameLst>
                                          <p:attrName>style.opacity</p:attrName>
                                        </p:attrNameLst>
                                      </p:cBhvr>
                                      <p:to>
                                        <p:strVal val="0.5"/>
                                      </p:to>
                                    </p:set>
                                    <p:animEffect filter="image" prLst="opacity: 0.5">
                                      <p:cBhvr rctx="IE">
                                        <p:cTn id="117" dur="indefinite"/>
                                        <p:tgtEl>
                                          <p:spTgt spid="15">
                                            <p:graphicEl>
                                              <a:dgm id="{FAA70581-DCB7-4061-B4D1-2D835AEB7C62}"/>
                                            </p:graphicEl>
                                          </p:spTgt>
                                        </p:tgtEl>
                                      </p:cBhvr>
                                    </p:animEffect>
                                  </p:childTnLst>
                                </p:cTn>
                              </p:par>
                              <p:par>
                                <p:cTn id="118" presetID="9" presetClass="emph" presetSubtype="0" nodeType="withEffect">
                                  <p:stCondLst>
                                    <p:cond delay="0"/>
                                  </p:stCondLst>
                                  <p:childTnLst>
                                    <p:set>
                                      <p:cBhvr rctx="PPT">
                                        <p:cTn id="119" dur="indefinite"/>
                                        <p:tgtEl>
                                          <p:spTgt spid="1026"/>
                                        </p:tgtEl>
                                        <p:attrNameLst>
                                          <p:attrName>style.opacity</p:attrName>
                                        </p:attrNameLst>
                                      </p:cBhvr>
                                      <p:to>
                                        <p:strVal val="0.5"/>
                                      </p:to>
                                    </p:set>
                                    <p:animEffect filter="image" prLst="opacity: 0.5">
                                      <p:cBhvr rctx="IE">
                                        <p:cTn id="120" dur="indefinite"/>
                                        <p:tgtEl>
                                          <p:spTgt spid="1026"/>
                                        </p:tgtEl>
                                      </p:cBhvr>
                                    </p:animEffect>
                                  </p:childTnLst>
                                </p:cTn>
                              </p:par>
                              <p:par>
                                <p:cTn id="121" presetID="9" presetClass="emph" presetSubtype="0" nodeType="withEffect">
                                  <p:stCondLst>
                                    <p:cond delay="0"/>
                                  </p:stCondLst>
                                  <p:childTnLst>
                                    <p:set>
                                      <p:cBhvr rctx="PPT">
                                        <p:cTn id="122" dur="indefinite"/>
                                        <p:tgtEl>
                                          <p:spTgt spid="1032"/>
                                        </p:tgtEl>
                                        <p:attrNameLst>
                                          <p:attrName>style.opacity</p:attrName>
                                        </p:attrNameLst>
                                      </p:cBhvr>
                                      <p:to>
                                        <p:strVal val="0.5"/>
                                      </p:to>
                                    </p:set>
                                    <p:animEffect filter="image" prLst="opacity: 0.5">
                                      <p:cBhvr rctx="IE">
                                        <p:cTn id="123" dur="indefinite"/>
                                        <p:tgtEl>
                                          <p:spTgt spid="1032"/>
                                        </p:tgtEl>
                                      </p:cBhvr>
                                    </p:animEffect>
                                  </p:childTnLst>
                                </p:cTn>
                              </p:par>
                              <p:par>
                                <p:cTn id="124" presetID="9" presetClass="emph" presetSubtype="0" nodeType="withEffect">
                                  <p:stCondLst>
                                    <p:cond delay="0"/>
                                  </p:stCondLst>
                                  <p:childTnLst>
                                    <p:set>
                                      <p:cBhvr rctx="PPT">
                                        <p:cTn id="125" dur="indefinite"/>
                                        <p:tgtEl>
                                          <p:spTgt spid="3"/>
                                        </p:tgtEl>
                                        <p:attrNameLst>
                                          <p:attrName>style.opacity</p:attrName>
                                        </p:attrNameLst>
                                      </p:cBhvr>
                                      <p:to>
                                        <p:strVal val="0.5"/>
                                      </p:to>
                                    </p:set>
                                    <p:animEffect filter="image" prLst="opacity: 0.5">
                                      <p:cBhvr rctx="IE">
                                        <p:cTn id="126"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uiExpand="1">
        <p:bldSub>
          <a:bldDgm bld="one"/>
        </p:bldSub>
      </p:bldGraphic>
      <p:bldGraphic spid="15" grpId="1" uiExpand="1">
        <p:bldSub>
          <a:bldDgm bld="one"/>
        </p:bldSub>
      </p:bldGraphic>
      <p:bldGraphic spid="15" grpId="2" uiExpand="1">
        <p:bldSub>
          <a:bldDgm bld="one"/>
        </p:bldSub>
      </p:bldGraphic>
      <p:bldGraphic spid="15" grpId="3" uiExpand="1">
        <p:bldSub>
          <a:bldDgm bld="one"/>
        </p:bldSub>
      </p:bldGraphic>
      <p:bldGraphic spid="15" grpId="4" uiExpand="1">
        <p:bldSub>
          <a:bldDgm bld="one"/>
        </p:bldSub>
      </p:bldGraphic>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t>Where IQRS Can Be Used?</a:t>
            </a:r>
            <a:endParaRPr lang="en-US" sz="6600" dirty="0"/>
          </a:p>
        </p:txBody>
      </p:sp>
      <p:graphicFrame>
        <p:nvGraphicFramePr>
          <p:cNvPr id="5" name="Content Placeholder 4"/>
          <p:cNvGraphicFramePr>
            <a:graphicFrameLocks noGrp="1"/>
          </p:cNvGraphicFramePr>
          <p:nvPr>
            <p:ph idx="1"/>
          </p:nvPr>
        </p:nvGraphicFramePr>
        <p:xfrm>
          <a:off x="457200" y="2362200"/>
          <a:ext cx="8229600" cy="37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33400" y="1371600"/>
            <a:ext cx="7924800" cy="954107"/>
          </a:xfrm>
          <a:prstGeom prst="rect">
            <a:avLst/>
          </a:prstGeom>
        </p:spPr>
        <p:txBody>
          <a:bodyPr wrap="square">
            <a:spAutoFit/>
          </a:bodyPr>
          <a:lstStyle/>
          <a:p>
            <a:r>
              <a:rPr lang="en-US" sz="2800" dirty="0" smtClean="0"/>
              <a:t>Everywhere where intensive communication between users is required; for example:</a:t>
            </a:r>
            <a:endParaRPr lang="sr-Latn-CS" sz="2800" dirty="0"/>
          </a:p>
        </p:txBody>
      </p:sp>
      <p:sp>
        <p:nvSpPr>
          <p:cNvPr id="7" name="Slide Number Placeholder 6"/>
          <p:cNvSpPr>
            <a:spLocks noGrp="1"/>
          </p:cNvSpPr>
          <p:nvPr>
            <p:ph type="sldNum" sz="quarter" idx="12"/>
          </p:nvPr>
        </p:nvSpPr>
        <p:spPr/>
        <p:txBody>
          <a:bodyPr/>
          <a:lstStyle/>
          <a:p>
            <a:fld id="{E5EB7C08-C982-49F9-BF00-53B0C61EAA26}" type="slidenum">
              <a:rPr lang="sr-Latn-CS" smtClean="0"/>
              <a:pPr/>
              <a:t>5</a:t>
            </a:fld>
            <a:r>
              <a:rPr lang="en-US" smtClean="0"/>
              <a:t> /32</a:t>
            </a:r>
            <a:endParaRPr lang="sr-Latn-CS"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Benefits of Using IQRS</a:t>
            </a:r>
            <a:endParaRPr lang="sr-Latn-CS" sz="5400" dirty="0"/>
          </a:p>
        </p:txBody>
      </p:sp>
      <p:sp>
        <p:nvSpPr>
          <p:cNvPr id="3" name="Content Placeholder 2"/>
          <p:cNvSpPr>
            <a:spLocks noGrp="1"/>
          </p:cNvSpPr>
          <p:nvPr>
            <p:ph idx="1"/>
          </p:nvPr>
        </p:nvSpPr>
        <p:spPr>
          <a:xfrm>
            <a:off x="457200" y="1722437"/>
            <a:ext cx="8229600" cy="4525963"/>
          </a:xfrm>
        </p:spPr>
        <p:txBody>
          <a:bodyPr/>
          <a:lstStyle/>
          <a:p>
            <a:pPr marL="514350" indent="-514350">
              <a:buFont typeface="+mj-lt"/>
              <a:buAutoNum type="alphaLcParenR"/>
            </a:pPr>
            <a:r>
              <a:rPr lang="en-US" dirty="0" smtClean="0"/>
              <a:t>Reduces unnecessary “pinging” of experts</a:t>
            </a:r>
          </a:p>
          <a:p>
            <a:pPr marL="514350" indent="-514350">
              <a:buNone/>
            </a:pPr>
            <a:r>
              <a:rPr lang="en-US" dirty="0" smtClean="0"/>
              <a:t>	</a:t>
            </a:r>
            <a:r>
              <a:rPr lang="en-US" sz="2800" dirty="0" smtClean="0"/>
              <a:t>Experts are a valuable resource; </a:t>
            </a:r>
          </a:p>
          <a:p>
            <a:pPr marL="514350" indent="-514350">
              <a:buNone/>
            </a:pPr>
            <a:r>
              <a:rPr lang="en-US" sz="2800" dirty="0" smtClean="0"/>
              <a:t>	we don’t want to waste their time.</a:t>
            </a:r>
          </a:p>
          <a:p>
            <a:pPr marL="514350" indent="-514350">
              <a:buNone/>
            </a:pPr>
            <a:endParaRPr lang="en-US" dirty="0" smtClean="0"/>
          </a:p>
          <a:p>
            <a:pPr marL="514350" indent="-514350">
              <a:buNone/>
            </a:pPr>
            <a:r>
              <a:rPr lang="en-US" dirty="0" smtClean="0"/>
              <a:t>b)	Increases the quality of service </a:t>
            </a:r>
          </a:p>
          <a:p>
            <a:pPr marL="514350" indent="-514350">
              <a:buNone/>
            </a:pPr>
            <a:r>
              <a:rPr lang="en-US" dirty="0" smtClean="0"/>
              <a:t>	</a:t>
            </a:r>
            <a:r>
              <a:rPr lang="en-US" sz="2800" dirty="0" smtClean="0"/>
              <a:t>Users are more satisfied with answers; </a:t>
            </a:r>
          </a:p>
          <a:p>
            <a:pPr marL="514350" indent="-514350">
              <a:buNone/>
            </a:pPr>
            <a:r>
              <a:rPr lang="en-US" sz="2800" dirty="0" smtClean="0"/>
              <a:t>	their questions are answered by the right persons.</a:t>
            </a:r>
            <a:endParaRPr lang="sr-Latn-CS" dirty="0" smtClean="0"/>
          </a:p>
          <a:p>
            <a:endParaRPr lang="sr-Latn-CS" dirty="0"/>
          </a:p>
        </p:txBody>
      </p:sp>
      <p:sp>
        <p:nvSpPr>
          <p:cNvPr id="5" name="Slide Number Placeholder 4"/>
          <p:cNvSpPr>
            <a:spLocks noGrp="1"/>
          </p:cNvSpPr>
          <p:nvPr>
            <p:ph type="sldNum" sz="quarter" idx="12"/>
          </p:nvPr>
        </p:nvSpPr>
        <p:spPr/>
        <p:txBody>
          <a:bodyPr/>
          <a:lstStyle/>
          <a:p>
            <a:fld id="{E5EB7C08-C982-49F9-BF00-53B0C61EAA26}" type="slidenum">
              <a:rPr lang="sr-Latn-CS" smtClean="0"/>
              <a:pPr/>
              <a:t>6</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Generalization </a:t>
            </a:r>
            <a:br>
              <a:rPr lang="en-US" dirty="0" smtClean="0"/>
            </a:br>
            <a:r>
              <a:rPr lang="en-US" dirty="0" smtClean="0"/>
              <a:t>of the Analyzed Approaches</a:t>
            </a:r>
            <a:br>
              <a:rPr lang="en-US" dirty="0" smtClean="0"/>
            </a:br>
            <a:endParaRPr lang="sr-Latn-CS" dirty="0"/>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Issues</a:t>
            </a:r>
            <a:endParaRPr lang="sr-Latn-CS" dirty="0"/>
          </a:p>
        </p:txBody>
      </p:sp>
      <p:sp>
        <p:nvSpPr>
          <p:cNvPr id="3" name="Content Placeholder 2"/>
          <p:cNvSpPr>
            <a:spLocks noGrp="1"/>
          </p:cNvSpPr>
          <p:nvPr>
            <p:ph idx="1"/>
          </p:nvPr>
        </p:nvSpPr>
        <p:spPr/>
        <p:txBody>
          <a:bodyPr/>
          <a:lstStyle/>
          <a:p>
            <a:r>
              <a:rPr lang="en-US" b="1" dirty="0" smtClean="0"/>
              <a:t>#1: </a:t>
            </a:r>
            <a:r>
              <a:rPr lang="en-US" i="1" dirty="0" smtClean="0"/>
              <a:t>How to identify “information need” </a:t>
            </a:r>
            <a:br>
              <a:rPr lang="en-US" i="1" dirty="0" smtClean="0"/>
            </a:br>
            <a:r>
              <a:rPr lang="en-US" i="1" dirty="0" smtClean="0"/>
              <a:t>from a question?</a:t>
            </a:r>
          </a:p>
          <a:p>
            <a:r>
              <a:rPr lang="en-US" b="1" dirty="0" smtClean="0"/>
              <a:t>#2</a:t>
            </a:r>
            <a:r>
              <a:rPr lang="en-US" dirty="0" smtClean="0"/>
              <a:t>: </a:t>
            </a:r>
            <a:r>
              <a:rPr lang="en-US" i="1" dirty="0" smtClean="0"/>
              <a:t>How to find competent users </a:t>
            </a:r>
            <a:br>
              <a:rPr lang="en-US" i="1" dirty="0" smtClean="0"/>
            </a:br>
            <a:r>
              <a:rPr lang="en-US" i="1" dirty="0" smtClean="0"/>
              <a:t>for a particular question?</a:t>
            </a:r>
            <a:endParaRPr lang="sr-Latn-CS" dirty="0" smtClean="0"/>
          </a:p>
          <a:p>
            <a:r>
              <a:rPr lang="en-US" b="1" dirty="0" smtClean="0"/>
              <a:t>#3:</a:t>
            </a:r>
            <a:r>
              <a:rPr lang="en-US" b="1" i="1" dirty="0" smtClean="0"/>
              <a:t> </a:t>
            </a:r>
            <a:r>
              <a:rPr lang="en-US" i="1" dirty="0" smtClean="0"/>
              <a:t>How to accurately profile user knowledge from various information sources?</a:t>
            </a:r>
            <a:endParaRPr lang="sr-Latn-CS" dirty="0" smtClean="0"/>
          </a:p>
        </p:txBody>
      </p:sp>
      <p:sp>
        <p:nvSpPr>
          <p:cNvPr id="5" name="Slide Number Placeholder 4"/>
          <p:cNvSpPr>
            <a:spLocks noGrp="1"/>
          </p:cNvSpPr>
          <p:nvPr>
            <p:ph type="sldNum" sz="quarter" idx="12"/>
          </p:nvPr>
        </p:nvSpPr>
        <p:spPr/>
        <p:txBody>
          <a:bodyPr/>
          <a:lstStyle/>
          <a:p>
            <a:fld id="{E5EB7C08-C982-49F9-BF00-53B0C61EAA26}" type="slidenum">
              <a:rPr lang="sr-Latn-CS" smtClean="0"/>
              <a:pPr/>
              <a:t>8</a:t>
            </a:fld>
            <a:r>
              <a:rPr lang="en-US" smtClean="0"/>
              <a:t> /32</a:t>
            </a:r>
            <a:endParaRPr lang="sr-Latn-CS"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a:t>
            </a:r>
            <a:r>
              <a:rPr lang="en-US" i="1" dirty="0" smtClean="0"/>
              <a:t>How</a:t>
            </a:r>
            <a:r>
              <a:rPr lang="en-US" dirty="0" smtClean="0"/>
              <a:t> </a:t>
            </a:r>
            <a:r>
              <a:rPr lang="en-US" i="1" dirty="0" smtClean="0"/>
              <a:t>to identify information need from a question?</a:t>
            </a:r>
            <a:endParaRPr lang="sr-Latn-CS" dirty="0"/>
          </a:p>
        </p:txBody>
      </p:sp>
      <p:sp>
        <p:nvSpPr>
          <p:cNvPr id="3" name="Content Placeholder 2"/>
          <p:cNvSpPr>
            <a:spLocks noGrp="1"/>
          </p:cNvSpPr>
          <p:nvPr>
            <p:ph idx="1"/>
          </p:nvPr>
        </p:nvSpPr>
        <p:spPr>
          <a:xfrm>
            <a:off x="228600" y="2133600"/>
            <a:ext cx="8077200" cy="4495800"/>
          </a:xfrm>
        </p:spPr>
        <p:txBody>
          <a:bodyPr>
            <a:normAutofit fontScale="92500" lnSpcReduction="10000"/>
          </a:bodyPr>
          <a:lstStyle/>
          <a:p>
            <a:r>
              <a:rPr lang="en-US" dirty="0" smtClean="0"/>
              <a:t>In IQRS, the human answerer </a:t>
            </a:r>
            <a:br>
              <a:rPr lang="en-US" dirty="0" smtClean="0"/>
            </a:br>
            <a:r>
              <a:rPr lang="en-US" dirty="0" smtClean="0"/>
              <a:t>has to understand the question</a:t>
            </a:r>
          </a:p>
          <a:p>
            <a:pPr lvl="1"/>
            <a:r>
              <a:rPr lang="en-US" dirty="0" smtClean="0"/>
              <a:t>Human intelligence is well-suited for this task</a:t>
            </a:r>
          </a:p>
          <a:p>
            <a:pPr lvl="1">
              <a:buNone/>
            </a:pPr>
            <a:endParaRPr lang="en-US" dirty="0" smtClean="0"/>
          </a:p>
          <a:p>
            <a:r>
              <a:rPr lang="en-US" dirty="0" smtClean="0"/>
              <a:t>Question analysis task is simpler, </a:t>
            </a:r>
            <a:br>
              <a:rPr lang="en-US" dirty="0" smtClean="0"/>
            </a:br>
            <a:r>
              <a:rPr lang="en-US" dirty="0" smtClean="0"/>
              <a:t>we “only” have to understand the question sufficiently enough </a:t>
            </a:r>
            <a:br>
              <a:rPr lang="en-US" dirty="0" smtClean="0"/>
            </a:br>
            <a:r>
              <a:rPr lang="en-US" dirty="0" smtClean="0"/>
              <a:t>to route it to a competent answerer.</a:t>
            </a:r>
          </a:p>
          <a:p>
            <a:pPr lvl="1"/>
            <a:r>
              <a:rPr lang="en-US" dirty="0" smtClean="0"/>
              <a:t>to identify “information need:”</a:t>
            </a:r>
            <a:br>
              <a:rPr lang="en-US" dirty="0" smtClean="0"/>
            </a:br>
            <a:r>
              <a:rPr lang="en-US" dirty="0" smtClean="0"/>
              <a:t>in a form of topics or terms related to the question</a:t>
            </a:r>
            <a:endParaRPr lang="sr-Latn-CS" dirty="0"/>
          </a:p>
        </p:txBody>
      </p:sp>
      <p:pic>
        <p:nvPicPr>
          <p:cNvPr id="7" name="Picture 2" descr="http://www.unglobalpulse.org/sites/default/files/imagemanager/howyear.JPG"/>
          <p:cNvPicPr>
            <a:picLocks noChangeAspect="1" noChangeArrowheads="1"/>
          </p:cNvPicPr>
          <p:nvPr/>
        </p:nvPicPr>
        <p:blipFill>
          <a:blip r:embed="rId3" cstate="print"/>
          <a:srcRect/>
          <a:stretch>
            <a:fillRect/>
          </a:stretch>
        </p:blipFill>
        <p:spPr bwMode="auto">
          <a:xfrm>
            <a:off x="4953000" y="1447800"/>
            <a:ext cx="4098738" cy="167640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8" name="Slide Number Placeholder 7"/>
          <p:cNvSpPr>
            <a:spLocks noGrp="1"/>
          </p:cNvSpPr>
          <p:nvPr>
            <p:ph type="sldNum" sz="quarter" idx="12"/>
          </p:nvPr>
        </p:nvSpPr>
        <p:spPr/>
        <p:txBody>
          <a:bodyPr/>
          <a:lstStyle/>
          <a:p>
            <a:fld id="{E5EB7C08-C982-49F9-BF00-53B0C61EAA26}" type="slidenum">
              <a:rPr lang="sr-Latn-CS" smtClean="0"/>
              <a:pPr/>
              <a:t>9</a:t>
            </a:fld>
            <a:r>
              <a:rPr lang="en-US" smtClean="0"/>
              <a:t> /32</a:t>
            </a:r>
            <a:endParaRPr lang="sr-Latn-CS" dirty="0"/>
          </a:p>
        </p:txBody>
      </p:sp>
    </p:spTree>
  </p:cSld>
  <p:clrMapOvr>
    <a:masterClrMapping/>
  </p:clrMapOvr>
  <p:transition>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co.p3d 0"/>
  <p:tag name="POWER3D OPTIONS" val="Medium "/>
  <p:tag name="POWER3D SOUND" val="Deco"/>
</p:tagLst>
</file>

<file path=ppt/tags/tag2.xml><?xml version="1.0" encoding="utf-8"?>
<p:tagLst xmlns:a="http://schemas.openxmlformats.org/drawingml/2006/main" xmlns:r="http://schemas.openxmlformats.org/officeDocument/2006/relationships" xmlns:p="http://schemas.openxmlformats.org/presentationml/2006/main">
  <p:tag name="POWER3D TRANSITION" val="Deco.p3d 0"/>
  <p:tag name="POWER3D OPTIONS" val="Medium "/>
  <p:tag name="POWER3D SOUND" val="Dec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2133</TotalTime>
  <Words>1305</Words>
  <Application>Microsoft Office PowerPoint</Application>
  <PresentationFormat>On-screen Show (4:3)</PresentationFormat>
  <Paragraphs>282</Paragraphs>
  <Slides>32</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Visio.Drawing.11</vt:lpstr>
      <vt:lpstr>Visio</vt:lpstr>
      <vt:lpstr> Intelligent Question Routing Systems - A Tutorial</vt:lpstr>
      <vt:lpstr>Content</vt:lpstr>
      <vt:lpstr>Introduction</vt:lpstr>
      <vt:lpstr>What is IQRS –  Intelligent Question Routing System?</vt:lpstr>
      <vt:lpstr>Where IQRS Can Be Used?</vt:lpstr>
      <vt:lpstr>The Benefits of Using IQRS</vt:lpstr>
      <vt:lpstr>Generalization  of the Analyzed Approaches </vt:lpstr>
      <vt:lpstr>Issues</vt:lpstr>
      <vt:lpstr>#1: How to identify information need from a question?</vt:lpstr>
      <vt:lpstr>Criteria of Interest for Question#1:</vt:lpstr>
      <vt:lpstr>#2: How to find competent users  for a particular question?</vt:lpstr>
      <vt:lpstr>Criteria of Interest for Question#2:</vt:lpstr>
      <vt:lpstr>#3: How to accurately profile user knowledge from various information sources?</vt:lpstr>
      <vt:lpstr>Criteria of Interest for Question#3 </vt:lpstr>
      <vt:lpstr>PowerPoint Presentation</vt:lpstr>
      <vt:lpstr>Presentation and Comparison of the Analyzed Approaches</vt:lpstr>
      <vt:lpstr>Analyzed Approaches</vt:lpstr>
      <vt:lpstr>iLink</vt:lpstr>
      <vt:lpstr>PLSA in CQA</vt:lpstr>
      <vt:lpstr>Question Routing Framework</vt:lpstr>
      <vt:lpstr>Aardvark</vt:lpstr>
      <vt:lpstr>Yahoo! Answers Recommender System</vt:lpstr>
      <vt:lpstr>Social Query Model (SQM)</vt:lpstr>
      <vt:lpstr>Comparison of the Analyzed Approaches</vt:lpstr>
      <vt:lpstr>Ideas for Future Research</vt:lpstr>
      <vt:lpstr>Question Visualization</vt:lpstr>
      <vt:lpstr>Semantic and String Similarity Incorporation</vt:lpstr>
      <vt:lpstr>Profile Integration</vt:lpstr>
      <vt:lpstr>Conclusion</vt:lpstr>
      <vt:lpstr>What We Did?</vt:lpstr>
      <vt:lpstr>Selected References</vt:lpstr>
      <vt:lpstr>PowerPoint Presentation</vt:lpstr>
    </vt:vector>
  </TitlesOfParts>
  <Company>Bit Impeks d.o.o.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Diplomski rad Algoritam mašinskog učenja Projekat: aLive!</dc:title>
  <dc:creator>Bojan</dc:creator>
  <cp:lastModifiedBy>vladisav</cp:lastModifiedBy>
  <cp:revision>387</cp:revision>
  <dcterms:created xsi:type="dcterms:W3CDTF">2007-07-16T14:10:24Z</dcterms:created>
  <dcterms:modified xsi:type="dcterms:W3CDTF">2012-11-16T10:04:11Z</dcterms:modified>
</cp:coreProperties>
</file>