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1" r:id="rId15"/>
    <p:sldId id="277" r:id="rId16"/>
    <p:sldId id="278" r:id="rId17"/>
    <p:sldId id="279" r:id="rId18"/>
    <p:sldId id="273" r:id="rId19"/>
    <p:sldId id="282" r:id="rId20"/>
    <p:sldId id="283" r:id="rId21"/>
    <p:sldId id="284" r:id="rId22"/>
    <p:sldId id="285" r:id="rId23"/>
    <p:sldId id="288" r:id="rId24"/>
    <p:sldId id="287" r:id="rId25"/>
    <p:sldId id="289" r:id="rId26"/>
    <p:sldId id="29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04" autoAdjust="0"/>
  </p:normalViewPr>
  <p:slideViewPr>
    <p:cSldViewPr>
      <p:cViewPr>
        <p:scale>
          <a:sx n="82" d="100"/>
          <a:sy n="82" d="100"/>
        </p:scale>
        <p:origin x="-804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65BEB99-30E0-417F-A864-58EE8108B845}" type="datetimeFigureOut">
              <a:rPr lang="x-none"/>
              <a:pPr>
                <a:defRPr/>
              </a:pPr>
              <a:t>11/21/2012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x-non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5BE24D0-A1F3-4054-B4E2-D99C3CE6F9CA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93533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Stimulation" TargetMode="External"/><Relationship Id="rId13" Type="http://schemas.openxmlformats.org/officeDocument/2006/relationships/hyperlink" Target="http://en.wikipedia.org/wiki/Anger" TargetMode="External"/><Relationship Id="rId3" Type="http://schemas.openxmlformats.org/officeDocument/2006/relationships/hyperlink" Target="http://en.wikipedia.org/wiki/Emotion" TargetMode="External"/><Relationship Id="rId7" Type="http://schemas.openxmlformats.org/officeDocument/2006/relationships/hyperlink" Target="http://en.wikipedia.org/wiki/Surgency" TargetMode="External"/><Relationship Id="rId12" Type="http://schemas.openxmlformats.org/officeDocument/2006/relationships/hyperlink" Target="http://en.wikipedia.org/wiki/Antagonis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Duty" TargetMode="External"/><Relationship Id="rId11" Type="http://schemas.openxmlformats.org/officeDocument/2006/relationships/hyperlink" Target="http://en.wikipedia.org/wiki/Paranoia" TargetMode="External"/><Relationship Id="rId5" Type="http://schemas.openxmlformats.org/officeDocument/2006/relationships/hyperlink" Target="http://en.wikipedia.org/wiki/Self-discipline" TargetMode="External"/><Relationship Id="rId15" Type="http://schemas.openxmlformats.org/officeDocument/2006/relationships/hyperlink" Target="http://en.wikipedia.org/wiki/Vulnerability" TargetMode="External"/><Relationship Id="rId10" Type="http://schemas.openxmlformats.org/officeDocument/2006/relationships/hyperlink" Target="http://en.wikipedia.org/wiki/Cooperative" TargetMode="External"/><Relationship Id="rId4" Type="http://schemas.openxmlformats.org/officeDocument/2006/relationships/hyperlink" Target="http://en.wikipedia.org/wiki/Curiosity" TargetMode="External"/><Relationship Id="rId9" Type="http://schemas.openxmlformats.org/officeDocument/2006/relationships/hyperlink" Target="http://en.wikipedia.org/wiki/Compassionate" TargetMode="External"/><Relationship Id="rId14" Type="http://schemas.openxmlformats.org/officeDocument/2006/relationships/hyperlink" Target="http://en.wikipedia.org/wiki/Anxiety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smtClean="0"/>
              <a:t>Openness to experience</a:t>
            </a:r>
            <a:r>
              <a:rPr lang="en-US" smtClean="0"/>
              <a:t> – (</a:t>
            </a:r>
            <a:r>
              <a:rPr lang="en-US" i="1" smtClean="0"/>
              <a:t>inventive/curious</a:t>
            </a:r>
            <a:r>
              <a:rPr lang="en-US" smtClean="0"/>
              <a:t> vs. </a:t>
            </a:r>
            <a:r>
              <a:rPr lang="en-US" i="1" smtClean="0"/>
              <a:t>consistent/cautious</a:t>
            </a:r>
            <a:r>
              <a:rPr lang="en-US" smtClean="0"/>
              <a:t>). Appreciation for art, </a:t>
            </a:r>
            <a:r>
              <a:rPr lang="en-US" smtClean="0">
                <a:hlinkClick r:id="rId3" tooltip="Emotion"/>
              </a:rPr>
              <a:t>emotion</a:t>
            </a:r>
            <a:r>
              <a:rPr lang="en-US" smtClean="0"/>
              <a:t>, adventure, unusual ideas, </a:t>
            </a:r>
            <a:r>
              <a:rPr lang="en-US" smtClean="0">
                <a:hlinkClick r:id="rId4" tooltip="Curiosity"/>
              </a:rPr>
              <a:t>curiosity</a:t>
            </a:r>
            <a:r>
              <a:rPr lang="en-US" smtClean="0"/>
              <a:t>, and variety of experience. Openness reflects the degree of intellectual curiosity, creativity and a preference for novelty and variety. Some disagreement remains about how to interpret the openness factor, which is sometimes called "intellect" rather than openness to experience.</a:t>
            </a:r>
          </a:p>
          <a:p>
            <a:pPr eaLnBrk="1" hangingPunct="1"/>
            <a:r>
              <a:rPr lang="en-US" b="1" smtClean="0"/>
              <a:t>Conscientiousness</a:t>
            </a:r>
            <a:r>
              <a:rPr lang="en-US" smtClean="0"/>
              <a:t> – (</a:t>
            </a:r>
            <a:r>
              <a:rPr lang="en-US" i="1" smtClean="0"/>
              <a:t>efficient/organized</a:t>
            </a:r>
            <a:r>
              <a:rPr lang="en-US" smtClean="0"/>
              <a:t> vs. </a:t>
            </a:r>
            <a:r>
              <a:rPr lang="en-US" i="1" smtClean="0"/>
              <a:t>easy-going/careless</a:t>
            </a:r>
            <a:r>
              <a:rPr lang="en-US" smtClean="0"/>
              <a:t>). A tendency to show </a:t>
            </a:r>
            <a:r>
              <a:rPr lang="en-US" smtClean="0">
                <a:hlinkClick r:id="rId5" tooltip="Self-discipline"/>
              </a:rPr>
              <a:t>self-discipline</a:t>
            </a:r>
            <a:r>
              <a:rPr lang="en-US" smtClean="0"/>
              <a:t>, act </a:t>
            </a:r>
            <a:r>
              <a:rPr lang="en-US" smtClean="0">
                <a:hlinkClick r:id="rId6" tooltip="Duty"/>
              </a:rPr>
              <a:t>dutifully</a:t>
            </a:r>
            <a:r>
              <a:rPr lang="en-US" smtClean="0"/>
              <a:t>, and aim for achievement; planned rather than spontaneous behavior; organized, and dependable.</a:t>
            </a:r>
          </a:p>
          <a:p>
            <a:pPr eaLnBrk="1" hangingPunct="1"/>
            <a:r>
              <a:rPr lang="en-US" b="1" smtClean="0"/>
              <a:t>Extraversion</a:t>
            </a:r>
            <a:r>
              <a:rPr lang="en-US" smtClean="0"/>
              <a:t> – (</a:t>
            </a:r>
            <a:r>
              <a:rPr lang="en-US" i="1" smtClean="0"/>
              <a:t>outgoing/energetic</a:t>
            </a:r>
            <a:r>
              <a:rPr lang="en-US" smtClean="0"/>
              <a:t> vs. </a:t>
            </a:r>
            <a:r>
              <a:rPr lang="en-US" i="1" smtClean="0"/>
              <a:t>solitary/reserved</a:t>
            </a:r>
            <a:r>
              <a:rPr lang="en-US" smtClean="0"/>
              <a:t>). Energy, positive emotions, </a:t>
            </a:r>
            <a:r>
              <a:rPr lang="en-US" smtClean="0">
                <a:hlinkClick r:id="rId7" tooltip="Surgency"/>
              </a:rPr>
              <a:t>surgency</a:t>
            </a:r>
            <a:r>
              <a:rPr lang="en-US" smtClean="0"/>
              <a:t>, assertiveness, sociability and the tendency to seek </a:t>
            </a:r>
            <a:r>
              <a:rPr lang="en-US" smtClean="0">
                <a:hlinkClick r:id="rId8" tooltip="Stimulation"/>
              </a:rPr>
              <a:t>stimulation</a:t>
            </a:r>
            <a:r>
              <a:rPr lang="en-US" smtClean="0"/>
              <a:t> in the company of others, and talkativeness.</a:t>
            </a:r>
          </a:p>
          <a:p>
            <a:pPr eaLnBrk="1" hangingPunct="1"/>
            <a:r>
              <a:rPr lang="en-US" b="1" smtClean="0"/>
              <a:t>Agreeableness</a:t>
            </a:r>
            <a:r>
              <a:rPr lang="en-US" smtClean="0"/>
              <a:t> – (</a:t>
            </a:r>
            <a:r>
              <a:rPr lang="en-US" i="1" smtClean="0"/>
              <a:t>friendly/compassionate</a:t>
            </a:r>
            <a:r>
              <a:rPr lang="en-US" smtClean="0"/>
              <a:t> vs. </a:t>
            </a:r>
            <a:r>
              <a:rPr lang="en-US" i="1" smtClean="0"/>
              <a:t>cold/unkind</a:t>
            </a:r>
            <a:r>
              <a:rPr lang="en-US" smtClean="0"/>
              <a:t>). A tendency to be </a:t>
            </a:r>
            <a:r>
              <a:rPr lang="en-US" smtClean="0">
                <a:hlinkClick r:id="rId9" tooltip="Compassionate"/>
              </a:rPr>
              <a:t>compassionate</a:t>
            </a:r>
            <a:r>
              <a:rPr lang="en-US" smtClean="0"/>
              <a:t> and </a:t>
            </a:r>
            <a:r>
              <a:rPr lang="en-US" smtClean="0">
                <a:hlinkClick r:id="rId10" tooltip="Cooperative"/>
              </a:rPr>
              <a:t>cooperative</a:t>
            </a:r>
            <a:r>
              <a:rPr lang="en-US" smtClean="0"/>
              <a:t> rather than </a:t>
            </a:r>
            <a:r>
              <a:rPr lang="en-US" smtClean="0">
                <a:hlinkClick r:id="rId11" tooltip="Paranoia"/>
              </a:rPr>
              <a:t>suspicious</a:t>
            </a:r>
            <a:r>
              <a:rPr lang="en-US" smtClean="0"/>
              <a:t> and </a:t>
            </a:r>
            <a:r>
              <a:rPr lang="en-US" smtClean="0">
                <a:hlinkClick r:id="rId12" tooltip="Antagonism"/>
              </a:rPr>
              <a:t>antagonistic</a:t>
            </a:r>
            <a:r>
              <a:rPr lang="en-US" smtClean="0"/>
              <a:t> towards others.</a:t>
            </a:r>
          </a:p>
          <a:p>
            <a:pPr eaLnBrk="1" hangingPunct="1"/>
            <a:r>
              <a:rPr lang="en-US" b="1" smtClean="0"/>
              <a:t>Neuroticism</a:t>
            </a:r>
            <a:r>
              <a:rPr lang="en-US" smtClean="0"/>
              <a:t> – (</a:t>
            </a:r>
            <a:r>
              <a:rPr lang="en-US" i="1" smtClean="0"/>
              <a:t>sensitive/nervous</a:t>
            </a:r>
            <a:r>
              <a:rPr lang="en-US" smtClean="0"/>
              <a:t> vs. </a:t>
            </a:r>
            <a:r>
              <a:rPr lang="en-US" i="1" smtClean="0"/>
              <a:t>secure/confident</a:t>
            </a:r>
            <a:r>
              <a:rPr lang="en-US" smtClean="0"/>
              <a:t>). The tendency to experience unpleasant emotions easily, such as </a:t>
            </a:r>
            <a:r>
              <a:rPr lang="en-US" smtClean="0">
                <a:hlinkClick r:id="rId13" tooltip="Anger"/>
              </a:rPr>
              <a:t>anger</a:t>
            </a:r>
            <a:r>
              <a:rPr lang="en-US" smtClean="0"/>
              <a:t>, </a:t>
            </a:r>
            <a:r>
              <a:rPr lang="en-US" smtClean="0">
                <a:hlinkClick r:id="rId14" tooltip="Anxiety"/>
              </a:rPr>
              <a:t>anxiety</a:t>
            </a:r>
            <a:r>
              <a:rPr lang="en-US" smtClean="0"/>
              <a:t>, depression, or </a:t>
            </a:r>
            <a:r>
              <a:rPr lang="en-US" smtClean="0">
                <a:hlinkClick r:id="rId15" tooltip="Vulnerability"/>
              </a:rPr>
              <a:t>vulnerability</a:t>
            </a:r>
            <a:r>
              <a:rPr lang="en-US" smtClean="0"/>
              <a:t>. Neuroticism also refers to the degree of emotional stability and impulse control, and is sometimes referred by its low pole – "emotional stability".</a:t>
            </a:r>
          </a:p>
          <a:p>
            <a:pPr eaLnBrk="1" hangingPunct="1"/>
            <a:endParaRPr lang="x-none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3A855A-FCBB-4F9F-9379-F41610FB6EED}" type="slidenum">
              <a:rPr lang="x-none" smtClean="0"/>
              <a:pPr eaLnBrk="1" hangingPunct="1"/>
              <a:t>4</a:t>
            </a:fld>
            <a:endParaRPr lang="x-non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x-none" smtClean="0"/>
              <a:t>Social networks – friend suggestions, dating sites (finding compatible partners)</a:t>
            </a:r>
          </a:p>
          <a:p>
            <a:pPr eaLnBrk="1" hangingPunct="1">
              <a:spcBef>
                <a:spcPct val="0"/>
              </a:spcBef>
            </a:pPr>
            <a:r>
              <a:rPr lang="x-none" smtClean="0"/>
              <a:t>Youtube, TripAdvisor, Google, eBay – personality based recommendations</a:t>
            </a:r>
          </a:p>
          <a:p>
            <a:pPr eaLnBrk="1" hangingPunct="1">
              <a:spcBef>
                <a:spcPct val="0"/>
              </a:spcBef>
            </a:pPr>
            <a:r>
              <a:rPr lang="x-none" smtClean="0"/>
              <a:t>Customer targeting, advertisement</a:t>
            </a:r>
          </a:p>
          <a:p>
            <a:pPr eaLnBrk="1" hangingPunct="1">
              <a:spcBef>
                <a:spcPct val="0"/>
              </a:spcBef>
            </a:pPr>
            <a:r>
              <a:rPr lang="x-none" smtClean="0"/>
              <a:t>Other usages – police, anti-terrorism etc.</a:t>
            </a:r>
          </a:p>
          <a:p>
            <a:pPr eaLnBrk="1" hangingPunct="1">
              <a:spcBef>
                <a:spcPct val="0"/>
              </a:spcBef>
            </a:pPr>
            <a:endParaRPr lang="x-none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A89918A-0FC4-4FC6-90C5-EDF9BC6A0681}" type="slidenum">
              <a:rPr lang="x-none" smtClean="0"/>
              <a:pPr eaLnBrk="1" hangingPunct="1"/>
              <a:t>7</a:t>
            </a:fld>
            <a:endParaRPr lang="x-non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x-none" smtClean="0"/>
              <a:t>Authorship – who is an author of some no</a:t>
            </a:r>
            <a:r>
              <a:rPr lang="en-US" smtClean="0"/>
              <a:t>n-</a:t>
            </a:r>
            <a:r>
              <a:rPr lang="x-none" smtClean="0"/>
              <a:t>signed piece of text</a:t>
            </a:r>
            <a:r>
              <a:rPr lang="en-US" smtClean="0"/>
              <a:t>?</a:t>
            </a:r>
          </a:p>
          <a:p>
            <a:r>
              <a:rPr lang="en-US" smtClean="0"/>
              <a:t>Gender – is an author male or female?</a:t>
            </a:r>
          </a:p>
          <a:p>
            <a:r>
              <a:rPr lang="en-US" smtClean="0"/>
              <a:t>Mood, emotions – emotions conveyed through text?</a:t>
            </a:r>
          </a:p>
          <a:p>
            <a:r>
              <a:rPr lang="en-US" smtClean="0"/>
              <a:t>Opinion – mining opinion from text (positive, negative, …)?</a:t>
            </a:r>
          </a:p>
          <a:p>
            <a:r>
              <a:rPr lang="en-US" smtClean="0"/>
              <a:t>Personality</a:t>
            </a:r>
          </a:p>
          <a:p>
            <a:endParaRPr lang="en-US" smtClean="0"/>
          </a:p>
          <a:p>
            <a:endParaRPr lang="x-none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DCCF2E0-4839-497B-90AA-D4E0528B6CDD}" type="slidenum">
              <a:rPr lang="x-none" smtClean="0"/>
              <a:pPr eaLnBrk="1" hangingPunct="1"/>
              <a:t>8</a:t>
            </a:fld>
            <a:endParaRPr lang="x-non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LIWC dictionary that represents a part of the</a:t>
            </a:r>
          </a:p>
          <a:p>
            <a:pPr eaLnBrk="1" hangingPunct="1"/>
            <a:r>
              <a:rPr lang="en-US" smtClean="0"/>
              <a:t>text analysis framework LIWC (Linguistic Inquiry and Word Count) developed by</a:t>
            </a:r>
          </a:p>
          <a:p>
            <a:pPr eaLnBrk="1" hangingPunct="1"/>
            <a:r>
              <a:rPr lang="en-US" smtClean="0"/>
              <a:t>Pennebaker et al. [2001]. LIWC categorizes words into meaningful psychological</a:t>
            </a:r>
          </a:p>
          <a:p>
            <a:pPr eaLnBrk="1" hangingPunct="1"/>
            <a:r>
              <a:rPr lang="x-none" smtClean="0"/>
              <a:t>categories.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Coltheart [1981] proposed the MRC, a psycholinguistic database of</a:t>
            </a:r>
          </a:p>
          <a:p>
            <a:pPr eaLnBrk="1" hangingPunct="1"/>
            <a:r>
              <a:rPr lang="en-US" smtClean="0"/>
              <a:t>words categorized by various linguistic features of text, such as: imagery, concrete-</a:t>
            </a:r>
          </a:p>
          <a:p>
            <a:pPr eaLnBrk="1" hangingPunct="1"/>
            <a:r>
              <a:rPr lang="en-US" smtClean="0"/>
              <a:t>ness, frequency of usage, etc.</a:t>
            </a:r>
            <a:endParaRPr lang="x-none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B09AC28-9612-4FB0-8C69-0C384AF9D432}" type="slidenum">
              <a:rPr lang="x-none" smtClean="0"/>
              <a:pPr eaLnBrk="1" hangingPunct="1"/>
              <a:t>11</a:t>
            </a:fld>
            <a:endParaRPr lang="x-non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 – implementation cost</a:t>
            </a:r>
          </a:p>
          <a:p>
            <a:pPr eaLnBrk="1" hangingPunct="1"/>
            <a:r>
              <a:rPr lang="en-US" smtClean="0"/>
              <a:t>S – scalability</a:t>
            </a:r>
          </a:p>
          <a:p>
            <a:pPr eaLnBrk="1" hangingPunct="1"/>
            <a:r>
              <a:rPr lang="en-US" smtClean="0"/>
              <a:t>A – availability</a:t>
            </a:r>
          </a:p>
          <a:p>
            <a:pPr eaLnBrk="1" hangingPunct="1"/>
            <a:r>
              <a:rPr lang="en-US" smtClean="0"/>
              <a:t>R – reliability</a:t>
            </a:r>
          </a:p>
          <a:p>
            <a:pPr eaLnBrk="1" hangingPunct="1"/>
            <a:endParaRPr lang="x-non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DBEA467-16C3-4476-BC6C-A5E0F2C3EABA}" type="slidenum">
              <a:rPr lang="x-none" smtClean="0"/>
              <a:pPr eaLnBrk="1" hangingPunct="1"/>
              <a:t>18</a:t>
            </a:fld>
            <a:endParaRPr lang="x-non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Naive Bayes, Oberlander [2006]</a:t>
            </a:r>
          </a:p>
          <a:p>
            <a:pPr eaLnBrk="1" hangingPunct="1"/>
            <a:endParaRPr lang="x-none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B80271C-41F9-49D1-96BC-4A0F08FEDCD0}" type="slidenum">
              <a:rPr lang="x-none" smtClean="0"/>
              <a:pPr eaLnBrk="1" hangingPunct="1"/>
              <a:t>19</a:t>
            </a:fld>
            <a:endParaRPr lang="x-non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AA0869-152A-4045-845F-0127EA4A22B1}" type="slidenum">
              <a:rPr lang="x-none" smtClean="0"/>
              <a:pPr eaLnBrk="1" hangingPunct="1"/>
              <a:t>23</a:t>
            </a:fld>
            <a:endParaRPr lang="x-non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F9EBBA-76E0-4502-A257-4EFC2F068569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43614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20A3D-8C3D-435E-99CD-09B1983C866F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08551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1B6A4-77A2-41AB-B479-60B6E3DC6C5D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66920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93AE-0BD5-435F-9CA5-EEE7FC2ADA99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2577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9F5883-6B82-465B-B5DA-E658151A4266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5920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9C053-F39C-4028-9070-98ABCCE42E1E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7703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461C01-37CC-4936-A63C-A782526DA207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37557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2462-D2A5-4A00-8472-840176EC837A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89127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067DAE-8C9F-4C24-8AC4-F0FE4CFE0F54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03852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D557CD-2968-40AF-863D-CC9D3C52563C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1175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014FB3-C355-41D2-BD40-6BC0FC77E391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759632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fld id="{57815185-E6EB-4B15-8AE2-7B707B2B4763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26" r:id="rId2"/>
    <p:sldLayoutId id="2147483832" r:id="rId3"/>
    <p:sldLayoutId id="2147483827" r:id="rId4"/>
    <p:sldLayoutId id="2147483833" r:id="rId5"/>
    <p:sldLayoutId id="2147483828" r:id="rId6"/>
    <p:sldLayoutId id="2147483834" r:id="rId7"/>
    <p:sldLayoutId id="2147483835" r:id="rId8"/>
    <p:sldLayoutId id="2147483836" r:id="rId9"/>
    <p:sldLayoutId id="2147483829" r:id="rId10"/>
    <p:sldLayoutId id="214748383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vladaf@matf.bg.ac.rs" TargetMode="External"/><Relationship Id="rId2" Type="http://schemas.openxmlformats.org/officeDocument/2006/relationships/hyperlink" Target="mailto:kartelj@matf.bg.ac.r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m@etf.bg.ac.r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79248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sz="4000" dirty="0" smtClean="0">
                <a:solidFill>
                  <a:schemeClr val="tx2">
                    <a:satMod val="130000"/>
                  </a:schemeClr>
                </a:solidFill>
              </a:rPr>
              <a:t>Automated Personality Classification</a:t>
            </a:r>
            <a:endParaRPr lang="x-none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849438"/>
            <a:ext cx="7772400" cy="1752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A. KARTELJ and V. FILIPOVIC</a:t>
            </a:r>
          </a:p>
          <a:p>
            <a:pPr>
              <a:defRPr/>
            </a:pPr>
            <a:r>
              <a:rPr lang="en-US" dirty="0"/>
              <a:t>School of Mathematics, University of Belgrade, Serbia</a:t>
            </a:r>
          </a:p>
          <a:p>
            <a:pPr>
              <a:defRPr/>
            </a:pPr>
            <a:r>
              <a:rPr lang="x-none" dirty="0"/>
              <a:t>and</a:t>
            </a:r>
          </a:p>
          <a:p>
            <a:pPr>
              <a:defRPr/>
            </a:pPr>
            <a:r>
              <a:rPr lang="x-none" dirty="0"/>
              <a:t>V. MILUTINOVIC</a:t>
            </a:r>
          </a:p>
          <a:p>
            <a:pPr>
              <a:defRPr/>
            </a:pPr>
            <a:r>
              <a:rPr lang="en-US" dirty="0"/>
              <a:t>School of Electrical Engineering, University of Belgrade, Serbia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x-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305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Linguistic Styles: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Language </a:t>
            </a:r>
            <a:r>
              <a:rPr lang="en-US" dirty="0"/>
              <a:t>Use as an </a:t>
            </a:r>
            <a:r>
              <a:rPr lang="en-US" dirty="0" smtClean="0"/>
              <a:t>Individual Difference</a:t>
            </a:r>
            <a:br>
              <a:rPr lang="en-US" dirty="0" smtClean="0"/>
            </a:br>
            <a:r>
              <a:rPr lang="en-US" sz="2200" dirty="0" err="1" smtClean="0"/>
              <a:t>Pennebaker</a:t>
            </a:r>
            <a:r>
              <a:rPr lang="en-US" sz="2200" dirty="0"/>
              <a:t> </a:t>
            </a:r>
            <a:r>
              <a:rPr lang="x-none" sz="2200" dirty="0" smtClean="0"/>
              <a:t>and </a:t>
            </a:r>
            <a:r>
              <a:rPr lang="x-none" sz="2200" dirty="0"/>
              <a:t>King </a:t>
            </a:r>
            <a:r>
              <a:rPr lang="en-US" sz="2200" dirty="0" smtClean="0"/>
              <a:t>[</a:t>
            </a:r>
            <a:r>
              <a:rPr lang="x-none" sz="2200" dirty="0" smtClean="0"/>
              <a:t>1999</a:t>
            </a:r>
            <a:r>
              <a:rPr lang="x-none" sz="2200" dirty="0"/>
              <a:t>]</a:t>
            </a:r>
          </a:p>
        </p:txBody>
      </p:sp>
      <p:pic>
        <p:nvPicPr>
          <p:cNvPr id="17411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76400" y="1981200"/>
            <a:ext cx="6365875" cy="3751263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B83D72-2328-40DA-803F-D3B158CF198C}" type="slidenum">
              <a:rPr lang="x-none" smtClean="0"/>
              <a:pPr>
                <a:defRPr/>
              </a:pPr>
              <a:t>10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LIWC and MRC Features</a:t>
            </a:r>
            <a:endParaRPr lang="x-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482123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99783"/>
                <a:gridCol w="1399117"/>
                <a:gridCol w="3600449"/>
              </a:tblGrid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Feature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Type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Example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Anger words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LIWC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Hate, kill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Metaphysical issues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LIWC</a:t>
                      </a:r>
                      <a:endParaRPr lang="x-none" sz="1800" dirty="0" smtClean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God,</a:t>
                      </a:r>
                      <a:r>
                        <a:rPr lang="en-US" sz="1800" baseline="0" dirty="0" smtClean="0"/>
                        <a:t> heaven, coffin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Physical state</a:t>
                      </a:r>
                      <a:r>
                        <a:rPr lang="en-US" sz="1800" baseline="0" dirty="0" smtClean="0"/>
                        <a:t> / function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LIWC</a:t>
                      </a:r>
                      <a:endParaRPr lang="x-none" sz="1800" dirty="0" smtClean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Ache, breast, sleep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Inclusive</a:t>
                      </a:r>
                      <a:r>
                        <a:rPr lang="en-US" sz="1800" baseline="0" dirty="0" smtClean="0"/>
                        <a:t> words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LIWC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With, and, include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Social processes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LIWC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Talk, us, friend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Family members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LIWC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Mom, brother, cousin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Past</a:t>
                      </a:r>
                      <a:r>
                        <a:rPr lang="en-US" sz="1800" baseline="0" dirty="0" smtClean="0"/>
                        <a:t> tense verbs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LIWC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Walked, were, had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References</a:t>
                      </a:r>
                      <a:r>
                        <a:rPr lang="en-US" sz="1800" baseline="0" dirty="0" smtClean="0"/>
                        <a:t> to friends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LIWC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Pal, buddy, coworker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Imagery of</a:t>
                      </a:r>
                      <a:r>
                        <a:rPr lang="en-US" sz="1800" baseline="0" dirty="0" smtClean="0"/>
                        <a:t> words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MRC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Low:</a:t>
                      </a:r>
                      <a:r>
                        <a:rPr lang="en-US" sz="1800" baseline="0" dirty="0" smtClean="0"/>
                        <a:t> future, peace – High: table, car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Syllables per word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MRC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Low: </a:t>
                      </a:r>
                      <a:r>
                        <a:rPr lang="en-US" sz="1800" baseline="0" dirty="0" smtClean="0"/>
                        <a:t> a – High: uncompromisingly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Concreteness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MRC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Low: patience, candor</a:t>
                      </a:r>
                      <a:r>
                        <a:rPr lang="en-US" sz="1800" baseline="0" dirty="0" smtClean="0"/>
                        <a:t> – High: ship</a:t>
                      </a:r>
                      <a:endParaRPr lang="x-none" sz="1800" dirty="0"/>
                    </a:p>
                  </a:txBody>
                  <a:tcPr marT="45723" marB="45723"/>
                </a:tc>
              </a:tr>
              <a:tr h="3708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Frequency of use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MRC</a:t>
                      </a:r>
                      <a:endParaRPr lang="x-none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Low: duly, nudity –</a:t>
                      </a:r>
                      <a:r>
                        <a:rPr lang="en-US" sz="1800" baseline="0" dirty="0" smtClean="0"/>
                        <a:t> High: he, the</a:t>
                      </a:r>
                      <a:endParaRPr lang="x-none" sz="1800" dirty="0"/>
                    </a:p>
                  </a:txBody>
                  <a:tcPr marT="45723" marB="45723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A9ED8-7AA8-4B42-B121-6F8D7DFD02AD}" type="slidenum">
              <a:rPr lang="x-none" smtClean="0"/>
              <a:pPr>
                <a:defRPr/>
              </a:pPr>
              <a:t>11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/>
              <a:t>What Are They Blogging </a:t>
            </a:r>
            <a:r>
              <a:rPr lang="en-US" sz="3600" dirty="0" smtClean="0"/>
              <a:t>About? </a:t>
            </a:r>
            <a:br>
              <a:rPr lang="en-US" sz="3600" dirty="0" smtClean="0"/>
            </a:br>
            <a:r>
              <a:rPr lang="en-US" sz="3600" dirty="0" smtClean="0"/>
              <a:t>Personality</a:t>
            </a:r>
            <a:r>
              <a:rPr lang="en-US" sz="3600" dirty="0"/>
              <a:t>, Topic and Motivation </a:t>
            </a:r>
            <a:r>
              <a:rPr lang="en-US" sz="3600" dirty="0" smtClean="0"/>
              <a:t>in </a:t>
            </a:r>
            <a:r>
              <a:rPr lang="x-none" sz="3600" dirty="0" smtClean="0"/>
              <a:t>Blogs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x-none" sz="2200" dirty="0" smtClean="0"/>
              <a:t>Gill </a:t>
            </a:r>
            <a:r>
              <a:rPr lang="x-none" sz="2200" dirty="0"/>
              <a:t>et al. [2009]</a:t>
            </a:r>
          </a:p>
        </p:txBody>
      </p:sp>
      <p:pic>
        <p:nvPicPr>
          <p:cNvPr id="19459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76400" y="1905000"/>
            <a:ext cx="6427788" cy="3838575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9C272-CDE0-4247-A8F6-249904E4396B}" type="slidenum">
              <a:rPr lang="x-none" smtClean="0"/>
              <a:pPr>
                <a:defRPr/>
              </a:pPr>
              <a:t>12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382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Taking Care of </a:t>
            </a:r>
            <a:r>
              <a:rPr lang="en-US" dirty="0" smtClean="0"/>
              <a:t>the </a:t>
            </a:r>
            <a:r>
              <a:rPr lang="en-US" dirty="0"/>
              <a:t>Linguistic Features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Extraversion</a:t>
            </a:r>
            <a:br>
              <a:rPr lang="en-US" dirty="0" smtClean="0"/>
            </a:br>
            <a:r>
              <a:rPr lang="en-US" sz="2200" dirty="0" smtClean="0"/>
              <a:t>Gill </a:t>
            </a:r>
            <a:r>
              <a:rPr lang="en-US" sz="2200" dirty="0"/>
              <a:t>and </a:t>
            </a:r>
            <a:r>
              <a:rPr lang="en-US" sz="2200" dirty="0" err="1" smtClean="0"/>
              <a:t>Ober</a:t>
            </a:r>
            <a:r>
              <a:rPr lang="x-none" sz="2200" dirty="0" smtClean="0"/>
              <a:t>lander </a:t>
            </a:r>
            <a:r>
              <a:rPr lang="x-none" sz="2200" dirty="0"/>
              <a:t>[2002]</a:t>
            </a:r>
            <a:br>
              <a:rPr lang="x-none" sz="2200" dirty="0"/>
            </a:br>
            <a:endParaRPr lang="x-none" sz="2200" dirty="0"/>
          </a:p>
        </p:txBody>
      </p:sp>
      <p:pic>
        <p:nvPicPr>
          <p:cNvPr id="20483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676400" y="1749425"/>
            <a:ext cx="6399213" cy="3827463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64113-A720-48D2-B5A3-08D8C1DB2E87}" type="slidenum">
              <a:rPr lang="x-none" smtClean="0"/>
              <a:pPr>
                <a:defRPr/>
              </a:pPr>
              <a:t>13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8153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/>
              <a:t>Personality Based </a:t>
            </a:r>
            <a:r>
              <a:rPr lang="en-US" sz="4000" dirty="0" smtClean="0"/>
              <a:t>Latent Friendship Mining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Wang </a:t>
            </a:r>
            <a:r>
              <a:rPr lang="en-US" sz="2200" dirty="0"/>
              <a:t>et al. [2009]</a:t>
            </a:r>
            <a:r>
              <a:rPr lang="en-US" dirty="0"/>
              <a:t/>
            </a:r>
            <a:br>
              <a:rPr lang="en-US" dirty="0"/>
            </a:br>
            <a:endParaRPr lang="x-none" dirty="0"/>
          </a:p>
        </p:txBody>
      </p:sp>
      <p:pic>
        <p:nvPicPr>
          <p:cNvPr id="21507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752600" y="1571625"/>
            <a:ext cx="6232525" cy="4133850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D0C9E-89A1-451F-96EE-DB4DAAA6BB3F}" type="slidenum">
              <a:rPr lang="x-none" smtClean="0"/>
              <a:pPr>
                <a:defRPr/>
              </a:pPr>
              <a:t>14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8392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2900" dirty="0"/>
              <a:t>A Comparative Evaluation of </a:t>
            </a:r>
            <a:r>
              <a:rPr lang="en-US" sz="2900" dirty="0" smtClean="0"/>
              <a:t>Personality Estimation Algorithms </a:t>
            </a:r>
            <a:r>
              <a:rPr lang="en-US" sz="2900" dirty="0"/>
              <a:t>for </a:t>
            </a:r>
            <a:r>
              <a:rPr lang="en-US" sz="2900" dirty="0" smtClean="0"/>
              <a:t>the </a:t>
            </a:r>
            <a:r>
              <a:rPr lang="x-none" sz="2900" dirty="0" smtClean="0"/>
              <a:t>TWIN </a:t>
            </a:r>
            <a:r>
              <a:rPr lang="x-none" sz="2900" dirty="0"/>
              <a:t>Recommender </a:t>
            </a:r>
            <a:r>
              <a:rPr lang="x-none" sz="2900" dirty="0" smtClean="0"/>
              <a:t>System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x-none" sz="2200" dirty="0" smtClean="0"/>
              <a:t>Roshchina </a:t>
            </a:r>
            <a:r>
              <a:rPr lang="x-none" sz="2200" dirty="0"/>
              <a:t>et al. [</a:t>
            </a:r>
            <a:r>
              <a:rPr lang="x-none" sz="2200" dirty="0" smtClean="0"/>
              <a:t>2011]</a:t>
            </a:r>
            <a:endParaRPr lang="x-none" sz="2200" dirty="0"/>
          </a:p>
        </p:txBody>
      </p:sp>
      <p:pic>
        <p:nvPicPr>
          <p:cNvPr id="22531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133600" y="1485900"/>
            <a:ext cx="5903913" cy="4889500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7A338-BF76-4AC8-AAA5-874EA6A53C3A}" type="slidenum">
              <a:rPr lang="x-none" smtClean="0"/>
              <a:pPr>
                <a:defRPr/>
              </a:pPr>
              <a:t>15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Predicting Personality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Social </a:t>
            </a:r>
            <a:r>
              <a:rPr lang="en-US" dirty="0" smtClean="0"/>
              <a:t>Media</a:t>
            </a:r>
            <a:br>
              <a:rPr lang="en-US" dirty="0" smtClean="0"/>
            </a:br>
            <a:r>
              <a:rPr lang="en-US" sz="2200" dirty="0" err="1" smtClean="0"/>
              <a:t>Golbeck</a:t>
            </a:r>
            <a:r>
              <a:rPr lang="en-US" sz="2200" dirty="0" smtClean="0"/>
              <a:t> </a:t>
            </a:r>
            <a:r>
              <a:rPr lang="en-US" sz="2200" dirty="0"/>
              <a:t>et al. [</a:t>
            </a:r>
            <a:r>
              <a:rPr lang="en-US" sz="2200" dirty="0" smtClean="0"/>
              <a:t>2011]</a:t>
            </a:r>
            <a:endParaRPr lang="x-none" sz="2200" dirty="0"/>
          </a:p>
        </p:txBody>
      </p:sp>
      <p:pic>
        <p:nvPicPr>
          <p:cNvPr id="23555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384300" y="1736725"/>
            <a:ext cx="6862763" cy="4130675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74B50-A516-42FF-B674-3543B5E515C5}" type="slidenum">
              <a:rPr lang="x-none" smtClean="0"/>
              <a:pPr>
                <a:defRPr/>
              </a:pPr>
              <a:t>16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Our Twitter </a:t>
            </a:r>
            <a:r>
              <a:rPr lang="en-US" dirty="0" smtClean="0"/>
              <a:t>Profiles</a:t>
            </a:r>
            <a:r>
              <a:rPr lang="en-US" dirty="0"/>
              <a:t>, Our Selves: Predicting Personality with </a:t>
            </a:r>
            <a:r>
              <a:rPr lang="en-US" dirty="0" smtClean="0"/>
              <a:t>Twitter</a:t>
            </a:r>
            <a:r>
              <a:rPr lang="en-US" dirty="0"/>
              <a:t/>
            </a:r>
            <a:br>
              <a:rPr lang="en-US" dirty="0"/>
            </a:br>
            <a:r>
              <a:rPr lang="x-none" sz="2200" dirty="0" smtClean="0"/>
              <a:t>Quercia </a:t>
            </a:r>
            <a:r>
              <a:rPr lang="x-none" sz="2200" dirty="0"/>
              <a:t>et al. </a:t>
            </a:r>
            <a:r>
              <a:rPr lang="en-US" sz="2200" dirty="0" smtClean="0"/>
              <a:t>[</a:t>
            </a:r>
            <a:r>
              <a:rPr lang="x-none" sz="2200" dirty="0" smtClean="0"/>
              <a:t>2011</a:t>
            </a:r>
            <a:r>
              <a:rPr lang="en-US" sz="2200" dirty="0" smtClean="0"/>
              <a:t>]</a:t>
            </a:r>
            <a:endParaRPr lang="x-none" sz="2200" dirty="0"/>
          </a:p>
        </p:txBody>
      </p:sp>
      <p:pic>
        <p:nvPicPr>
          <p:cNvPr id="24579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97025" y="2128838"/>
            <a:ext cx="6530975" cy="3814762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99C804-8BD2-48EC-A594-4A73BC96D64B}" type="slidenum">
              <a:rPr lang="x-none" smtClean="0"/>
              <a:pPr>
                <a:defRPr/>
              </a:pPr>
              <a:t>17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x-none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1" cy="685800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905000"/>
                <a:gridCol w="838200"/>
                <a:gridCol w="1600200"/>
                <a:gridCol w="1219200"/>
                <a:gridCol w="1371600"/>
                <a:gridCol w="914400"/>
                <a:gridCol w="381000"/>
                <a:gridCol w="228600"/>
                <a:gridCol w="228600"/>
                <a:gridCol w="272618"/>
                <a:gridCol w="184583"/>
              </a:tblGrid>
              <a:tr h="512305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b="1" u="none" strike="noStrike" dirty="0">
                          <a:effectLst/>
                        </a:rPr>
                        <a:t>Paper 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b="1" u="none" strike="noStrike" dirty="0">
                          <a:effectLst/>
                        </a:rPr>
                        <a:t>Input 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b="1" u="none" strike="noStrike" dirty="0">
                          <a:effectLst/>
                        </a:rPr>
                        <a:t>Corpus 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b="1" u="none" strike="noStrike" dirty="0">
                          <a:effectLst/>
                        </a:rPr>
                        <a:t>Features 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b="1" u="none" strike="noStrike" dirty="0">
                          <a:effectLst/>
                        </a:rPr>
                        <a:t>Algorithm 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b="1" u="none" strike="noStrike" dirty="0">
                          <a:effectLst/>
                        </a:rPr>
                        <a:t>Soft. 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b="1" u="none" strike="noStrike" dirty="0" smtClean="0">
                          <a:effectLst/>
                        </a:rPr>
                        <a:t>Cit</a:t>
                      </a:r>
                      <a:r>
                        <a:rPr lang="en-US" sz="1200" b="1" u="none" strike="noStrike" dirty="0" smtClean="0">
                          <a:effectLst/>
                        </a:rPr>
                        <a:t>.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b="1" u="none" strike="noStrike" dirty="0">
                          <a:effectLst/>
                        </a:rPr>
                        <a:t>I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b="1" u="none" strike="noStrike" dirty="0">
                          <a:effectLst/>
                        </a:rPr>
                        <a:t>S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b="1" u="none" strike="noStrike" dirty="0">
                          <a:effectLst/>
                        </a:rPr>
                        <a:t>A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b="1" u="none" strike="noStrike" dirty="0">
                          <a:effectLst/>
                        </a:rPr>
                        <a:t>R</a:t>
                      </a:r>
                      <a:endParaRPr lang="x-non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33825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[Pennebaker and King 1999]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text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essays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LIWC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correlations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>
                          <a:effectLst/>
                        </a:rPr>
                        <a:t>n/a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455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H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 dirty="0">
                          <a:effectLst/>
                        </a:rPr>
                        <a:t>H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 dirty="0">
                          <a:effectLst/>
                        </a:rPr>
                        <a:t>H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 dirty="0">
                          <a:effectLst/>
                        </a:rPr>
                        <a:t>M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76358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[Mairesse et al. 2007]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text, </a:t>
                      </a:r>
                      <a:r>
                        <a:rPr lang="en-US" sz="1200" u="none" strike="noStrike" dirty="0" smtClean="0">
                          <a:effectLst/>
                        </a:rPr>
                        <a:t>speech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essays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LIWC, </a:t>
                      </a:r>
                      <a:r>
                        <a:rPr lang="en-US" sz="1200" u="none" strike="noStrike" dirty="0" smtClean="0">
                          <a:effectLst/>
                        </a:rPr>
                        <a:t> MRC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C4.5, </a:t>
                      </a:r>
                      <a:r>
                        <a:rPr lang="x-none" sz="1200" u="none" strike="noStrike" dirty="0" smtClean="0">
                          <a:effectLst/>
                        </a:rPr>
                        <a:t>NB</a:t>
                      </a:r>
                      <a:r>
                        <a:rPr lang="en-US" sz="1200" u="none" strike="noStrike" dirty="0" smtClean="0">
                          <a:effectLst/>
                        </a:rPr>
                        <a:t>,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SMO, M5’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>
                          <a:effectLst/>
                        </a:rPr>
                        <a:t>Weka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99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 dirty="0">
                          <a:effectLst/>
                        </a:rPr>
                        <a:t>M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H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 dirty="0">
                          <a:effectLst/>
                        </a:rPr>
                        <a:t>M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33825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[Gill et al. 2009]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text 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weblogs </a:t>
                      </a:r>
                      <a:r>
                        <a:rPr lang="en-US" sz="1200" u="none" strike="noStrike" dirty="0" smtClean="0">
                          <a:effectLst/>
                        </a:rPr>
                        <a:t>(14.8words)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LIWC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linear </a:t>
                      </a:r>
                      <a:r>
                        <a:rPr lang="en-US" sz="1200" u="none" strike="noStrike" dirty="0" smtClean="0">
                          <a:effectLst/>
                        </a:rPr>
                        <a:t>regression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>
                          <a:effectLst/>
                        </a:rPr>
                        <a:t>n/a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26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H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 dirty="0">
                          <a:effectLst/>
                        </a:rPr>
                        <a:t>H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 dirty="0">
                          <a:effectLst/>
                        </a:rPr>
                        <a:t>M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 dirty="0">
                          <a:effectLst/>
                        </a:rPr>
                        <a:t>M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76358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[Yarkoni 2010]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text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smtClean="0">
                          <a:effectLst/>
                        </a:rPr>
                        <a:t>w</a:t>
                      </a:r>
                      <a:r>
                        <a:rPr lang="x-none" sz="1200" u="none" strike="noStrike" dirty="0" smtClean="0">
                          <a:effectLst/>
                        </a:rPr>
                        <a:t>eblogs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(100K words)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LIWC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correlations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>
                          <a:effectLst/>
                        </a:rPr>
                        <a:t>n/a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21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H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76358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[Gill and Oberlander 2002]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text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emails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(105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students)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bigrams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bigram </a:t>
                      </a:r>
                      <a:r>
                        <a:rPr lang="en-US" sz="1200" u="none" strike="noStrike" dirty="0" smtClean="0">
                          <a:effectLst/>
                        </a:rPr>
                        <a:t>analysis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>
                          <a:effectLst/>
                        </a:rPr>
                        <a:t>n/a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49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L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L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33825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[Nowson et al. 2005]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text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weblogs </a:t>
                      </a:r>
                      <a:r>
                        <a:rPr lang="en-US" sz="1200" u="none" strike="noStrike" dirty="0" smtClean="0">
                          <a:effectLst/>
                        </a:rPr>
                        <a:t>(410K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words)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word list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correlations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>
                          <a:effectLst/>
                        </a:rPr>
                        <a:t>n/a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48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L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H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H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L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33825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[Oberlander 2006]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text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weblogs </a:t>
                      </a:r>
                      <a:r>
                        <a:rPr lang="en-US" sz="1200" u="none" strike="noStrike" dirty="0" smtClean="0">
                          <a:effectLst/>
                        </a:rPr>
                        <a:t> (410K words)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N-grams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NB, SMO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>
                          <a:effectLst/>
                        </a:rPr>
                        <a:t>Weka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53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H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H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76358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[Wang et al. 2009]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>
                          <a:effectLst/>
                        </a:rPr>
                        <a:t>text,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weblogs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smtClean="0">
                          <a:effectLst/>
                        </a:rPr>
                        <a:t>(200 pairs)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lexical </a:t>
                      </a:r>
                      <a:r>
                        <a:rPr lang="en-US" sz="1200" u="none" strike="noStrike" dirty="0" smtClean="0">
                          <a:effectLst/>
                        </a:rPr>
                        <a:t>freq.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,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TFIDF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200" u="none" strike="noStrike" dirty="0">
                          <a:effectLst/>
                        </a:rPr>
                        <a:t>logistic </a:t>
                      </a:r>
                      <a:r>
                        <a:rPr lang="en-US" sz="1200" u="none" strike="noStrike" dirty="0" smtClean="0">
                          <a:effectLst/>
                        </a:rPr>
                        <a:t>regression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200" u="none" strike="noStrike">
                          <a:effectLst/>
                        </a:rPr>
                        <a:t>Minitab 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1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H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>
                          <a:effectLst/>
                        </a:rPr>
                        <a:t>M</a:t>
                      </a:r>
                      <a:endParaRPr lang="x-none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200" u="none" strike="noStrike" dirty="0">
                          <a:effectLst/>
                        </a:rPr>
                        <a:t>M</a:t>
                      </a:r>
                      <a:endParaRPr lang="x-non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76358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[Iacobelli </a:t>
                      </a:r>
                      <a:r>
                        <a:rPr lang="en-US" sz="1300" u="none" strike="noStrike" dirty="0" smtClean="0">
                          <a:effectLst/>
                        </a:rPr>
                        <a:t>et al. 2011]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text 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effectLst/>
                        </a:rPr>
                        <a:t>w</a:t>
                      </a:r>
                      <a:r>
                        <a:rPr lang="x-none" sz="1300" u="none" strike="noStrike" dirty="0" smtClean="0">
                          <a:effectLst/>
                        </a:rPr>
                        <a:t>eblogs</a:t>
                      </a:r>
                      <a:r>
                        <a:rPr lang="en-US" sz="1300" u="none" strike="noStrike" baseline="0" dirty="0" smtClean="0">
                          <a:effectLst/>
                        </a:rPr>
                        <a:t>  (3000)</a:t>
                      </a:r>
                      <a:endParaRPr lang="en-US" sz="1300" u="none" strike="noStrike" dirty="0" smtClean="0">
                        <a:effectLst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LIWC, </a:t>
                      </a:r>
                      <a:r>
                        <a:rPr lang="en-US" sz="1300" u="none" strike="noStrike" dirty="0" smtClean="0">
                          <a:effectLst/>
                        </a:rPr>
                        <a:t>bigrams,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 smtClean="0">
                          <a:effectLst/>
                        </a:rPr>
                        <a:t>SVM</a:t>
                      </a:r>
                      <a:r>
                        <a:rPr lang="en-US" sz="1300" u="none" strike="noStrike" dirty="0" smtClean="0">
                          <a:effectLst/>
                        </a:rPr>
                        <a:t>,</a:t>
                      </a:r>
                      <a:r>
                        <a:rPr lang="en-US" sz="1300" u="none" strike="noStrike" baseline="0" dirty="0" smtClean="0">
                          <a:effectLst/>
                        </a:rPr>
                        <a:t>  SMO, NB..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300" u="none" strike="noStrike" dirty="0">
                          <a:effectLst/>
                        </a:rPr>
                        <a:t>Weka 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1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H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H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H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76358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[Argamon et al. 2005]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text 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essays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word list, </a:t>
                      </a:r>
                      <a:r>
                        <a:rPr lang="en-US" sz="1300" u="none" strike="noStrike" dirty="0" smtClean="0">
                          <a:effectLst/>
                        </a:rPr>
                        <a:t>conj.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SMO 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300" u="none" strike="noStrike" dirty="0">
                          <a:effectLst/>
                        </a:rPr>
                        <a:t>Weka 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38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H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405794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[Argamon </a:t>
                      </a:r>
                      <a:r>
                        <a:rPr lang="en-US" sz="1300" u="none" strike="noStrike" dirty="0" smtClean="0">
                          <a:effectLst/>
                        </a:rPr>
                        <a:t>et</a:t>
                      </a:r>
                      <a:r>
                        <a:rPr lang="en-US" sz="1300" u="none" strike="noStrike" baseline="0" dirty="0" smtClean="0">
                          <a:effectLst/>
                        </a:rPr>
                        <a:t> al. 2007]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text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essays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word list, </a:t>
                      </a:r>
                      <a:r>
                        <a:rPr lang="en-US" sz="1300" u="none" strike="noStrike" dirty="0" smtClean="0">
                          <a:effectLst/>
                        </a:rPr>
                        <a:t>conj.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SMO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300" u="none" strike="noStrike" dirty="0">
                          <a:effectLst/>
                        </a:rPr>
                        <a:t>Weka, </a:t>
                      </a:r>
                      <a:r>
                        <a:rPr lang="en-US" sz="1300" u="none" strike="noStrike" dirty="0" err="1" smtClean="0">
                          <a:effectLst/>
                        </a:rPr>
                        <a:t>ATMan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45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H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405794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[Mairesse and Walker 2006]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text </a:t>
                      </a:r>
                      <a:r>
                        <a:rPr lang="en-US" sz="1300" u="none" strike="noStrike" dirty="0" smtClean="0">
                          <a:effectLst/>
                        </a:rPr>
                        <a:t>, conv. extracts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96 persons </a:t>
                      </a:r>
                      <a:endParaRPr lang="en-US" sz="13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x-none" sz="1300" u="none" strike="noStrike" dirty="0" smtClean="0">
                          <a:effectLst/>
                        </a:rPr>
                        <a:t>≈100Kwords</a:t>
                      </a:r>
                      <a:r>
                        <a:rPr lang="en-US" sz="1300" u="none" strike="noStrike" dirty="0" smtClean="0">
                          <a:effectLst/>
                        </a:rPr>
                        <a:t>)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LIWC, </a:t>
                      </a:r>
                      <a:r>
                        <a:rPr lang="x-none" sz="1300" u="none" strike="noStrike" dirty="0" smtClean="0">
                          <a:effectLst/>
                        </a:rPr>
                        <a:t>MRC</a:t>
                      </a:r>
                      <a:r>
                        <a:rPr lang="en-US" sz="1300" u="none" strike="noStrike" dirty="0" smtClean="0">
                          <a:effectLst/>
                        </a:rPr>
                        <a:t>, utterance…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RankBoost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300" u="none" strike="noStrike">
                          <a:effectLst/>
                        </a:rPr>
                        <a:t>n/a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22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H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76358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[Rigby and Hassan 2007]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text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effectLst/>
                        </a:rPr>
                        <a:t>mail. </a:t>
                      </a:r>
                      <a:r>
                        <a:rPr lang="x-none" sz="1300" u="none" strike="noStrike" dirty="0" smtClean="0">
                          <a:effectLst/>
                        </a:rPr>
                        <a:t>lists </a:t>
                      </a:r>
                      <a:r>
                        <a:rPr lang="en-US" sz="1300" u="none" strike="noStrike" dirty="0" smtClean="0">
                          <a:effectLst/>
                        </a:rPr>
                        <a:t>(140K emails)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LIWC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C4.5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300" u="none" strike="noStrike" dirty="0">
                          <a:effectLst/>
                        </a:rPr>
                        <a:t>Weka, </a:t>
                      </a:r>
                      <a:r>
                        <a:rPr lang="en-US" sz="1300" u="none" strike="noStrike" dirty="0" smtClean="0">
                          <a:effectLst/>
                        </a:rPr>
                        <a:t>SPSS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30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H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L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76358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[Roshchina et al. 2011]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text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 smtClean="0">
                          <a:effectLst/>
                        </a:rPr>
                        <a:t>TripAdvisor</a:t>
                      </a:r>
                      <a:r>
                        <a:rPr lang="en-US" sz="1300" u="none" strike="noStrike" dirty="0" smtClean="0">
                          <a:effectLst/>
                        </a:rPr>
                        <a:t> reviews</a:t>
                      </a:r>
                      <a:r>
                        <a:rPr lang="x-none" sz="1300" u="none" strike="noStrike" dirty="0" smtClean="0">
                          <a:effectLst/>
                        </a:rPr>
                        <a:t> 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LIWC, </a:t>
                      </a:r>
                      <a:r>
                        <a:rPr lang="en-US" sz="1300" u="none" strike="noStrike" dirty="0" smtClean="0">
                          <a:effectLst/>
                        </a:rPr>
                        <a:t>MRC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 smtClean="0">
                          <a:effectLst/>
                        </a:rPr>
                        <a:t>Linear</a:t>
                      </a:r>
                      <a:r>
                        <a:rPr lang="x-none" sz="1300" u="none" strike="noStrike" dirty="0">
                          <a:effectLst/>
                        </a:rPr>
                        <a:t>, </a:t>
                      </a:r>
                      <a:r>
                        <a:rPr lang="en-US" sz="1300" u="none" strike="noStrike" dirty="0" smtClean="0">
                          <a:effectLst/>
                        </a:rPr>
                        <a:t>M5, SVM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300" u="none" strike="noStrike">
                          <a:effectLst/>
                        </a:rPr>
                        <a:t>Weka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2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H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L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376358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[Quercia et al. 2011] 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meta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 smtClean="0">
                          <a:effectLst/>
                        </a:rPr>
                        <a:t>335 </a:t>
                      </a:r>
                      <a:r>
                        <a:rPr lang="x-none" sz="1300" u="none" strike="noStrike" dirty="0">
                          <a:effectLst/>
                        </a:rPr>
                        <a:t>Twitter </a:t>
                      </a:r>
                      <a:r>
                        <a:rPr lang="x-none" sz="1300" u="none" strike="noStrike" dirty="0" smtClean="0">
                          <a:effectLst/>
                        </a:rPr>
                        <a:t>users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Twitter counts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M5’ rules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300" u="none" strike="noStrike">
                          <a:effectLst/>
                        </a:rPr>
                        <a:t>Weka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5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H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405794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[Golbeck et al. 2011]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text, meta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279 FB users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>
                          <a:effectLst/>
                        </a:rPr>
                        <a:t>5 classes </a:t>
                      </a:r>
                      <a:endParaRPr lang="en-US" sz="13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sz="1300" u="none" strike="noStrike" dirty="0" smtClean="0">
                          <a:effectLst/>
                        </a:rPr>
                        <a:t>(</a:t>
                      </a:r>
                      <a:r>
                        <a:rPr lang="en-US" sz="1300" u="none" strike="noStrike" dirty="0">
                          <a:effectLst/>
                        </a:rPr>
                        <a:t>161 in total)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M5’ rules, </a:t>
                      </a:r>
                      <a:r>
                        <a:rPr lang="en-US" sz="1300" u="none" strike="noStrike" dirty="0" smtClean="0">
                          <a:effectLst/>
                        </a:rPr>
                        <a:t>Gaussian</a:t>
                      </a:r>
                      <a:r>
                        <a:rPr lang="en-US" sz="1300" u="none" strike="noStrike" baseline="0" dirty="0" smtClean="0">
                          <a:effectLst/>
                        </a:rPr>
                        <a:t> processes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300" u="none" strike="noStrike">
                          <a:effectLst/>
                        </a:rPr>
                        <a:t>Weka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12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H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  <a:tr h="405794"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[Celli 2012] 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text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>
                          <a:effectLst/>
                        </a:rPr>
                        <a:t>1065 posts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>
                          <a:effectLst/>
                        </a:rPr>
                        <a:t>22 ling. Features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x-none" sz="1300" u="none" strike="noStrike" dirty="0" smtClean="0">
                          <a:effectLst/>
                        </a:rPr>
                        <a:t>majority-based</a:t>
                      </a:r>
                      <a:r>
                        <a:rPr lang="en-US" sz="1300" u="none" strike="noStrike" dirty="0" smtClean="0">
                          <a:effectLst/>
                        </a:rPr>
                        <a:t> classification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x-none" sz="1300" u="none" strike="noStrike">
                          <a:effectLst/>
                        </a:rPr>
                        <a:t>n/a 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1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>
                          <a:effectLst/>
                        </a:rPr>
                        <a:t>M</a:t>
                      </a:r>
                      <a:endParaRPr lang="x-none" sz="13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x-none" sz="1300" u="none" strike="noStrike" dirty="0">
                          <a:effectLst/>
                        </a:rPr>
                        <a:t>M</a:t>
                      </a:r>
                      <a:endParaRPr lang="x-non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87ED09-7EBD-4EAC-9A14-1B7BAB7226F8}" type="slidenum">
              <a:rPr lang="x-none" smtClean="0"/>
              <a:pPr>
                <a:defRPr/>
              </a:pPr>
              <a:t>18</a:t>
            </a:fld>
            <a:endParaRPr lang="x-none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Naive Bayes Classifier</a:t>
            </a:r>
            <a:endParaRPr lang="x-none" dirty="0"/>
          </a:p>
        </p:txBody>
      </p:sp>
      <p:pic>
        <p:nvPicPr>
          <p:cNvPr id="26627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24000" y="2286000"/>
            <a:ext cx="6580188" cy="22098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42312-1ACF-4CAE-A2A8-98262DC544FD}" type="slidenum">
              <a:rPr lang="x-none" smtClean="0"/>
              <a:pPr>
                <a:defRPr/>
              </a:pPr>
              <a:t>19</a:t>
            </a:fld>
            <a:endParaRPr lang="x-none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x-none" dirty="0" smtClean="0">
                <a:solidFill>
                  <a:schemeClr val="tx2">
                    <a:satMod val="130000"/>
                  </a:schemeClr>
                </a:solidFill>
              </a:rPr>
              <a:t>Agenda</a:t>
            </a:r>
            <a:endParaRPr lang="x-none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x-none" dirty="0" smtClean="0"/>
              <a:t>Problem overview</a:t>
            </a:r>
          </a:p>
          <a:p>
            <a:pPr eaLnBrk="1" hangingPunct="1">
              <a:defRPr/>
            </a:pPr>
            <a:r>
              <a:rPr lang="en-US" dirty="0" smtClean="0"/>
              <a:t>Classification of the existing solutions</a:t>
            </a:r>
            <a:endParaRPr lang="x-none" dirty="0" smtClean="0"/>
          </a:p>
          <a:p>
            <a:pPr eaLnBrk="1" hangingPunct="1">
              <a:defRPr/>
            </a:pPr>
            <a:r>
              <a:rPr lang="x-none" dirty="0" smtClean="0"/>
              <a:t>Presentation of the existing solutions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Comparison of the solutions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x-none" dirty="0"/>
              <a:t>Work in progress:</a:t>
            </a:r>
            <a:br>
              <a:rPr lang="x-none" dirty="0"/>
            </a:br>
            <a:r>
              <a:rPr lang="x-none" dirty="0" smtClean="0"/>
              <a:t>Bayesian </a:t>
            </a:r>
            <a:r>
              <a:rPr lang="x-none" dirty="0"/>
              <a:t>Structure Learning for the </a:t>
            </a:r>
            <a:r>
              <a:rPr lang="x-none" dirty="0" smtClean="0"/>
              <a:t>APC</a:t>
            </a:r>
            <a:endParaRPr lang="x-none" dirty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x-none" dirty="0" smtClean="0"/>
              <a:t>Future </a:t>
            </a:r>
            <a:r>
              <a:rPr lang="x-none" dirty="0"/>
              <a:t>work: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>Video </a:t>
            </a:r>
            <a:r>
              <a:rPr lang="x-none" dirty="0"/>
              <a:t>Based APC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x-none" dirty="0"/>
              <a:t>Conclusions</a:t>
            </a:r>
          </a:p>
          <a:p>
            <a:pPr eaLnBrk="1" hangingPunct="1">
              <a:defRPr/>
            </a:pPr>
            <a:endParaRPr lang="x-none" dirty="0" smtClean="0"/>
          </a:p>
          <a:p>
            <a:pPr lvl="1" eaLnBrk="1" hangingPunct="1">
              <a:defRPr/>
            </a:pPr>
            <a:endParaRPr lang="x-none" dirty="0" smtClean="0"/>
          </a:p>
          <a:p>
            <a:pPr lvl="1" eaLnBrk="1" hangingPunct="1">
              <a:defRPr/>
            </a:pPr>
            <a:endParaRPr lang="x-none" dirty="0" smtClean="0"/>
          </a:p>
          <a:p>
            <a:pPr eaLnBrk="1" hangingPunct="1">
              <a:defRPr/>
            </a:pPr>
            <a:endParaRPr lang="x-none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BF5716-BFF0-4FAC-8122-342A3B15A4AD}" type="slidenum">
              <a:rPr lang="x-none" smtClean="0"/>
              <a:pPr>
                <a:defRPr/>
              </a:pPr>
              <a:t>2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Naive Bayes and Bayesian Network</a:t>
            </a:r>
            <a:endParaRPr lang="x-none" dirty="0"/>
          </a:p>
        </p:txBody>
      </p:sp>
      <p:pic>
        <p:nvPicPr>
          <p:cNvPr id="27651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24000" y="2438400"/>
            <a:ext cx="6045200" cy="234791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7D7182-B3D2-4B79-8D35-D4EC7A5DABE4}" type="slidenum">
              <a:rPr lang="x-none" smtClean="0"/>
              <a:pPr>
                <a:defRPr/>
              </a:pPr>
              <a:t>20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Bayesian Network for the APC</a:t>
            </a:r>
            <a:endParaRPr lang="x-none" dirty="0"/>
          </a:p>
        </p:txBody>
      </p:sp>
      <p:pic>
        <p:nvPicPr>
          <p:cNvPr id="28675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182813" y="2209800"/>
            <a:ext cx="5589587" cy="305117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D1308-8C2B-46CD-88EE-A864CF5BF4CF}" type="slidenum">
              <a:rPr lang="x-none" smtClean="0"/>
              <a:pPr>
                <a:defRPr/>
              </a:pPr>
              <a:t>21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14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Bayesian Network Structure Learning</a:t>
            </a:r>
            <a:endParaRPr lang="x-none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924800" cy="4800600"/>
          </a:xfrm>
        </p:spPr>
        <p:txBody>
          <a:bodyPr/>
          <a:lstStyle/>
          <a:p>
            <a:pPr marL="596900" indent="-514350">
              <a:buFont typeface="Gill Sans MT" pitchFamily="34" charset="-18"/>
              <a:buAutoNum type="arabicPeriod"/>
            </a:pPr>
            <a:r>
              <a:rPr lang="en-US" smtClean="0"/>
              <a:t>Obtain corpus (training set T)</a:t>
            </a:r>
          </a:p>
          <a:p>
            <a:pPr marL="596900" indent="-514350">
              <a:buFont typeface="Gill Sans MT" pitchFamily="34" charset="-18"/>
              <a:buAutoNum type="arabicPeriod"/>
            </a:pPr>
            <a:r>
              <a:rPr lang="en-US" smtClean="0"/>
              <a:t>Fit T to appropriate network structure by:</a:t>
            </a:r>
          </a:p>
          <a:p>
            <a:pPr marL="871538" lvl="1" indent="-514350">
              <a:buFont typeface="Gill Sans MT" pitchFamily="34" charset="-18"/>
              <a:buAutoNum type="alphaLcParenR"/>
            </a:pPr>
            <a:r>
              <a:rPr lang="en-US" smtClean="0"/>
              <a:t>ILP formulation + solver (CPLEX, Gurobi…) </a:t>
            </a:r>
            <a:br>
              <a:rPr lang="en-US" smtClean="0"/>
            </a:br>
            <a:r>
              <a:rPr lang="en-US" smtClean="0"/>
              <a:t>on smaller instances</a:t>
            </a:r>
          </a:p>
          <a:p>
            <a:pPr marL="871538" lvl="1" indent="-514350">
              <a:buFont typeface="Gill Sans MT" pitchFamily="34" charset="-18"/>
              <a:buAutoNum type="alphaLcParenR"/>
            </a:pPr>
            <a:r>
              <a:rPr lang="en-US" b="1" smtClean="0"/>
              <a:t>Apply metaheuristic on larger instances</a:t>
            </a:r>
          </a:p>
          <a:p>
            <a:pPr marL="596900" indent="-514350">
              <a:buFont typeface="Gill Sans MT" pitchFamily="34" charset="-18"/>
              <a:buAutoNum type="arabicPeriod"/>
            </a:pPr>
            <a:r>
              <a:rPr lang="en-US" smtClean="0"/>
              <a:t>Validate quality of metaheuristic approach</a:t>
            </a:r>
          </a:p>
          <a:p>
            <a:pPr marL="596900" indent="-514350">
              <a:buFont typeface="Gill Sans MT" pitchFamily="34" charset="-18"/>
              <a:buAutoNum type="arabicPeriod"/>
            </a:pPr>
            <a:r>
              <a:rPr lang="en-US" smtClean="0"/>
              <a:t>Compare obtained APC accuracy with other approaches</a:t>
            </a:r>
          </a:p>
          <a:p>
            <a:pPr marL="596900" indent="-514350">
              <a:buFont typeface="Gill Sans MT" pitchFamily="34" charset="-18"/>
              <a:buAutoNum type="arabicPeriod"/>
            </a:pPr>
            <a:endParaRPr lang="x-none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4982D2-2553-4765-88EB-8A80BDFEEA26}" type="slidenum">
              <a:rPr lang="x-none" smtClean="0"/>
              <a:pPr>
                <a:defRPr/>
              </a:pPr>
              <a:t>22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Other Ideas</a:t>
            </a:r>
            <a:endParaRPr lang="x-none" dirty="0"/>
          </a:p>
        </p:txBody>
      </p:sp>
      <p:pic>
        <p:nvPicPr>
          <p:cNvPr id="30723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699000" y="304800"/>
            <a:ext cx="4445000" cy="31750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2045A-5FD7-4368-9251-43450D814C5E}" type="slidenum">
              <a:rPr lang="x-none" smtClean="0"/>
              <a:pPr>
                <a:defRPr/>
              </a:pPr>
              <a:t>23</a:t>
            </a:fld>
            <a:endParaRPr lang="x-none"/>
          </a:p>
        </p:txBody>
      </p:sp>
      <p:pic>
        <p:nvPicPr>
          <p:cNvPr id="30726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3352800"/>
            <a:ext cx="3732213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Content Placeholder 2"/>
          <p:cNvSpPr txBox="1">
            <a:spLocks/>
          </p:cNvSpPr>
          <p:nvPr/>
        </p:nvSpPr>
        <p:spPr bwMode="auto">
          <a:xfrm>
            <a:off x="763588" y="1417638"/>
            <a:ext cx="4265612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2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3200">
                <a:latin typeface="Gill Sans MT" pitchFamily="34" charset="-18"/>
              </a:rPr>
              <a:t>Games with a purpose 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3200">
                <a:latin typeface="Gill Sans MT" pitchFamily="34" charset="-18"/>
              </a:rPr>
              <a:t>(GWAP)</a:t>
            </a:r>
            <a:endParaRPr lang="x-none" sz="3200">
              <a:latin typeface="Gill Sans MT" pitchFamily="34" charset="-18"/>
            </a:endParaRPr>
          </a:p>
        </p:txBody>
      </p:sp>
      <p:sp>
        <p:nvSpPr>
          <p:cNvPr id="30728" name="Content Placeholder 2"/>
          <p:cNvSpPr txBox="1">
            <a:spLocks/>
          </p:cNvSpPr>
          <p:nvPr/>
        </p:nvSpPr>
        <p:spPr bwMode="auto">
          <a:xfrm>
            <a:off x="5029200" y="4038600"/>
            <a:ext cx="426561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2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3200">
                <a:latin typeface="Gill Sans MT" pitchFamily="34" charset="-18"/>
              </a:rPr>
              <a:t>Clustering personality characteristics</a:t>
            </a:r>
            <a:endParaRPr lang="x-none" sz="3200">
              <a:latin typeface="Gill Sans MT" pitchFamily="34" charset="-1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Packing everything together: </a:t>
            </a:r>
            <a:br>
              <a:rPr lang="en-US" dirty="0" smtClean="0"/>
            </a:br>
            <a:r>
              <a:rPr lang="en-US" dirty="0" smtClean="0"/>
              <a:t>Video Based APC</a:t>
            </a:r>
            <a:endParaRPr lang="x-none" dirty="0"/>
          </a:p>
        </p:txBody>
      </p:sp>
      <p:pic>
        <p:nvPicPr>
          <p:cNvPr id="31747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209800" y="1143000"/>
            <a:ext cx="4700588" cy="562292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21976-EBF0-4357-A203-3EA59891CFB2}" type="slidenum">
              <a:rPr lang="x-none" smtClean="0"/>
              <a:pPr>
                <a:defRPr/>
              </a:pPr>
              <a:t>24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Conclusions</a:t>
            </a:r>
            <a:endParaRPr lang="x-none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Classification of the existing solutions (Survey paper)</a:t>
            </a:r>
          </a:p>
          <a:p>
            <a:r>
              <a:rPr lang="en-US" smtClean="0"/>
              <a:t>Filling the gaps inside classification tree</a:t>
            </a:r>
          </a:p>
          <a:p>
            <a:r>
              <a:rPr lang="en-US" smtClean="0"/>
              <a:t>Introducing Bayesian Structure Learning for the APC</a:t>
            </a:r>
          </a:p>
          <a:p>
            <a:r>
              <a:rPr lang="en-US" smtClean="0"/>
              <a:t>Utilizing metaheuristics in dealing </a:t>
            </a:r>
            <a:br>
              <a:rPr lang="en-US" smtClean="0"/>
            </a:br>
            <a:r>
              <a:rPr lang="en-US" smtClean="0"/>
              <a:t>with high dimensionality</a:t>
            </a:r>
          </a:p>
          <a:p>
            <a:r>
              <a:rPr lang="en-US" smtClean="0"/>
              <a:t>APC potential: social networks, recommender, and expert systems</a:t>
            </a:r>
            <a:endParaRPr lang="x-none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806B5-AE35-4625-9D3C-D05AABF3D4A7}" type="slidenum">
              <a:rPr lang="x-none" smtClean="0"/>
              <a:pPr>
                <a:defRPr/>
              </a:pPr>
              <a:t>25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>
              <a:defRPr/>
            </a:pPr>
            <a:r>
              <a:rPr lang="en-US" smtClean="0"/>
              <a:t>THANK </a:t>
            </a:r>
            <a:r>
              <a:rPr lang="en-US" smtClean="0"/>
              <a:t>YOU!</a:t>
            </a:r>
            <a:endParaRPr lang="x-none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Aleksandar</a:t>
            </a:r>
            <a:r>
              <a:rPr lang="en-US" dirty="0" smtClean="0"/>
              <a:t> </a:t>
            </a:r>
            <a:r>
              <a:rPr lang="en-US" dirty="0" err="1" smtClean="0"/>
              <a:t>Kartelj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kartelj@matf.bg.ac.rs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Vladimir </a:t>
            </a:r>
            <a:r>
              <a:rPr lang="en-US" dirty="0" err="1" smtClean="0"/>
              <a:t>Filipovic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vladaf@matf.bg.ac.rs</a:t>
            </a:r>
            <a:endParaRPr lang="en-US" dirty="0" smtClean="0"/>
          </a:p>
          <a:p>
            <a:pPr>
              <a:defRPr/>
            </a:pPr>
            <a:r>
              <a:rPr lang="en-US" dirty="0" err="1" smtClean="0"/>
              <a:t>Veljko</a:t>
            </a:r>
            <a:r>
              <a:rPr lang="en-US" dirty="0" smtClean="0"/>
              <a:t> </a:t>
            </a:r>
            <a:r>
              <a:rPr lang="en-US" dirty="0" err="1" smtClean="0"/>
              <a:t>Milutinovic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vm@etf.bg.ac.rs</a:t>
            </a: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x-none" dirty="0" smtClean="0"/>
              <a:t>Problem </a:t>
            </a:r>
            <a:r>
              <a:rPr lang="en-US" dirty="0" smtClean="0"/>
              <a:t>O</a:t>
            </a:r>
            <a:r>
              <a:rPr lang="x-none" dirty="0" smtClean="0"/>
              <a:t>verview</a:t>
            </a:r>
            <a:endParaRPr lang="x-none" dirty="0"/>
          </a:p>
        </p:txBody>
      </p:sp>
      <p:pic>
        <p:nvPicPr>
          <p:cNvPr id="10243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424113" y="1447800"/>
            <a:ext cx="5521325" cy="48006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4824D-8609-48E5-BD36-54D28FDD8F60}" type="slidenum">
              <a:rPr lang="x-none" smtClean="0"/>
              <a:pPr>
                <a:defRPr/>
              </a:pPr>
              <a:t>3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x-none" dirty="0" smtClean="0"/>
              <a:t>The Big 5 Model</a:t>
            </a:r>
            <a:endParaRPr lang="x-none" dirty="0"/>
          </a:p>
        </p:txBody>
      </p:sp>
      <p:pic>
        <p:nvPicPr>
          <p:cNvPr id="11267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514600" y="1301750"/>
            <a:ext cx="4498975" cy="428942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64391-0263-4AE9-B853-D5FF32D4D58B}" type="slidenum">
              <a:rPr lang="x-none" smtClean="0"/>
              <a:pPr>
                <a:defRPr/>
              </a:pPr>
              <a:t>4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x-none" dirty="0" smtClean="0"/>
              <a:t>The </a:t>
            </a:r>
            <a:r>
              <a:rPr lang="en-US" dirty="0" smtClean="0"/>
              <a:t>S</a:t>
            </a:r>
            <a:r>
              <a:rPr lang="x-none" dirty="0" smtClean="0"/>
              <a:t>teps in </a:t>
            </a:r>
            <a:r>
              <a:rPr lang="en-US" dirty="0" smtClean="0"/>
              <a:t>O</a:t>
            </a:r>
            <a:r>
              <a:rPr lang="x-none" dirty="0" smtClean="0"/>
              <a:t>ur </a:t>
            </a:r>
            <a:r>
              <a:rPr lang="en-US" dirty="0" smtClean="0"/>
              <a:t>R</a:t>
            </a:r>
            <a:r>
              <a:rPr lang="x-none" dirty="0" smtClean="0"/>
              <a:t>esearch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900" indent="-514350" eaLnBrk="1" hangingPunct="1">
              <a:buFont typeface="+mj-lt"/>
              <a:buAutoNum type="arabicPeriod"/>
              <a:defRPr/>
            </a:pPr>
            <a:r>
              <a:rPr lang="x-none" dirty="0" smtClean="0"/>
              <a:t>Survey paper </a:t>
            </a:r>
            <a:br>
              <a:rPr lang="x-none" dirty="0" smtClean="0"/>
            </a:br>
            <a:r>
              <a:rPr lang="x-none" dirty="0" smtClean="0"/>
              <a:t>(under review at ACM CSUR)</a:t>
            </a:r>
          </a:p>
          <a:p>
            <a:pPr marL="596900" indent="-514350" eaLnBrk="1" hangingPunct="1">
              <a:buFont typeface="+mj-lt"/>
              <a:buAutoNum type="arabicPeriod"/>
              <a:defRPr/>
            </a:pPr>
            <a:r>
              <a:rPr lang="x-none" dirty="0" smtClean="0"/>
              <a:t>Research paper:</a:t>
            </a:r>
            <a:br>
              <a:rPr lang="x-none" dirty="0" smtClean="0"/>
            </a:br>
            <a:r>
              <a:rPr lang="x-none" dirty="0" smtClean="0"/>
              <a:t>A new APC model based on </a:t>
            </a:r>
            <a:br>
              <a:rPr lang="x-none" dirty="0" smtClean="0"/>
            </a:br>
            <a:r>
              <a:rPr lang="x-none" dirty="0" smtClean="0"/>
              <a:t>Bayesian structure learning </a:t>
            </a:r>
            <a:br>
              <a:rPr lang="x-none" dirty="0" smtClean="0"/>
            </a:br>
            <a:r>
              <a:rPr lang="x-none" dirty="0" smtClean="0"/>
              <a:t>(in progress)</a:t>
            </a:r>
          </a:p>
          <a:p>
            <a:pPr marL="596900" indent="-514350" eaLnBrk="1" hangingPunct="1">
              <a:buFont typeface="+mj-lt"/>
              <a:buAutoNum type="arabicPeriod"/>
              <a:defRPr/>
            </a:pPr>
            <a:r>
              <a:rPr lang="x-none" dirty="0" smtClean="0"/>
              <a:t>Real-purpose application</a:t>
            </a:r>
            <a:br>
              <a:rPr lang="x-none" dirty="0" smtClean="0"/>
            </a:br>
            <a:r>
              <a:rPr lang="x-none" dirty="0" smtClean="0"/>
              <a:t>of the APC model from step 2</a:t>
            </a:r>
          </a:p>
          <a:p>
            <a:pPr marL="596900" indent="-514350" eaLnBrk="1" hangingPunct="1">
              <a:buFont typeface="+mj-lt"/>
              <a:buAutoNum type="arabicPeriod"/>
              <a:defRPr/>
            </a:pPr>
            <a:r>
              <a:rPr lang="x-none" dirty="0" smtClean="0"/>
              <a:t>Go to step 3 </a:t>
            </a:r>
          </a:p>
          <a:p>
            <a:pPr eaLnBrk="1" hangingPunct="1">
              <a:defRPr/>
            </a:pPr>
            <a:endParaRPr lang="x-none" dirty="0" smtClean="0"/>
          </a:p>
          <a:p>
            <a:pPr lvl="1" eaLnBrk="1" hangingPunct="1">
              <a:defRPr/>
            </a:pPr>
            <a:endParaRPr lang="x-non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4DA5A9-5F9A-450A-82E3-18F57F3A6A5F}" type="slidenum">
              <a:rPr lang="x-none" smtClean="0"/>
              <a:pPr>
                <a:defRPr/>
              </a:pPr>
              <a:t>5</a:t>
            </a:fld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x-none" dirty="0" smtClean="0"/>
              <a:t>Elements of APC</a:t>
            </a:r>
            <a:endParaRPr lang="x-none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Corpus:</a:t>
            </a:r>
          </a:p>
          <a:p>
            <a:pPr marL="403225" lvl="1" indent="0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en-US" smtClean="0"/>
              <a:t>Essay, weblog, email, news group, </a:t>
            </a:r>
            <a:br>
              <a:rPr lang="en-US" smtClean="0"/>
            </a:br>
            <a:r>
              <a:rPr lang="en-US" smtClean="0"/>
              <a:t>Twitter counts...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Personality measurement:</a:t>
            </a:r>
          </a:p>
          <a:p>
            <a:pPr marL="403225" lvl="1" indent="0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en-US" smtClean="0"/>
              <a:t>Questionnaire (internet and written). </a:t>
            </a:r>
            <a:br>
              <a:rPr lang="en-US" smtClean="0"/>
            </a:br>
            <a:r>
              <a:rPr lang="en-US" smtClean="0"/>
              <a:t>We are searching for an alternative!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Model:</a:t>
            </a:r>
          </a:p>
          <a:p>
            <a:pPr marL="403225" lvl="1" indent="0" eaLnBrk="1" hangingPunct="1">
              <a:lnSpc>
                <a:spcPct val="90000"/>
              </a:lnSpc>
              <a:buFont typeface="Verdana" pitchFamily="34" charset="0"/>
              <a:buNone/>
            </a:pPr>
            <a:r>
              <a:rPr lang="en-US" smtClean="0"/>
              <a:t>Stylistic analysis, linguistic features, </a:t>
            </a:r>
            <a:r>
              <a:rPr lang="x-none" smtClean="0"/>
              <a:t/>
            </a:r>
            <a:br>
              <a:rPr lang="x-none" smtClean="0"/>
            </a:br>
            <a:r>
              <a:rPr lang="en-US" smtClean="0"/>
              <a:t>machine learning techniques</a:t>
            </a:r>
            <a:endParaRPr lang="x-none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133F5-12D1-4D84-BF17-E20B862C2108}" type="slidenum">
              <a:rPr lang="x-none" smtClean="0"/>
              <a:pPr>
                <a:defRPr/>
              </a:pPr>
              <a:t>6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Applications</a:t>
            </a:r>
            <a:endParaRPr lang="x-none" dirty="0"/>
          </a:p>
        </p:txBody>
      </p:sp>
      <p:pic>
        <p:nvPicPr>
          <p:cNvPr id="14339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435100" y="1539875"/>
            <a:ext cx="7499350" cy="461645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9FFBB-980D-4C8A-9F47-BDE0F1F1BFAF}" type="slidenum">
              <a:rPr lang="x-none" smtClean="0"/>
              <a:pPr>
                <a:defRPr/>
              </a:pPr>
              <a:t>7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x-none" dirty="0" smtClean="0"/>
              <a:t>Mining </a:t>
            </a:r>
            <a:r>
              <a:rPr lang="en-US" dirty="0"/>
              <a:t>P</a:t>
            </a:r>
            <a:r>
              <a:rPr lang="en-US" dirty="0" smtClean="0"/>
              <a:t>eople’s </a:t>
            </a:r>
            <a:r>
              <a:rPr lang="en-US" dirty="0"/>
              <a:t>C</a:t>
            </a:r>
            <a:r>
              <a:rPr lang="en-US" dirty="0" smtClean="0"/>
              <a:t>haracteristics</a:t>
            </a:r>
            <a:endParaRPr lang="x-none" dirty="0"/>
          </a:p>
        </p:txBody>
      </p:sp>
      <p:pic>
        <p:nvPicPr>
          <p:cNvPr id="15363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981200" y="1676400"/>
            <a:ext cx="5791200" cy="4518025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8BE87-11F4-491C-A284-3621F7D40AB4}" type="slidenum">
              <a:rPr lang="x-none" smtClean="0"/>
              <a:pPr>
                <a:defRPr/>
              </a:pPr>
              <a:t>8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 of Solutions</a:t>
            </a:r>
            <a:endParaRPr lang="x-none" dirty="0"/>
          </a:p>
        </p:txBody>
      </p:sp>
      <p:pic>
        <p:nvPicPr>
          <p:cNvPr id="16387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828800" y="1295400"/>
            <a:ext cx="5708650" cy="4378325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MULTI 2012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25FF9-5CA0-44F2-875F-57D58657DFFF}" type="slidenum">
              <a:rPr lang="x-none" smtClean="0"/>
              <a:pPr>
                <a:defRPr/>
              </a:pPr>
              <a:t>9</a:t>
            </a:fld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x-none"/>
              <a:t>3.10.2012</a:t>
            </a: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258888" y="5792788"/>
            <a:ext cx="7345362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j-lt"/>
              </a:rPr>
              <a:t>C1 criterion separates solutions by type of conversation (1 = self-reflexive, N = continuous)</a:t>
            </a:r>
          </a:p>
          <a:p>
            <a:pPr marL="285750" indent="-285750" eaLnBrk="1" hangingPunct="1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j-lt"/>
              </a:rPr>
              <a:t>C2 criterion separates solutions by approach (TD = top-down, DD = data-driven, or HY = hybrid) </a:t>
            </a:r>
          </a:p>
          <a:p>
            <a:pPr eaLnBrk="1" hangingPunct="1">
              <a:defRPr/>
            </a:pPr>
            <a:endParaRPr lang="x-none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2519</TotalTime>
  <Words>1085</Words>
  <Application>Microsoft Office PowerPoint</Application>
  <PresentationFormat>On-screen Show (4:3)</PresentationFormat>
  <Paragraphs>413</Paragraphs>
  <Slides>26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Solstice</vt:lpstr>
      <vt:lpstr>Automated Personality Classification</vt:lpstr>
      <vt:lpstr>Agenda</vt:lpstr>
      <vt:lpstr>Problem Overview</vt:lpstr>
      <vt:lpstr>The Big 5 Model</vt:lpstr>
      <vt:lpstr>The Steps in Our Research</vt:lpstr>
      <vt:lpstr>Elements of APC</vt:lpstr>
      <vt:lpstr>Applications</vt:lpstr>
      <vt:lpstr>Mining People’s Characteristics</vt:lpstr>
      <vt:lpstr>Classification of Solutions</vt:lpstr>
      <vt:lpstr>Linguistic Styles:  Language Use as an Individual Difference Pennebaker and King [1999]</vt:lpstr>
      <vt:lpstr>LIWC and MRC Features</vt:lpstr>
      <vt:lpstr>What Are They Blogging About?  Personality, Topic and Motivation in Blogs Gill et al. [2009]</vt:lpstr>
      <vt:lpstr>Taking Care of the Linguistic Features  of Extraversion Gill and Oberlander [2002] </vt:lpstr>
      <vt:lpstr>Personality Based Latent Friendship Mining  Wang et al. [2009] </vt:lpstr>
      <vt:lpstr>A Comparative Evaluation of Personality Estimation Algorithms for the TWIN Recommender System  Roshchina et al. [2011]</vt:lpstr>
      <vt:lpstr>Predicting Personality  with Social Media Golbeck et al. [2011]</vt:lpstr>
      <vt:lpstr>Our Twitter Profiles, Our Selves: Predicting Personality with Twitter Quercia et al. [2011]</vt:lpstr>
      <vt:lpstr>Slide 18</vt:lpstr>
      <vt:lpstr>Naive Bayes Classifier</vt:lpstr>
      <vt:lpstr>Naive Bayes and Bayesian Network</vt:lpstr>
      <vt:lpstr>Bayesian Network for the APC</vt:lpstr>
      <vt:lpstr>Bayesian Network Structure Learning</vt:lpstr>
      <vt:lpstr>Other Ideas</vt:lpstr>
      <vt:lpstr>Packing everything together:  Video Based APC</vt:lpstr>
      <vt:lpstr>Conclusions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aca</dc:creator>
  <cp:lastModifiedBy>admin</cp:lastModifiedBy>
  <cp:revision>129</cp:revision>
  <cp:lastPrinted>1601-01-01T00:00:00Z</cp:lastPrinted>
  <dcterms:created xsi:type="dcterms:W3CDTF">2012-09-14T05:49:47Z</dcterms:created>
  <dcterms:modified xsi:type="dcterms:W3CDTF">2012-11-21T13:29:18Z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