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8" r:id="rId3"/>
    <p:sldId id="276" r:id="rId4"/>
    <p:sldId id="277" r:id="rId5"/>
    <p:sldId id="259" r:id="rId6"/>
    <p:sldId id="260" r:id="rId7"/>
    <p:sldId id="261" r:id="rId8"/>
    <p:sldId id="305" r:id="rId9"/>
    <p:sldId id="262" r:id="rId10"/>
    <p:sldId id="278" r:id="rId11"/>
    <p:sldId id="279" r:id="rId12"/>
    <p:sldId id="263" r:id="rId13"/>
    <p:sldId id="283" r:id="rId14"/>
    <p:sldId id="274" r:id="rId15"/>
    <p:sldId id="275" r:id="rId16"/>
    <p:sldId id="280" r:id="rId17"/>
    <p:sldId id="282" r:id="rId18"/>
    <p:sldId id="281" r:id="rId19"/>
    <p:sldId id="284" r:id="rId20"/>
    <p:sldId id="265" r:id="rId21"/>
    <p:sldId id="266" r:id="rId22"/>
    <p:sldId id="267" r:id="rId23"/>
    <p:sldId id="287" r:id="rId24"/>
    <p:sldId id="285" r:id="rId25"/>
    <p:sldId id="288" r:id="rId26"/>
    <p:sldId id="286" r:id="rId27"/>
    <p:sldId id="289" r:id="rId28"/>
    <p:sldId id="290" r:id="rId29"/>
    <p:sldId id="291" r:id="rId30"/>
    <p:sldId id="292" r:id="rId31"/>
    <p:sldId id="293" r:id="rId32"/>
    <p:sldId id="294" r:id="rId33"/>
    <p:sldId id="300" r:id="rId34"/>
    <p:sldId id="296" r:id="rId35"/>
    <p:sldId id="297" r:id="rId36"/>
    <p:sldId id="304" r:id="rId37"/>
    <p:sldId id="298" r:id="rId38"/>
    <p:sldId id="299" r:id="rId39"/>
    <p:sldId id="301" r:id="rId40"/>
    <p:sldId id="302" r:id="rId41"/>
    <p:sldId id="271" r:id="rId42"/>
    <p:sldId id="30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2" autoAdjust="0"/>
    <p:restoredTop sz="94676" autoAdjust="0"/>
  </p:normalViewPr>
  <p:slideViewPr>
    <p:cSldViewPr>
      <p:cViewPr varScale="1">
        <p:scale>
          <a:sx n="104" d="100"/>
          <a:sy n="104" d="100"/>
        </p:scale>
        <p:origin x="-19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150F9-8E6B-41E0-9D67-D0C3A3262205}" type="datetimeFigureOut">
              <a:rPr lang="x-none" smtClean="0"/>
              <a:pPr/>
              <a:t>11/21/2012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81A13-9494-43DA-8A9B-DBF5CAD93EA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821189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F7708-51A3-4EEE-9D96-747D40698680}" type="datetimeFigureOut">
              <a:rPr lang="x-none" smtClean="0"/>
              <a:pPr/>
              <a:t>11/21/2012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FCBCD-4DCD-43CB-BE52-ADB9628523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651842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86291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D81C-F252-4A06-AE29-DC467EB104EB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vladisav@mi.sanu.ac.rs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7C77-C8B0-4B45-A447-E164E54A5D5B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vladisav@mi.sanu.ac.rs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/41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E23D-31DA-4CCE-9FCF-28C9DA9A07D9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vladisav@mi.sanu.ac.rs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/41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F572-DEC9-4024-BAFA-6B1C4DA46493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vladisav@mi.sanu.ac.rs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3226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0970-FFD5-4CD9-A527-2FD695416E26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vladisav@mi.sanu.ac.rs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/41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68DB-FB4D-47D4-8423-25FD0961B9BA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vladisav@mi.sanu.ac.rs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/41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E15A-2326-455C-9F19-62C9BE5451A3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vladisav@mi.sanu.ac.rs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/41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C1D3-512E-4DCB-A0A8-897FD594C197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vladisav@mi.sanu.ac.rs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/41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64E7-9CFF-47D7-AF7F-0253845E65E8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vladisav@mi.sanu.ac.rs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/15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DEB4-F642-456A-B98E-A86D65024EA3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vladisav@mi.sanu.ac.rs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/41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631B-0366-4C49-A3D2-1A419FAA4B8B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vladisav@mi.sanu.ac.rs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/41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5403-561F-48D8-8AF6-7E219DF6C417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vladisav@mi.sanu.ac.rs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/41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D306F-E494-4376-862C-74F9B740E9B3}" type="datetime1">
              <a:rPr lang="en-US" smtClean="0"/>
              <a:pPr/>
              <a:t>11/21/2012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200400" y="6190131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vladisav@mi.sanu.ac.rs</a:t>
            </a:r>
            <a:br>
              <a:rPr lang="en-US" sz="1400" dirty="0" smtClean="0"/>
            </a:br>
            <a:r>
              <a:rPr lang="en-US" sz="1400" dirty="0" smtClean="0"/>
              <a:t>{</a:t>
            </a:r>
            <a:r>
              <a:rPr lang="en-US" sz="1400" dirty="0" err="1" smtClean="0"/>
              <a:t>bojan.furlan</a:t>
            </a:r>
            <a:r>
              <a:rPr lang="en-US" sz="1400" dirty="0" smtClean="0"/>
              <a:t>,</a:t>
            </a:r>
            <a:r>
              <a:rPr lang="en-US" sz="1400" baseline="0" dirty="0" smtClean="0"/>
              <a:t> </a:t>
            </a:r>
            <a:r>
              <a:rPr lang="en-US" sz="1400" baseline="0" dirty="0" err="1" smtClean="0"/>
              <a:t>jeca</a:t>
            </a:r>
            <a:r>
              <a:rPr lang="en-US" sz="1400" baseline="0" dirty="0" smtClean="0"/>
              <a:t>, </a:t>
            </a:r>
            <a:r>
              <a:rPr lang="en-US" sz="1400" baseline="0" dirty="0" err="1" smtClean="0"/>
              <a:t>vm</a:t>
            </a:r>
            <a:r>
              <a:rPr lang="en-US" sz="1400" baseline="0" dirty="0" smtClean="0"/>
              <a:t>}@etf.rs</a:t>
            </a:r>
            <a:endParaRPr lang="x-none" sz="1400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543800" y="6332351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6F15528-21DE-4FAA-801E-634DDDAF4B2B}" type="slidenum">
              <a:rPr lang="en-US" smtClean="0"/>
              <a:pPr algn="r"/>
              <a:t>‹#›</a:t>
            </a:fld>
            <a:r>
              <a:rPr lang="en-US" smtClean="0"/>
              <a:t>/42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Probabilistic Graphical Models </a:t>
            </a:r>
            <a:br>
              <a:rPr lang="en-US" smtClean="0"/>
            </a:br>
            <a:r>
              <a:rPr lang="en-US" smtClean="0"/>
              <a:t>For Text Mining: </a:t>
            </a:r>
            <a:br>
              <a:rPr lang="en-US" smtClean="0"/>
            </a:br>
            <a:r>
              <a:rPr lang="en-US" smtClean="0"/>
              <a:t>A Topic Modeling Survey</a:t>
            </a:r>
            <a:r>
              <a:rPr lang="x-none" smtClean="0"/>
              <a:t/>
            </a:r>
            <a:br>
              <a:rPr lang="x-none" smtClean="0"/>
            </a:br>
            <a:endParaRPr lang="x-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mtClean="0"/>
              <a:t>V. Jelisavčić*, B. Furlan **, J. Protić**, V. Milutinović**</a:t>
            </a:r>
            <a:endParaRPr lang="x-none" smtClean="0"/>
          </a:p>
          <a:p>
            <a:r>
              <a:rPr lang="en-US" smtClean="0"/>
              <a:t>* Mathematical Institute of the Serbian Academy of Sciences and Arts/11000, Belgrade, Serbia</a:t>
            </a:r>
            <a:endParaRPr lang="x-none" smtClean="0"/>
          </a:p>
          <a:p>
            <a:r>
              <a:rPr lang="en-US" smtClean="0"/>
              <a:t>** Department of Computer Engineering, School of Electrical Engineering, </a:t>
            </a:r>
            <a:endParaRPr lang="x-none" smtClean="0"/>
          </a:p>
          <a:p>
            <a:r>
              <a:rPr lang="en-US" smtClean="0"/>
              <a:t>University of Belgrade/11000, Belgrade, Serbia</a:t>
            </a:r>
            <a:endParaRPr lang="x-none" smtClean="0"/>
          </a:p>
          <a:p>
            <a:r>
              <a:rPr lang="en-US" smtClean="0"/>
              <a:t>	</a:t>
            </a:r>
            <a:endParaRPr lang="x-none" smtClean="0"/>
          </a:p>
          <a:p>
            <a:r>
              <a:rPr lang="en-US" smtClean="0"/>
              <a:t>vladisavj@mi.sanu.ac.rs, {bojan.furlan, jeca, vm}@etf.rs</a:t>
            </a:r>
            <a:endParaRPr lang="x-none" smtClean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329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Inference and learning</a:t>
            </a:r>
            <a:r>
              <a:rPr lang="x-none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x-none" dirty="0"/>
              <a:t>in graphical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r>
              <a:rPr lang="en-US" dirty="0" smtClean="0"/>
              <a:t>Goal: Learn the value of the latent variables</a:t>
            </a:r>
            <a:br>
              <a:rPr lang="en-US" dirty="0" smtClean="0"/>
            </a:br>
            <a:r>
              <a:rPr lang="en-US" dirty="0" smtClean="0"/>
              <a:t>using the given data (observed variables):</a:t>
            </a:r>
          </a:p>
          <a:p>
            <a:pPr lvl="1"/>
            <a:r>
              <a:rPr lang="en-US" dirty="0" smtClean="0"/>
              <a:t>What are the most probable values of latent variables?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Values with highest likelihood given the evidence!</a:t>
            </a:r>
          </a:p>
          <a:p>
            <a:pPr lvl="1"/>
            <a:r>
              <a:rPr lang="en-US" dirty="0" smtClean="0"/>
              <a:t>Going step further (full </a:t>
            </a:r>
            <a:r>
              <a:rPr lang="en-US" dirty="0" err="1" smtClean="0"/>
              <a:t>bayesian</a:t>
            </a:r>
            <a:r>
              <a:rPr lang="en-US" dirty="0" smtClean="0"/>
              <a:t> approach): </a:t>
            </a:r>
            <a:br>
              <a:rPr lang="en-US" dirty="0" smtClean="0"/>
            </a:br>
            <a:r>
              <a:rPr lang="en-US" dirty="0" smtClean="0"/>
              <a:t>What are the most probable distributions of lat. </a:t>
            </a:r>
            <a:r>
              <a:rPr lang="en-US" dirty="0"/>
              <a:t>v</a:t>
            </a:r>
            <a:r>
              <a:rPr lang="en-US" dirty="0" smtClean="0"/>
              <a:t>ar.?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Use prior distributions!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89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Inference and learning</a:t>
            </a:r>
            <a:r>
              <a:rPr lang="x-none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x-none" dirty="0"/>
              <a:t>in graphical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If there are no latent variables, learning is simple</a:t>
            </a:r>
          </a:p>
          <a:p>
            <a:pPr lvl="1"/>
            <a:r>
              <a:rPr lang="en-US" dirty="0" smtClean="0"/>
              <a:t>Likelihood is concave function, finding max is trivial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If there are latent variable,</a:t>
            </a:r>
            <a:br>
              <a:rPr lang="en-US" dirty="0" smtClean="0"/>
            </a:br>
            <a:r>
              <a:rPr lang="en-US" dirty="0" smtClean="0"/>
              <a:t> things tend to get more complicated</a:t>
            </a:r>
          </a:p>
          <a:p>
            <a:pPr lvl="1"/>
            <a:r>
              <a:rPr lang="en-US" dirty="0" smtClean="0"/>
              <a:t>Sometimes learning is intractable</a:t>
            </a:r>
          </a:p>
          <a:p>
            <a:pPr lvl="2"/>
            <a:r>
              <a:rPr lang="en-US" dirty="0" smtClean="0"/>
              <a:t>To calculate the normalizing </a:t>
            </a:r>
            <a:r>
              <a:rPr lang="en-US" dirty="0" err="1" smtClean="0"/>
              <a:t>const</a:t>
            </a:r>
            <a:r>
              <a:rPr lang="en-US" dirty="0" smtClean="0"/>
              <a:t> for the likelihood,</a:t>
            </a:r>
            <a:br>
              <a:rPr lang="en-US" dirty="0" smtClean="0"/>
            </a:br>
            <a:r>
              <a:rPr lang="en-US" dirty="0" smtClean="0"/>
              <a:t>sum (or integration) over all possible values must be done</a:t>
            </a:r>
          </a:p>
          <a:p>
            <a:pPr lvl="1"/>
            <a:r>
              <a:rPr lang="en-US" dirty="0" smtClean="0"/>
              <a:t>Approximation algorithms are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156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Inference and learning</a:t>
            </a:r>
            <a:r>
              <a:rPr lang="x-none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x-none" dirty="0"/>
              <a:t>in graphical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Expectation Maximization</a:t>
            </a:r>
          </a:p>
          <a:p>
            <a:r>
              <a:rPr lang="en-US" dirty="0" smtClean="0"/>
              <a:t>Markov Chain Monte Carlo (Gibbs sampling)</a:t>
            </a:r>
          </a:p>
          <a:p>
            <a:r>
              <a:rPr lang="en-US" dirty="0" err="1" smtClean="0"/>
              <a:t>Variational</a:t>
            </a:r>
            <a:r>
              <a:rPr lang="en-US" dirty="0" smtClean="0"/>
              <a:t> Inference</a:t>
            </a:r>
          </a:p>
          <a:p>
            <a:r>
              <a:rPr lang="en-US" dirty="0" err="1" smtClean="0"/>
              <a:t>Kalman</a:t>
            </a:r>
            <a:r>
              <a:rPr lang="en-US" dirty="0" smtClean="0"/>
              <a:t> </a:t>
            </a:r>
            <a:r>
              <a:rPr lang="en-US" dirty="0"/>
              <a:t>F</a:t>
            </a:r>
            <a:r>
              <a:rPr lang="en-US" dirty="0" smtClean="0"/>
              <a:t>iltering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12260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Finding topics with </a:t>
            </a:r>
            <a:r>
              <a:rPr lang="x-none" dirty="0" smtClean="0"/>
              <a:t>PGM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I.I.D. – Bag of words (de </a:t>
            </a:r>
            <a:r>
              <a:rPr lang="en-US" dirty="0" err="1"/>
              <a:t>Finetti</a:t>
            </a:r>
            <a:r>
              <a:rPr lang="en-US" dirty="0"/>
              <a:t> theorem) </a:t>
            </a:r>
            <a:endParaRPr lang="en-US" dirty="0" smtClean="0"/>
          </a:p>
          <a:p>
            <a:r>
              <a:rPr lang="en-US" dirty="0" smtClean="0"/>
              <a:t>Representing </a:t>
            </a:r>
            <a:r>
              <a:rPr lang="en-US" dirty="0"/>
              <a:t>semantics using probability: dimensionality reduction </a:t>
            </a:r>
            <a:endParaRPr lang="en-US" dirty="0" smtClean="0"/>
          </a:p>
          <a:p>
            <a:endParaRPr lang="x-none" dirty="0"/>
          </a:p>
        </p:txBody>
      </p:sp>
      <p:pic>
        <p:nvPicPr>
          <p:cNvPr id="4" name="Picture 3" descr="C:\Users\vladisav\Desktop\PHD\CDR\classification\pLSI MATRI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649877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298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Finding topics with PGM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Variables: documents, words, topics</a:t>
            </a:r>
          </a:p>
          <a:p>
            <a:pPr lvl="1"/>
            <a:r>
              <a:rPr lang="en-US" dirty="0" smtClean="0"/>
              <a:t>Observed: words, documents</a:t>
            </a:r>
          </a:p>
          <a:p>
            <a:pPr lvl="1"/>
            <a:r>
              <a:rPr lang="en-US" dirty="0" smtClean="0"/>
              <a:t>Latent: topics, topic assignment to words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Documents contain words</a:t>
            </a:r>
          </a:p>
          <a:p>
            <a:r>
              <a:rPr lang="en-US" dirty="0" smtClean="0"/>
              <a:t>Topics are sets of words </a:t>
            </a:r>
            <a:br>
              <a:rPr lang="en-US" dirty="0" smtClean="0"/>
            </a:br>
            <a:r>
              <a:rPr lang="en-US" dirty="0" smtClean="0"/>
              <a:t>that frequently co-occur together (context)</a:t>
            </a:r>
          </a:p>
          <a:p>
            <a:pPr marL="0" indent="0">
              <a:buNone/>
            </a:pPr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6564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Finding topics with PGM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Soft clustering:</a:t>
            </a:r>
          </a:p>
          <a:p>
            <a:pPr lvl="1"/>
            <a:r>
              <a:rPr lang="en-US" sz="2400" dirty="0" smtClean="0"/>
              <a:t>Documents contain multiple topics</a:t>
            </a:r>
          </a:p>
          <a:p>
            <a:pPr lvl="1"/>
            <a:r>
              <a:rPr lang="en-US" sz="2400" dirty="0" smtClean="0"/>
              <a:t>Each topic can be found in multiple documents</a:t>
            </a:r>
          </a:p>
          <a:p>
            <a:pPr lvl="1">
              <a:buFont typeface="Symbol"/>
              <a:buChar char="Þ"/>
            </a:pPr>
            <a:r>
              <a:rPr lang="en-US" sz="2400" dirty="0" smtClean="0"/>
              <a:t> Each document has its own distribution over topics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Topics contain multiple word types</a:t>
            </a:r>
          </a:p>
          <a:p>
            <a:pPr lvl="1"/>
            <a:r>
              <a:rPr lang="en-US" sz="2400" dirty="0" smtClean="0"/>
              <a:t>Each word type can be found in multiple topics </a:t>
            </a:r>
            <a:br>
              <a:rPr lang="en-US" sz="2400" dirty="0" smtClean="0"/>
            </a:br>
            <a:r>
              <a:rPr lang="en-US" sz="2400" dirty="0" smtClean="0"/>
              <a:t>(with different probability)</a:t>
            </a:r>
          </a:p>
          <a:p>
            <a:pPr lvl="1">
              <a:buFont typeface="Symbol"/>
              <a:buChar char="Þ"/>
            </a:pPr>
            <a:r>
              <a:rPr lang="en-US" sz="2400" dirty="0" smtClean="0"/>
              <a:t> Each topic has its own distribution over word types</a:t>
            </a:r>
          </a:p>
          <a:p>
            <a:pPr marL="0" indent="0">
              <a:buNone/>
            </a:pPr>
            <a:endParaRPr lang="en-US" sz="2800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1315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Finding topics with PGM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Probabilistic semantic indexing:</a:t>
            </a:r>
          </a:p>
          <a:p>
            <a:endParaRPr lang="x-none" dirty="0"/>
          </a:p>
        </p:txBody>
      </p:sp>
      <p:pic>
        <p:nvPicPr>
          <p:cNvPr id="2050" name="Picture 2" descr="C:\Users\vladisav\Desktop\PHD\CDR\pL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1600" y="2559050"/>
            <a:ext cx="3859213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38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Finding topics with PGM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Soft clustering:</a:t>
            </a:r>
          </a:p>
          <a:p>
            <a:pPr lvl="1"/>
            <a:r>
              <a:rPr lang="en-US" sz="2400" dirty="0"/>
              <a:t>Documents contain multiple topics</a:t>
            </a:r>
          </a:p>
          <a:p>
            <a:pPr lvl="1"/>
            <a:r>
              <a:rPr lang="en-US" sz="2400" dirty="0"/>
              <a:t>Each topic can be found in multiple documents</a:t>
            </a:r>
          </a:p>
          <a:p>
            <a:pPr lvl="1">
              <a:buFont typeface="Symbol"/>
              <a:buChar char="Þ"/>
            </a:pPr>
            <a:r>
              <a:rPr lang="en-US" sz="2400" dirty="0"/>
              <a:t> Each document has its own distribution over topics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Topics contain multiple word types</a:t>
            </a:r>
          </a:p>
          <a:p>
            <a:pPr lvl="1"/>
            <a:r>
              <a:rPr lang="en-US" sz="2400" dirty="0"/>
              <a:t>Each word type can be found in multiple topics (with different prob.)</a:t>
            </a:r>
          </a:p>
          <a:p>
            <a:pPr lvl="1">
              <a:buFont typeface="Symbol"/>
              <a:buChar char="Þ"/>
            </a:pPr>
            <a:r>
              <a:rPr lang="en-US" sz="2400" dirty="0"/>
              <a:t> Each topic has its own distribution over word types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Number of parameters to learn </a:t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 should be independent of the total document number</a:t>
            </a:r>
          </a:p>
          <a:p>
            <a:pPr lvl="1"/>
            <a:r>
              <a:rPr lang="en-US" sz="2400" dirty="0" smtClean="0">
                <a:solidFill>
                  <a:srgbClr val="C00000"/>
                </a:solidFill>
              </a:rPr>
              <a:t>Avoid </a:t>
            </a:r>
            <a:r>
              <a:rPr lang="en-US" sz="2400" dirty="0" err="1" smtClean="0">
                <a:solidFill>
                  <a:srgbClr val="C00000"/>
                </a:solidFill>
              </a:rPr>
              <a:t>overfitting</a:t>
            </a:r>
            <a:endParaRPr lang="en-US" sz="2400" dirty="0" smtClean="0">
              <a:solidFill>
                <a:srgbClr val="C00000"/>
              </a:solidFill>
            </a:endParaRPr>
          </a:p>
          <a:p>
            <a:pPr lvl="1"/>
            <a:r>
              <a:rPr lang="en-US" sz="2400" dirty="0" smtClean="0">
                <a:solidFill>
                  <a:srgbClr val="C00000"/>
                </a:solidFill>
              </a:rPr>
              <a:t>Solution: using priors!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rgbClr val="C00000"/>
                </a:solidFill>
              </a:rPr>
              <a:t>Each word token </a:t>
            </a:r>
            <a:r>
              <a:rPr lang="en-US" sz="2800" dirty="0" smtClean="0">
                <a:solidFill>
                  <a:srgbClr val="C00000"/>
                </a:solidFill>
              </a:rPr>
              <a:t>in </a:t>
            </a:r>
            <a:r>
              <a:rPr lang="en-US" sz="2800" dirty="0">
                <a:solidFill>
                  <a:srgbClr val="C00000"/>
                </a:solidFill>
              </a:rPr>
              <a:t>document comes from a specific topic</a:t>
            </a:r>
          </a:p>
          <a:p>
            <a:pPr lvl="1">
              <a:buFont typeface="Symbol"/>
              <a:buChar char="Þ"/>
            </a:pPr>
            <a:r>
              <a:rPr lang="en-US" sz="2400" dirty="0" smtClean="0">
                <a:solidFill>
                  <a:srgbClr val="C00000"/>
                </a:solidFill>
              </a:rPr>
              <a:t> Each </a:t>
            </a:r>
            <a:r>
              <a:rPr lang="en-US" sz="2400" dirty="0">
                <a:solidFill>
                  <a:srgbClr val="C00000"/>
                </a:solidFill>
              </a:rPr>
              <a:t>word token should have its own topic identifier </a:t>
            </a:r>
            <a:r>
              <a:rPr lang="en-US" sz="2400" dirty="0" smtClean="0">
                <a:solidFill>
                  <a:srgbClr val="C00000"/>
                </a:solidFill>
              </a:rPr>
              <a:t>assigned</a:t>
            </a:r>
          </a:p>
          <a:p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5027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Finding topics with PGM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Adding the priors: LDA</a:t>
            </a:r>
            <a:endParaRPr lang="x-none" dirty="0"/>
          </a:p>
        </p:txBody>
      </p:sp>
      <p:pic>
        <p:nvPicPr>
          <p:cNvPr id="3074" name="Picture 2" descr="C:\Users\vladisav\Desktop\PHD\CDR\L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71800"/>
            <a:ext cx="36076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70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Finding topics with PGM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Advantages of using PGMs:</a:t>
            </a:r>
          </a:p>
          <a:p>
            <a:pPr lvl="1"/>
            <a:r>
              <a:rPr lang="en-US" dirty="0" smtClean="0"/>
              <a:t>Extendable</a:t>
            </a:r>
          </a:p>
          <a:p>
            <a:pPr lvl="2"/>
            <a:r>
              <a:rPr lang="en-US" dirty="0" smtClean="0"/>
              <a:t>Add more features to the model easily</a:t>
            </a:r>
          </a:p>
          <a:p>
            <a:pPr lvl="2"/>
            <a:r>
              <a:rPr lang="en-US" dirty="0" smtClean="0"/>
              <a:t>Use different prior distributions</a:t>
            </a:r>
          </a:p>
          <a:p>
            <a:pPr lvl="2"/>
            <a:r>
              <a:rPr lang="en-US" dirty="0" smtClean="0"/>
              <a:t>Incorporate other forms of knowledge alongside text</a:t>
            </a:r>
          </a:p>
          <a:p>
            <a:pPr lvl="1"/>
            <a:r>
              <a:rPr lang="en-US" dirty="0" smtClean="0"/>
              <a:t>Modular</a:t>
            </a:r>
          </a:p>
          <a:p>
            <a:pPr lvl="2"/>
            <a:r>
              <a:rPr lang="en-US" dirty="0" smtClean="0"/>
              <a:t>Lessons learned in one model</a:t>
            </a:r>
            <a:br>
              <a:rPr lang="en-US" dirty="0" smtClean="0"/>
            </a:br>
            <a:r>
              <a:rPr lang="en-US" dirty="0" smtClean="0"/>
              <a:t> can easily be adopted by the other</a:t>
            </a:r>
          </a:p>
          <a:p>
            <a:pPr lvl="1"/>
            <a:r>
              <a:rPr lang="en-US" dirty="0" smtClean="0"/>
              <a:t>Widely applicable</a:t>
            </a:r>
          </a:p>
          <a:p>
            <a:pPr lvl="2"/>
            <a:r>
              <a:rPr lang="en-US" dirty="0" smtClean="0"/>
              <a:t>Topics can be used to augment solutions </a:t>
            </a:r>
            <a:br>
              <a:rPr lang="en-US" dirty="0" smtClean="0"/>
            </a:br>
            <a:r>
              <a:rPr lang="en-US" dirty="0" smtClean="0"/>
              <a:t> to various existing problems</a:t>
            </a:r>
          </a:p>
          <a:p>
            <a:pPr lvl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63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Introduction to topic models</a:t>
            </a:r>
            <a:endParaRPr lang="en-US" dirty="0"/>
          </a:p>
          <a:p>
            <a:r>
              <a:rPr lang="en-US" dirty="0" smtClean="0"/>
              <a:t>Theoretical introduction</a:t>
            </a:r>
          </a:p>
          <a:p>
            <a:pPr lvl="1"/>
            <a:r>
              <a:rPr lang="en-US" dirty="0" smtClean="0"/>
              <a:t>Probabilistic graphical models: basics</a:t>
            </a:r>
          </a:p>
          <a:p>
            <a:pPr lvl="1"/>
            <a:r>
              <a:rPr lang="en-US" dirty="0" smtClean="0"/>
              <a:t>Inference in graphical models</a:t>
            </a:r>
          </a:p>
          <a:p>
            <a:pPr lvl="1"/>
            <a:r>
              <a:rPr lang="en-US" dirty="0" smtClean="0"/>
              <a:t>Finding topics with PGM</a:t>
            </a:r>
          </a:p>
          <a:p>
            <a:r>
              <a:rPr lang="en-US" dirty="0" smtClean="0"/>
              <a:t>Classification of topic models</a:t>
            </a:r>
          </a:p>
          <a:p>
            <a:pPr lvl="1"/>
            <a:r>
              <a:rPr lang="en-US" dirty="0" smtClean="0"/>
              <a:t>Classification method</a:t>
            </a:r>
          </a:p>
          <a:p>
            <a:pPr lvl="1"/>
            <a:r>
              <a:rPr lang="en-US" dirty="0" smtClean="0"/>
              <a:t>Examples and applications</a:t>
            </a:r>
          </a:p>
          <a:p>
            <a:r>
              <a:rPr lang="en-US" dirty="0" smtClean="0"/>
              <a:t>Conclusion and ideas for future research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5780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x-none" dirty="0"/>
              <a:t>Relaxing the exchangeability assumption:</a:t>
            </a:r>
          </a:p>
          <a:p>
            <a:endParaRPr lang="x-none" dirty="0"/>
          </a:p>
          <a:p>
            <a:pPr lvl="1"/>
            <a:r>
              <a:rPr lang="x-none" dirty="0"/>
              <a:t>Document relations</a:t>
            </a:r>
          </a:p>
          <a:p>
            <a:pPr lvl="2"/>
            <a:r>
              <a:rPr lang="x-none" dirty="0"/>
              <a:t>Time</a:t>
            </a:r>
          </a:p>
          <a:p>
            <a:pPr lvl="2"/>
            <a:r>
              <a:rPr lang="x-none" dirty="0"/>
              <a:t>Links	</a:t>
            </a:r>
          </a:p>
          <a:p>
            <a:endParaRPr lang="x-none" dirty="0"/>
          </a:p>
          <a:p>
            <a:pPr lvl="1"/>
            <a:r>
              <a:rPr lang="x-none" dirty="0"/>
              <a:t>Topic relations </a:t>
            </a:r>
          </a:p>
          <a:p>
            <a:pPr lvl="2"/>
            <a:r>
              <a:rPr lang="x-none" dirty="0"/>
              <a:t>Correlations</a:t>
            </a:r>
          </a:p>
          <a:p>
            <a:pPr lvl="2"/>
            <a:r>
              <a:rPr lang="x-none" dirty="0"/>
              <a:t>Sequence</a:t>
            </a:r>
          </a:p>
          <a:p>
            <a:endParaRPr lang="x-none" dirty="0"/>
          </a:p>
          <a:p>
            <a:pPr lvl="1"/>
            <a:r>
              <a:rPr lang="x-none" dirty="0"/>
              <a:t>Word relations </a:t>
            </a:r>
          </a:p>
          <a:p>
            <a:pPr lvl="2"/>
            <a:r>
              <a:rPr lang="x-none" dirty="0"/>
              <a:t>Intra-document (Sequentiality)</a:t>
            </a:r>
          </a:p>
          <a:p>
            <a:pPr lvl="2"/>
            <a:r>
              <a:rPr lang="x-none" dirty="0"/>
              <a:t>Inter-document (Entity recognition)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8409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x-none" dirty="0"/>
              <a:t>Modeling with additional data:</a:t>
            </a:r>
          </a:p>
          <a:p>
            <a:endParaRPr lang="x-none" dirty="0"/>
          </a:p>
          <a:p>
            <a:pPr lvl="1"/>
            <a:r>
              <a:rPr lang="x-none" dirty="0"/>
              <a:t>Document features</a:t>
            </a:r>
          </a:p>
          <a:p>
            <a:pPr lvl="2"/>
            <a:r>
              <a:rPr lang="x-none" dirty="0"/>
              <a:t>Sentiment</a:t>
            </a:r>
          </a:p>
          <a:p>
            <a:pPr lvl="2"/>
            <a:r>
              <a:rPr lang="x-none" dirty="0"/>
              <a:t>Authors</a:t>
            </a:r>
          </a:p>
          <a:p>
            <a:pPr marL="0" indent="0">
              <a:buNone/>
            </a:pPr>
            <a:r>
              <a:rPr lang="x-none" dirty="0"/>
              <a:t> </a:t>
            </a:r>
          </a:p>
          <a:p>
            <a:pPr lvl="1"/>
            <a:r>
              <a:rPr lang="x-none" dirty="0"/>
              <a:t>Topic features</a:t>
            </a:r>
          </a:p>
          <a:p>
            <a:pPr lvl="2"/>
            <a:r>
              <a:rPr lang="x-none" dirty="0"/>
              <a:t>Labels</a:t>
            </a:r>
          </a:p>
          <a:p>
            <a:pPr marL="0" indent="0">
              <a:buNone/>
            </a:pPr>
            <a:r>
              <a:rPr lang="x-none" dirty="0"/>
              <a:t> </a:t>
            </a:r>
          </a:p>
          <a:p>
            <a:pPr lvl="1"/>
            <a:r>
              <a:rPr lang="x-none" dirty="0"/>
              <a:t>Word features</a:t>
            </a:r>
          </a:p>
          <a:p>
            <a:pPr lvl="2"/>
            <a:r>
              <a:rPr lang="x-none" dirty="0"/>
              <a:t>Concepts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920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  <a:endParaRPr lang="x-none" dirty="0"/>
          </a:p>
        </p:txBody>
      </p:sp>
      <p:pic>
        <p:nvPicPr>
          <p:cNvPr id="4" name="Content Placeholder 3" descr="C:\Users\vladisav\Desktop\PHD\CDR\Classification criteriaV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7207"/>
            <a:ext cx="8229600" cy="4211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7349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/>
              <a:t>Examples and applications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Document relations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base model (LDA) documents are exchangeable</a:t>
            </a:r>
            <a:br>
              <a:rPr lang="en-US" dirty="0" smtClean="0"/>
            </a:br>
            <a:r>
              <a:rPr lang="en-US" dirty="0" smtClean="0"/>
              <a:t> (document exchangeability assumption)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By removing this assumption, </a:t>
            </a:r>
            <a:br>
              <a:rPr lang="en-US" dirty="0" smtClean="0"/>
            </a:br>
            <a:r>
              <a:rPr lang="en-US" dirty="0" smtClean="0"/>
              <a:t>we can build more complex model</a:t>
            </a:r>
          </a:p>
          <a:p>
            <a:endParaRPr lang="en-US" dirty="0" smtClean="0"/>
          </a:p>
          <a:p>
            <a:r>
              <a:rPr lang="en-US" dirty="0" smtClean="0"/>
              <a:t>More complex model -&gt; New (more specific) applications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Two types of document relations:</a:t>
            </a:r>
          </a:p>
          <a:p>
            <a:pPr marL="971550" lvl="1" indent="-514350">
              <a:buAutoNum type="alphaLcParenR"/>
            </a:pPr>
            <a:r>
              <a:rPr lang="en-US" dirty="0" smtClean="0"/>
              <a:t>Sequential (time)</a:t>
            </a:r>
          </a:p>
          <a:p>
            <a:pPr marL="971550" lvl="1" indent="-514350">
              <a:buAutoNum type="alphaLcParenR"/>
            </a:pPr>
            <a:r>
              <a:rPr lang="en-US" dirty="0" smtClean="0"/>
              <a:t>Networked (links, citations, references…)</a:t>
            </a:r>
            <a:endParaRPr lang="en-US" dirty="0"/>
          </a:p>
          <a:p>
            <a:pPr marL="971550" lvl="1" indent="-514350">
              <a:buAutoNum type="alphaLcParenR"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68113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Examples and </a:t>
            </a:r>
            <a:r>
              <a:rPr lang="x-none" dirty="0" smtClean="0"/>
              <a:t>applications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Modeling time: topic detection and tracking</a:t>
            </a:r>
          </a:p>
          <a:p>
            <a:pPr lvl="1"/>
            <a:r>
              <a:rPr lang="en-US" dirty="0" smtClean="0"/>
              <a:t>Trend detection: </a:t>
            </a:r>
            <a:br>
              <a:rPr lang="en-US" dirty="0" smtClean="0"/>
            </a:br>
            <a:r>
              <a:rPr lang="en-US" dirty="0" smtClean="0"/>
              <a:t>What was popular? What will be popular?</a:t>
            </a:r>
          </a:p>
          <a:p>
            <a:pPr lvl="1"/>
            <a:r>
              <a:rPr lang="en-US" dirty="0" smtClean="0"/>
              <a:t>Event detection:</a:t>
            </a:r>
            <a:br>
              <a:rPr lang="en-US" dirty="0" smtClean="0"/>
            </a:br>
            <a:r>
              <a:rPr lang="en-US" dirty="0" smtClean="0"/>
              <a:t>Something important has happened</a:t>
            </a:r>
          </a:p>
          <a:p>
            <a:pPr lvl="1"/>
            <a:r>
              <a:rPr lang="en-US" dirty="0" smtClean="0"/>
              <a:t>Topic tracking: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Evolution of a specific topic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194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Examples and </a:t>
            </a:r>
            <a:r>
              <a:rPr lang="x-none" dirty="0" smtClean="0"/>
              <a:t>applications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Modeling </a:t>
            </a:r>
            <a:r>
              <a:rPr lang="en-US" dirty="0"/>
              <a:t>time: </a:t>
            </a:r>
            <a:r>
              <a:rPr lang="en-US" dirty="0" smtClean="0"/>
              <a:t>two approaches</a:t>
            </a:r>
          </a:p>
          <a:p>
            <a:pPr lvl="1"/>
            <a:r>
              <a:rPr lang="en-US" dirty="0" smtClean="0"/>
              <a:t>Markov dependency</a:t>
            </a:r>
          </a:p>
          <a:p>
            <a:pPr lvl="2"/>
            <a:r>
              <a:rPr lang="en-US" dirty="0" smtClean="0"/>
              <a:t>Short-distance</a:t>
            </a:r>
          </a:p>
          <a:p>
            <a:pPr lvl="2"/>
            <a:r>
              <a:rPr lang="en-US" dirty="0" smtClean="0"/>
              <a:t>Dynamic Topic </a:t>
            </a:r>
            <a:r>
              <a:rPr lang="en-US" dirty="0"/>
              <a:t>M</a:t>
            </a:r>
            <a:r>
              <a:rPr lang="en-US" dirty="0" smtClean="0"/>
              <a:t>odel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Time as additional feature</a:t>
            </a:r>
          </a:p>
          <a:p>
            <a:pPr lvl="2"/>
            <a:r>
              <a:rPr lang="en-US" dirty="0" smtClean="0"/>
              <a:t>Long-distance</a:t>
            </a:r>
          </a:p>
          <a:p>
            <a:pPr lvl="2"/>
            <a:r>
              <a:rPr lang="en-US" dirty="0" smtClean="0"/>
              <a:t>Topics-Over-Time</a:t>
            </a:r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154101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5846" y="2209802"/>
            <a:ext cx="2582580" cy="269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42459"/>
            <a:ext cx="1993867" cy="262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48" y="2242459"/>
            <a:ext cx="380063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93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</a:t>
            </a:r>
            <a:r>
              <a:rPr lang="x-none" dirty="0" smtClean="0"/>
              <a:t>applications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Modeling document networks:</a:t>
            </a:r>
          </a:p>
          <a:p>
            <a:pPr lvl="1"/>
            <a:r>
              <a:rPr lang="en-US" dirty="0" smtClean="0"/>
              <a:t>Web (documents with hyperlinks)</a:t>
            </a:r>
          </a:p>
          <a:p>
            <a:pPr lvl="1"/>
            <a:r>
              <a:rPr lang="en-US" dirty="0" smtClean="0"/>
              <a:t>Messages (documents with senders and recipients)</a:t>
            </a:r>
          </a:p>
          <a:p>
            <a:pPr lvl="1"/>
            <a:r>
              <a:rPr lang="en-US" dirty="0" smtClean="0"/>
              <a:t>Scientific papers (documents and citations)</a:t>
            </a:r>
          </a:p>
          <a:p>
            <a:pPr lvl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43476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/>
              <a:t>Examples and </a:t>
            </a:r>
            <a:r>
              <a:rPr lang="x-none" dirty="0" smtClean="0"/>
              <a:t>applications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Topic relations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 base model (LDA) </a:t>
            </a:r>
            <a:r>
              <a:rPr lang="en-US" dirty="0" smtClean="0"/>
              <a:t>topics </a:t>
            </a:r>
            <a:r>
              <a:rPr lang="en-US" dirty="0"/>
              <a:t>are </a:t>
            </a:r>
            <a:r>
              <a:rPr lang="en-US" dirty="0" smtClean="0"/>
              <a:t>“exchangeable”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 smtClean="0"/>
              <a:t>(topic exchangeability </a:t>
            </a:r>
            <a:r>
              <a:rPr lang="en-US" dirty="0"/>
              <a:t>assumption)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By removing this assumption, </a:t>
            </a:r>
            <a:br>
              <a:rPr lang="en-US" dirty="0"/>
            </a:br>
            <a:r>
              <a:rPr lang="en-US" dirty="0"/>
              <a:t>we can build more complex model</a:t>
            </a:r>
          </a:p>
          <a:p>
            <a:endParaRPr lang="en-US" dirty="0"/>
          </a:p>
          <a:p>
            <a:r>
              <a:rPr lang="en-US" dirty="0"/>
              <a:t>More complex model -&gt; New (more specific) applications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Two types of </a:t>
            </a:r>
            <a:r>
              <a:rPr lang="en-US" dirty="0" smtClean="0"/>
              <a:t>topic relations</a:t>
            </a:r>
            <a:r>
              <a:rPr lang="en-US" dirty="0"/>
              <a:t>:</a:t>
            </a:r>
          </a:p>
          <a:p>
            <a:pPr marL="971550" lvl="1" indent="-514350">
              <a:buAutoNum type="alphaLcParenR"/>
            </a:pPr>
            <a:r>
              <a:rPr lang="en-US" dirty="0" smtClean="0"/>
              <a:t>Correlations (topic hierarchy, similarity,…)</a:t>
            </a:r>
            <a:endParaRPr lang="en-US" dirty="0"/>
          </a:p>
          <a:p>
            <a:pPr marL="971550" lvl="1" indent="-514350">
              <a:buAutoNum type="alphaLcParenR"/>
            </a:pPr>
            <a:r>
              <a:rPr lang="en-US" dirty="0" smtClean="0"/>
              <a:t>Sequence (linear structure of text)</a:t>
            </a:r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01036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Topic correlations:</a:t>
            </a:r>
          </a:p>
          <a:p>
            <a:pPr lvl="1"/>
            <a:r>
              <a:rPr lang="en-US" dirty="0" smtClean="0"/>
              <a:t>Instead of finding “flat” topic structure:</a:t>
            </a:r>
          </a:p>
          <a:p>
            <a:pPr lvl="2"/>
            <a:r>
              <a:rPr lang="en-US" dirty="0" smtClean="0"/>
              <a:t>Topic hierarchy: super-topics and sub-topics</a:t>
            </a:r>
          </a:p>
          <a:p>
            <a:pPr lvl="2"/>
            <a:r>
              <a:rPr lang="en-US" dirty="0" smtClean="0"/>
              <a:t>Topic correlation matrix</a:t>
            </a:r>
          </a:p>
          <a:p>
            <a:pPr lvl="2"/>
            <a:r>
              <a:rPr lang="en-US" dirty="0" smtClean="0"/>
              <a:t>Arbitrary DAG structure</a:t>
            </a:r>
            <a:endParaRPr lang="en-US" dirty="0"/>
          </a:p>
          <a:p>
            <a:r>
              <a:rPr lang="en-US" dirty="0" smtClean="0"/>
              <a:t>Topic sequence:</a:t>
            </a:r>
          </a:p>
          <a:p>
            <a:pPr lvl="1"/>
            <a:r>
              <a:rPr lang="en-US" dirty="0" smtClean="0"/>
              <a:t>Sequential nature of the human language:</a:t>
            </a:r>
          </a:p>
          <a:p>
            <a:pPr lvl="2"/>
            <a:r>
              <a:rPr lang="en-US" dirty="0" smtClean="0"/>
              <a:t>Text is written from beginning to the end</a:t>
            </a:r>
          </a:p>
          <a:p>
            <a:pPr lvl="2"/>
            <a:r>
              <a:rPr lang="en-US" dirty="0" smtClean="0"/>
              <a:t>Topics in latter chapters of the text </a:t>
            </a:r>
            <a:br>
              <a:rPr lang="en-US" dirty="0" smtClean="0"/>
            </a:br>
            <a:r>
              <a:rPr lang="en-US" dirty="0" smtClean="0"/>
              <a:t>tend to depend on previous</a:t>
            </a:r>
          </a:p>
          <a:p>
            <a:pPr lvl="2"/>
            <a:r>
              <a:rPr lang="en-US" dirty="0" smtClean="0"/>
              <a:t>Markov property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20609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topic models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define “topic”?</a:t>
            </a:r>
          </a:p>
          <a:p>
            <a:pPr lvl="1"/>
            <a:r>
              <a:rPr lang="en-US" dirty="0" smtClean="0"/>
              <a:t>Group of words that frequently co-occur together</a:t>
            </a:r>
          </a:p>
          <a:p>
            <a:pPr lvl="1"/>
            <a:r>
              <a:rPr lang="en-US" dirty="0" smtClean="0"/>
              <a:t>Context</a:t>
            </a:r>
          </a:p>
          <a:p>
            <a:pPr lvl="1"/>
            <a:r>
              <a:rPr lang="en-US" dirty="0" smtClean="0"/>
              <a:t>Semantics?</a:t>
            </a:r>
          </a:p>
          <a:p>
            <a:r>
              <a:rPr lang="en-US" dirty="0" smtClean="0"/>
              <a:t>Why modeling topics?</a:t>
            </a:r>
          </a:p>
          <a:p>
            <a:pPr lvl="1"/>
            <a:r>
              <a:rPr lang="en-US" dirty="0" smtClean="0"/>
              <a:t>Soft clustering of text</a:t>
            </a:r>
          </a:p>
          <a:p>
            <a:pPr lvl="1"/>
            <a:r>
              <a:rPr lang="en-US" dirty="0" smtClean="0"/>
              <a:t>Similar documents -&gt; similar topics</a:t>
            </a:r>
          </a:p>
          <a:p>
            <a:pPr lvl="1"/>
            <a:r>
              <a:rPr lang="en-US" dirty="0" smtClean="0"/>
              <a:t>Machine learning from text: where to start?</a:t>
            </a:r>
          </a:p>
          <a:p>
            <a:pPr lvl="2"/>
            <a:r>
              <a:rPr lang="en-US" dirty="0" smtClean="0"/>
              <a:t>What features to use?</a:t>
            </a:r>
          </a:p>
          <a:p>
            <a:pPr lvl="2"/>
            <a:r>
              <a:rPr lang="en-US" dirty="0" smtClean="0"/>
              <a:t>Dimensionality of a million (or billion) words corpus</a:t>
            </a:r>
          </a:p>
          <a:p>
            <a:pPr lvl="2"/>
            <a:r>
              <a:rPr lang="en-US" dirty="0" smtClean="0"/>
              <a:t>How to use additional features alongside pure text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15985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99" y="2100943"/>
            <a:ext cx="2974109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637" y="3429000"/>
            <a:ext cx="2933700" cy="276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79173"/>
            <a:ext cx="1787463" cy="235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00943"/>
            <a:ext cx="2824691" cy="194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2414" y="4190999"/>
            <a:ext cx="2775465" cy="191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48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/>
              <a:t>Examples and </a:t>
            </a:r>
            <a:r>
              <a:rPr lang="x-none" dirty="0" smtClean="0"/>
              <a:t>applications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Word relations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/>
              <a:t>base model (LDA) </a:t>
            </a:r>
            <a:r>
              <a:rPr lang="en-US" dirty="0" smtClean="0"/>
              <a:t>words are </a:t>
            </a:r>
            <a:r>
              <a:rPr lang="en-US" dirty="0"/>
              <a:t>“exchangeable”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smtClean="0"/>
              <a:t>(word exchangeability </a:t>
            </a:r>
            <a:r>
              <a:rPr lang="en-US" dirty="0"/>
              <a:t>assumption)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By removing this assumption, </a:t>
            </a:r>
            <a:br>
              <a:rPr lang="en-US" dirty="0"/>
            </a:br>
            <a:r>
              <a:rPr lang="en-US" dirty="0"/>
              <a:t>we can build more complex model</a:t>
            </a:r>
          </a:p>
          <a:p>
            <a:endParaRPr lang="en-US" dirty="0"/>
          </a:p>
          <a:p>
            <a:r>
              <a:rPr lang="en-US" dirty="0"/>
              <a:t>More complex model -&gt; New (more specific) applications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Two types of </a:t>
            </a:r>
            <a:r>
              <a:rPr lang="en-US" dirty="0" smtClean="0"/>
              <a:t>word relations</a:t>
            </a:r>
            <a:r>
              <a:rPr lang="en-US" dirty="0"/>
              <a:t>:</a:t>
            </a:r>
          </a:p>
          <a:p>
            <a:pPr marL="971550" lvl="1" indent="-514350">
              <a:buAutoNum type="alphaLcParenR"/>
            </a:pPr>
            <a:r>
              <a:rPr lang="en-US" dirty="0" smtClean="0"/>
              <a:t>Intra-document (word sequence)</a:t>
            </a:r>
            <a:endParaRPr lang="en-US" dirty="0"/>
          </a:p>
          <a:p>
            <a:pPr marL="971550" lvl="1" indent="-514350">
              <a:buAutoNum type="alphaLcParenR"/>
            </a:pPr>
            <a:r>
              <a:rPr lang="en-US" dirty="0" smtClean="0"/>
              <a:t>Inter-document (entity recognition, </a:t>
            </a:r>
            <a:r>
              <a:rPr lang="en-US" dirty="0" err="1" smtClean="0"/>
              <a:t>multilinguality</a:t>
            </a:r>
            <a:r>
              <a:rPr lang="en-US" dirty="0" smtClean="0"/>
              <a:t>…)</a:t>
            </a:r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193119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Intra-document word relations:</a:t>
            </a:r>
          </a:p>
          <a:p>
            <a:pPr lvl="1"/>
            <a:r>
              <a:rPr lang="en-US" dirty="0" smtClean="0"/>
              <a:t>Sequential nature of text:</a:t>
            </a:r>
          </a:p>
          <a:p>
            <a:pPr lvl="2"/>
            <a:r>
              <a:rPr lang="en-US" dirty="0" smtClean="0"/>
              <a:t>Modeling phrases and n-grams</a:t>
            </a:r>
          </a:p>
          <a:p>
            <a:pPr lvl="2"/>
            <a:r>
              <a:rPr lang="en-US" dirty="0" smtClean="0"/>
              <a:t>Markov property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Inter-document word relations:</a:t>
            </a:r>
          </a:p>
          <a:p>
            <a:pPr lvl="1"/>
            <a:r>
              <a:rPr lang="en-US" dirty="0" smtClean="0"/>
              <a:t>Some words can be treated as special entities</a:t>
            </a:r>
          </a:p>
          <a:p>
            <a:pPr lvl="2"/>
            <a:r>
              <a:rPr lang="en-US" dirty="0" smtClean="0"/>
              <a:t>Not sufficiently investigated</a:t>
            </a:r>
          </a:p>
          <a:p>
            <a:pPr lvl="1"/>
            <a:r>
              <a:rPr lang="en-US" dirty="0" smtClean="0"/>
              <a:t>Multilingual models</a:t>
            </a:r>
          </a:p>
          <a:p>
            <a:pPr lvl="2"/>
            <a:r>
              <a:rPr lang="en-US" dirty="0" smtClean="0"/>
              <a:t>Harnessing multiple languages</a:t>
            </a:r>
          </a:p>
          <a:p>
            <a:pPr lvl="2"/>
            <a:r>
              <a:rPr lang="en-US" dirty="0" smtClean="0"/>
              <a:t>Bridging the language gap</a:t>
            </a:r>
          </a:p>
        </p:txBody>
      </p:sp>
    </p:spTree>
    <p:extLst>
      <p:ext uri="{BB962C8B-B14F-4D97-AF65-F5344CB8AC3E}">
        <p14:creationId xmlns:p14="http://schemas.microsoft.com/office/powerpoint/2010/main" xmlns="" val="233036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86148"/>
            <a:ext cx="2057400" cy="271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56657"/>
            <a:ext cx="2743199" cy="276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7832" y="2001808"/>
            <a:ext cx="3182339" cy="187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211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Relieving the aforementioned exchangeability assumptions</a:t>
            </a:r>
            <a:br>
              <a:rPr lang="en-US" sz="2400" dirty="0" smtClean="0"/>
            </a:br>
            <a:r>
              <a:rPr lang="en-US" sz="2400" dirty="0" smtClean="0"/>
              <a:t>is not the only way to extend the LDA model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to new problems and more complex domains</a:t>
            </a:r>
          </a:p>
          <a:p>
            <a:endParaRPr lang="en-US" sz="2400" dirty="0"/>
          </a:p>
          <a:p>
            <a:r>
              <a:rPr lang="en-US" sz="2400" dirty="0" smtClean="0"/>
              <a:t>Extension can be made by utilizing additional features</a:t>
            </a:r>
            <a:br>
              <a:rPr lang="en-US" sz="2400" dirty="0" smtClean="0"/>
            </a:br>
            <a:r>
              <a:rPr lang="en-US" sz="2400" dirty="0" smtClean="0"/>
              <a:t>on any of the three levels (document, topic, word)</a:t>
            </a:r>
          </a:p>
          <a:p>
            <a:endParaRPr lang="en-US" sz="2400" dirty="0"/>
          </a:p>
          <a:p>
            <a:r>
              <a:rPr lang="en-US" sz="2400" dirty="0" smtClean="0"/>
              <a:t>Combining different features from different domains</a:t>
            </a:r>
            <a:br>
              <a:rPr lang="en-US" sz="2400" dirty="0" smtClean="0"/>
            </a:br>
            <a:r>
              <a:rPr lang="en-US" sz="2400" dirty="0" smtClean="0"/>
              <a:t>can solve new compound problems 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eg</a:t>
            </a:r>
            <a:r>
              <a:rPr lang="en-US" sz="2400" dirty="0" smtClean="0"/>
              <a:t>. time-evolution of topic hierarchies)</a:t>
            </a:r>
          </a:p>
        </p:txBody>
      </p:sp>
    </p:spTree>
    <p:extLst>
      <p:ext uri="{BB962C8B-B14F-4D97-AF65-F5344CB8AC3E}">
        <p14:creationId xmlns:p14="http://schemas.microsoft.com/office/powerpoint/2010/main" xmlns="" val="31277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Examples of models </a:t>
            </a:r>
            <a:br>
              <a:rPr lang="en-US" dirty="0" smtClean="0"/>
            </a:br>
            <a:r>
              <a:rPr lang="en-US" dirty="0" smtClean="0"/>
              <a:t>with additional features on document level:</a:t>
            </a:r>
          </a:p>
          <a:p>
            <a:pPr lvl="1"/>
            <a:r>
              <a:rPr lang="en-US" dirty="0" smtClean="0"/>
              <a:t>Author topic models</a:t>
            </a:r>
          </a:p>
          <a:p>
            <a:pPr lvl="1"/>
            <a:r>
              <a:rPr lang="en-US" dirty="0" smtClean="0"/>
              <a:t>Group topic models</a:t>
            </a:r>
          </a:p>
          <a:p>
            <a:pPr lvl="1"/>
            <a:r>
              <a:rPr lang="en-US" dirty="0" smtClean="0"/>
              <a:t>Sentiment topic models</a:t>
            </a:r>
          </a:p>
          <a:p>
            <a:pPr lvl="1"/>
            <a:r>
              <a:rPr lang="en-US" dirty="0" smtClean="0"/>
              <a:t>Opinion topic models</a:t>
            </a:r>
          </a:p>
        </p:txBody>
      </p:sp>
    </p:spTree>
    <p:extLst>
      <p:ext uri="{BB962C8B-B14F-4D97-AF65-F5344CB8AC3E}">
        <p14:creationId xmlns:p14="http://schemas.microsoft.com/office/powerpoint/2010/main" xmlns="" val="49962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171" y="1520940"/>
            <a:ext cx="1959428" cy="203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61052"/>
            <a:ext cx="2057400" cy="271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170" y="3729134"/>
            <a:ext cx="1959429" cy="251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31826"/>
            <a:ext cx="2786657" cy="228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829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 of models </a:t>
            </a:r>
            <a:br>
              <a:rPr lang="en-US" dirty="0"/>
            </a:br>
            <a:r>
              <a:rPr lang="en-US" dirty="0"/>
              <a:t>with additional features on </a:t>
            </a:r>
            <a:r>
              <a:rPr lang="en-US" dirty="0" smtClean="0"/>
              <a:t>topic level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Supervised topic models</a:t>
            </a:r>
          </a:p>
          <a:p>
            <a:pPr lvl="1"/>
            <a:r>
              <a:rPr lang="en-US" dirty="0" smtClean="0"/>
              <a:t>Segmentation topic models</a:t>
            </a:r>
            <a:endParaRPr lang="x-non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1" y="4343400"/>
            <a:ext cx="247245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91289"/>
            <a:ext cx="1371600" cy="180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7482" y="4070213"/>
            <a:ext cx="2563043" cy="172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2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 of models </a:t>
            </a:r>
            <a:br>
              <a:rPr lang="en-US" dirty="0"/>
            </a:br>
            <a:r>
              <a:rPr lang="en-US" dirty="0"/>
              <a:t>with additional features on </a:t>
            </a:r>
            <a:r>
              <a:rPr lang="en-US" dirty="0" smtClean="0"/>
              <a:t>word level:</a:t>
            </a:r>
          </a:p>
          <a:p>
            <a:pPr lvl="1"/>
            <a:r>
              <a:rPr lang="en-US" dirty="0" smtClean="0"/>
              <a:t>Concept topic models</a:t>
            </a:r>
          </a:p>
          <a:p>
            <a:pPr lvl="1"/>
            <a:r>
              <a:rPr lang="en-US" dirty="0" smtClean="0"/>
              <a:t>Entity disambiguation topic models</a:t>
            </a:r>
            <a:endParaRPr lang="en-US" dirty="0"/>
          </a:p>
          <a:p>
            <a:endParaRPr lang="x-non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1512" y="3810000"/>
            <a:ext cx="27717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08696"/>
            <a:ext cx="1807029" cy="238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09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525963"/>
          </a:xfrm>
        </p:spPr>
        <p:txBody>
          <a:bodyPr/>
          <a:lstStyle/>
          <a:p>
            <a:r>
              <a:rPr lang="en-US" sz="2800" dirty="0" smtClean="0"/>
              <a:t>Using simple additional features sometimes is not enough:</a:t>
            </a:r>
          </a:p>
          <a:p>
            <a:pPr lvl="1"/>
            <a:r>
              <a:rPr lang="en-US" sz="2400" dirty="0" smtClean="0"/>
              <a:t>How to implement knowledge?</a:t>
            </a:r>
          </a:p>
          <a:p>
            <a:pPr lvl="2"/>
            <a:r>
              <a:rPr lang="en-US" sz="2000" dirty="0" smtClean="0"/>
              <a:t>Complex set of features (with their dependencies)</a:t>
            </a:r>
          </a:p>
          <a:p>
            <a:pPr lvl="2"/>
            <a:r>
              <a:rPr lang="en-US" sz="2000" dirty="0" smtClean="0"/>
              <a:t>Markov logic networks?</a:t>
            </a:r>
          </a:p>
          <a:p>
            <a:pPr lvl="2"/>
            <a:r>
              <a:rPr lang="en-US" sz="2000" dirty="0" smtClean="0"/>
              <a:t>Incorporate knowledge through priors</a:t>
            </a:r>
          </a:p>
          <a:p>
            <a:pPr lvl="2"/>
            <a:r>
              <a:rPr lang="en-US" sz="2000" dirty="0" smtClean="0"/>
              <a:t>Room for improvement!</a:t>
            </a:r>
            <a:endParaRPr lang="en-US" sz="1800" dirty="0" smtClean="0"/>
          </a:p>
          <a:p>
            <a:r>
              <a:rPr lang="en-US" sz="2800" dirty="0" smtClean="0"/>
              <a:t>Number of parameters is often not known in advance:</a:t>
            </a:r>
          </a:p>
          <a:p>
            <a:pPr lvl="1"/>
            <a:r>
              <a:rPr lang="en-US" sz="2400" dirty="0" smtClean="0"/>
              <a:t>How many topics are there in a corpus?</a:t>
            </a:r>
          </a:p>
          <a:p>
            <a:pPr lvl="2"/>
            <a:r>
              <a:rPr lang="en-US" sz="2000" dirty="0" smtClean="0"/>
              <a:t>Solution: non-parametric distributions</a:t>
            </a:r>
          </a:p>
          <a:p>
            <a:pPr lvl="2"/>
            <a:r>
              <a:rPr lang="en-US" sz="2000" dirty="0" err="1" smtClean="0"/>
              <a:t>Dirichlet</a:t>
            </a:r>
            <a:r>
              <a:rPr lang="en-US" sz="2000" dirty="0" smtClean="0"/>
              <a:t> process (Chinese restaurant process, Stick-breaking process,</a:t>
            </a:r>
            <a:br>
              <a:rPr lang="en-US" sz="2000" dirty="0" smtClean="0"/>
            </a:br>
            <a:r>
              <a:rPr lang="en-US" sz="2000" dirty="0" smtClean="0"/>
              <a:t>Pitman-</a:t>
            </a:r>
            <a:r>
              <a:rPr lang="en-US" sz="2000" dirty="0" err="1" smtClean="0"/>
              <a:t>Yor</a:t>
            </a:r>
            <a:r>
              <a:rPr lang="en-US" sz="2000" dirty="0" smtClean="0"/>
              <a:t> process, Indian buffet process….)</a:t>
            </a:r>
          </a:p>
        </p:txBody>
      </p:sp>
    </p:spTree>
    <p:extLst>
      <p:ext uri="{BB962C8B-B14F-4D97-AF65-F5344CB8AC3E}">
        <p14:creationId xmlns:p14="http://schemas.microsoft.com/office/powerpoint/2010/main" xmlns="" val="35447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topic models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r>
              <a:rPr lang="en-US" dirty="0"/>
              <a:t>How to deal with uncertainty in natural language:</a:t>
            </a:r>
          </a:p>
          <a:p>
            <a:pPr lvl="1"/>
            <a:r>
              <a:rPr lang="en-US" dirty="0"/>
              <a:t>Probabilistic </a:t>
            </a:r>
            <a:r>
              <a:rPr lang="en-US" dirty="0" smtClean="0"/>
              <a:t>approach</a:t>
            </a:r>
          </a:p>
          <a:p>
            <a:endParaRPr lang="en-US" dirty="0"/>
          </a:p>
          <a:p>
            <a:r>
              <a:rPr lang="en-US" dirty="0" smtClean="0"/>
              <a:t>Comparison with language models:</a:t>
            </a:r>
          </a:p>
          <a:p>
            <a:pPr lvl="1"/>
            <a:r>
              <a:rPr lang="en-US" dirty="0" smtClean="0"/>
              <a:t>Short distance </a:t>
            </a:r>
            <a:r>
              <a:rPr lang="en-US" dirty="0" err="1" smtClean="0"/>
              <a:t>vs</a:t>
            </a:r>
            <a:r>
              <a:rPr lang="en-US" dirty="0" smtClean="0"/>
              <a:t> long distance dependence</a:t>
            </a:r>
          </a:p>
          <a:p>
            <a:pPr lvl="1"/>
            <a:r>
              <a:rPr lang="en-US" dirty="0" smtClean="0"/>
              <a:t>Local </a:t>
            </a:r>
            <a:r>
              <a:rPr lang="en-US" dirty="0" err="1" smtClean="0"/>
              <a:t>vs</a:t>
            </a:r>
            <a:r>
              <a:rPr lang="en-US" dirty="0" smtClean="0"/>
              <a:t> Global </a:t>
            </a:r>
          </a:p>
          <a:p>
            <a:pPr lvl="1"/>
            <a:r>
              <a:rPr lang="en-US" dirty="0" smtClean="0"/>
              <a:t>Sequence </a:t>
            </a:r>
            <a:r>
              <a:rPr lang="en-US" dirty="0" err="1" smtClean="0"/>
              <a:t>vs</a:t>
            </a:r>
            <a:r>
              <a:rPr lang="en-US" dirty="0" smtClean="0"/>
              <a:t> Bag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5226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Examples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52601"/>
            <a:ext cx="2209800" cy="334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00250"/>
            <a:ext cx="2057400" cy="271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272" y="2337408"/>
            <a:ext cx="3302127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068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Ideas </a:t>
            </a:r>
            <a:r>
              <a:rPr lang="en-US" dirty="0"/>
              <a:t>for </a:t>
            </a:r>
            <a:r>
              <a:rPr lang="en-US" dirty="0" smtClean="0"/>
              <a:t>Future </a:t>
            </a:r>
            <a:r>
              <a:rPr lang="en-US" dirty="0" smtClean="0"/>
              <a:t>R</a:t>
            </a:r>
            <a:r>
              <a:rPr lang="en-US" dirty="0" smtClean="0"/>
              <a:t>esearch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/>
            <a:endParaRPr lang="en-US" dirty="0" smtClean="0"/>
          </a:p>
          <a:p>
            <a:pPr marL="342900" lvl="2" indent="-342900"/>
            <a:endParaRPr lang="en-US" dirty="0" smtClean="0"/>
          </a:p>
          <a:p>
            <a:pPr marL="342900" lvl="2" indent="-342900"/>
            <a:r>
              <a:rPr lang="en-US" dirty="0" smtClean="0"/>
              <a:t>Extending </a:t>
            </a:r>
            <a:r>
              <a:rPr lang="en-US" dirty="0"/>
              <a:t>the “word” side of topic models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e.g</a:t>
            </a:r>
            <a:r>
              <a:rPr lang="en-US" dirty="0" smtClean="0"/>
              <a:t>., </a:t>
            </a:r>
            <a:r>
              <a:rPr lang="en-US" dirty="0"/>
              <a:t>harnessing </a:t>
            </a:r>
            <a:r>
              <a:rPr lang="en-US" dirty="0" smtClean="0"/>
              <a:t>morphology)</a:t>
            </a:r>
            <a:r>
              <a:rPr lang="en-US" dirty="0" smtClean="0"/>
              <a:t>: </a:t>
            </a:r>
            <a:r>
              <a:rPr lang="en-US" dirty="0" smtClean="0"/>
              <a:t>Stem </a:t>
            </a:r>
            <a:r>
              <a:rPr lang="en-US" dirty="0" smtClean="0"/>
              <a:t>LDA</a:t>
            </a:r>
          </a:p>
          <a:p>
            <a:pPr marL="342900" lvl="2" indent="-342900"/>
            <a:endParaRPr lang="en-US" dirty="0" smtClean="0"/>
          </a:p>
          <a:p>
            <a:pPr marL="342900" lvl="2" indent="-342900"/>
            <a:r>
              <a:rPr lang="en-US" dirty="0"/>
              <a:t>Combining existing topic modeling paradigms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new </a:t>
            </a:r>
            <a:r>
              <a:rPr lang="en-US" dirty="0" smtClean="0"/>
              <a:t>problems</a:t>
            </a:r>
          </a:p>
          <a:p>
            <a:pPr marL="342900" lvl="2" indent="-342900"/>
            <a:endParaRPr lang="en-US" dirty="0"/>
          </a:p>
          <a:p>
            <a:pPr marL="342900" lvl="2" indent="-342900"/>
            <a:r>
              <a:rPr lang="en-US" dirty="0"/>
              <a:t>New topic representations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using ontology triplets instead of simple terms)</a:t>
            </a:r>
            <a:endParaRPr lang="x-none" dirty="0"/>
          </a:p>
          <a:p>
            <a:pPr marL="342900" lvl="2" indent="-342900"/>
            <a:endParaRPr lang="en-US" dirty="0" smtClean="0"/>
          </a:p>
          <a:p>
            <a:pPr marL="342900" lvl="2" indent="-342900"/>
            <a:endParaRPr lang="x-none" dirty="0"/>
          </a:p>
          <a:p>
            <a:pPr marL="342900" lvl="2" indent="-342900"/>
            <a:endParaRPr lang="x-none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80607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THANK YOU FOR YOUR TIME.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400" dirty="0"/>
              <a:t>Probabilistic Graphical Models </a:t>
            </a:r>
            <a:br>
              <a:rPr lang="en-US" sz="2400" dirty="0"/>
            </a:br>
            <a:r>
              <a:rPr lang="en-US" sz="2400" dirty="0"/>
              <a:t>For Text Mining: </a:t>
            </a:r>
            <a:br>
              <a:rPr lang="en-US" sz="2400" dirty="0"/>
            </a:br>
            <a:r>
              <a:rPr lang="en-US" sz="2400" dirty="0"/>
              <a:t>A Topic Modeling Survey</a:t>
            </a:r>
            <a:r>
              <a:rPr lang="x-none" dirty="0"/>
              <a:t/>
            </a:r>
            <a:br>
              <a:rPr lang="x-none" dirty="0"/>
            </a:br>
            <a:endParaRPr lang="en-US" dirty="0" smtClean="0"/>
          </a:p>
          <a:p>
            <a:pPr marL="0" indent="0" algn="ctr"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vladisav@mi.sanu.ac.rs,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bojan.furlan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jeca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}@etf.rs</a:t>
            </a:r>
            <a:endParaRPr lang="x-non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32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to topic </a:t>
            </a:r>
            <a:r>
              <a:rPr lang="en-US" dirty="0" smtClean="0"/>
              <a:t>models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Topic modeling in a nutshell: </a:t>
            </a:r>
            <a:br>
              <a:rPr lang="en-US" dirty="0" smtClean="0"/>
            </a:br>
            <a:r>
              <a:rPr lang="en-US" dirty="0" smtClean="0"/>
              <a:t>Text  </a:t>
            </a:r>
            <a:r>
              <a:rPr lang="en-US" dirty="0"/>
              <a:t>+ </a:t>
            </a:r>
            <a:r>
              <a:rPr lang="en-US" dirty="0" smtClean="0"/>
              <a:t>(PG Model + </a:t>
            </a:r>
            <a:r>
              <a:rPr lang="en-US" dirty="0"/>
              <a:t>Inference </a:t>
            </a:r>
            <a:r>
              <a:rPr lang="en-US" dirty="0" smtClean="0"/>
              <a:t>algorithm) -&gt; Topics</a:t>
            </a:r>
          </a:p>
          <a:p>
            <a:pPr marL="0" indent="0" algn="r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17282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/>
              <a:t>Probabilistic graphical models: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Modeling the problem:</a:t>
            </a:r>
            <a:br>
              <a:rPr lang="en-US" dirty="0" smtClean="0"/>
            </a:br>
            <a:r>
              <a:rPr lang="en-US" dirty="0" smtClean="0"/>
              <a:t>	Start with the variable space</a:t>
            </a:r>
          </a:p>
          <a:p>
            <a:r>
              <a:rPr lang="en-US" dirty="0" smtClean="0"/>
              <a:t>Uncertainty </a:t>
            </a:r>
            <a:r>
              <a:rPr lang="en-US" dirty="0"/>
              <a:t>through probability </a:t>
            </a:r>
          </a:p>
          <a:p>
            <a:r>
              <a:rPr lang="en-US" dirty="0"/>
              <a:t>Basic elements:</a:t>
            </a:r>
          </a:p>
          <a:p>
            <a:pPr lvl="1"/>
            <a:r>
              <a:rPr lang="en-US" dirty="0"/>
              <a:t>Observed variables</a:t>
            </a:r>
          </a:p>
          <a:p>
            <a:pPr lvl="1"/>
            <a:r>
              <a:rPr lang="en-US" dirty="0"/>
              <a:t>Latent variables</a:t>
            </a:r>
          </a:p>
          <a:p>
            <a:pPr lvl="1"/>
            <a:r>
              <a:rPr lang="en-US" dirty="0"/>
              <a:t>Priors</a:t>
            </a:r>
          </a:p>
          <a:p>
            <a:pPr lvl="1"/>
            <a:r>
              <a:rPr lang="en-US" dirty="0"/>
              <a:t>Parameters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4003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/>
              <a:t>Probabilistic graphical models: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Too many variables -&gt; Too many dimensions in variable space </a:t>
            </a:r>
          </a:p>
          <a:p>
            <a:endParaRPr lang="en-US" sz="2400" dirty="0" smtClean="0"/>
          </a:p>
          <a:p>
            <a:r>
              <a:rPr lang="en-US" sz="2400" dirty="0" smtClean="0"/>
              <a:t>Dimension </a:t>
            </a:r>
            <a:r>
              <a:rPr lang="en-US" sz="2400" dirty="0"/>
              <a:t>reduction through independence </a:t>
            </a:r>
            <a:r>
              <a:rPr lang="en-US" sz="2400" dirty="0" smtClean="0"/>
              <a:t>assumption</a:t>
            </a:r>
          </a:p>
          <a:p>
            <a:pPr lvl="1"/>
            <a:r>
              <a:rPr lang="en-US" sz="2000" dirty="0" smtClean="0"/>
              <a:t>Representing independencies using graphs</a:t>
            </a:r>
          </a:p>
          <a:p>
            <a:endParaRPr lang="en-US" sz="2400" dirty="0" smtClean="0"/>
          </a:p>
          <a:p>
            <a:pPr lvl="1"/>
            <a:endParaRPr lang="x-none" sz="2000" dirty="0"/>
          </a:p>
        </p:txBody>
      </p:sp>
      <p:pic>
        <p:nvPicPr>
          <p:cNvPr id="2050" name="Picture 2" descr="C:\Users\vladisav\Desktop\PHD\CDR\PG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306679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4191000" y="4366308"/>
                <a:ext cx="3886200" cy="63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𝐷</m:t>
                          </m:r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latin typeface="Cambria Math"/>
                        </a:rPr>
                        <m:t>|</m:t>
                      </m:r>
                      <m:r>
                        <a:rPr lang="en-US" b="0" i="1" smtClean="0">
                          <a:latin typeface="Cambria Math"/>
                        </a:rPr>
                        <m:t>𝐷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sr-Latn-R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4366308"/>
                <a:ext cx="3886200" cy="63998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x-non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06185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/>
              <a:t>Probabilistic graphical models: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Marginal &amp; Conditional independence: knowing the difference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400" dirty="0"/>
              <a:t>Goals:</a:t>
            </a:r>
          </a:p>
          <a:p>
            <a:pPr lvl="1"/>
            <a:r>
              <a:rPr lang="en-US" sz="2000" dirty="0"/>
              <a:t>Learn full probability distribution from observed data </a:t>
            </a:r>
          </a:p>
          <a:p>
            <a:pPr lvl="1"/>
            <a:r>
              <a:rPr lang="en-US" sz="2000" dirty="0"/>
              <a:t>Find marginal distribution over some subset of variables</a:t>
            </a:r>
          </a:p>
          <a:p>
            <a:pPr lvl="1"/>
            <a:r>
              <a:rPr lang="en-US" sz="2000" dirty="0"/>
              <a:t>Find most likely value of a specific variable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40070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Inference and learning</a:t>
            </a:r>
            <a:r>
              <a:rPr lang="x-none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x-none" dirty="0" smtClean="0"/>
              <a:t>in </a:t>
            </a:r>
            <a:r>
              <a:rPr lang="x-none" dirty="0"/>
              <a:t>graphical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Likelihood:</a:t>
            </a:r>
          </a:p>
          <a:p>
            <a:endParaRPr lang="en-US" dirty="0"/>
          </a:p>
          <a:p>
            <a:r>
              <a:rPr lang="en-US" dirty="0" smtClean="0"/>
              <a:t>Max likelihood estimation</a:t>
            </a:r>
          </a:p>
          <a:p>
            <a:r>
              <a:rPr lang="en-US" dirty="0" smtClean="0"/>
              <a:t>Max a </a:t>
            </a:r>
            <a:r>
              <a:rPr lang="en-US" dirty="0"/>
              <a:t>p</a:t>
            </a:r>
            <a:r>
              <a:rPr lang="en-US" dirty="0" smtClean="0"/>
              <a:t>osteriori </a:t>
            </a:r>
            <a:r>
              <a:rPr lang="en-US" dirty="0"/>
              <a:t>e</a:t>
            </a:r>
            <a:r>
              <a:rPr lang="en-US" dirty="0" smtClean="0"/>
              <a:t>stimation</a:t>
            </a:r>
          </a:p>
          <a:p>
            <a:r>
              <a:rPr lang="en-US" dirty="0" smtClean="0"/>
              <a:t>Max margin estimation </a:t>
            </a:r>
            <a:endParaRPr lang="x-none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13790486"/>
              </p:ext>
            </p:extLst>
          </p:nvPr>
        </p:nvGraphicFramePr>
        <p:xfrm>
          <a:off x="3200400" y="2286000"/>
          <a:ext cx="1879600" cy="393700"/>
        </p:xfrm>
        <a:graphic>
          <a:graphicData uri="http://schemas.openxmlformats.org/presentationml/2006/ole">
            <p:oleObj spid="_x0000_s1080" name="Equation" r:id="rId3" imgW="1879560" imgH="39348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0405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12040</TotalTime>
  <Words>899</Words>
  <Application>Microsoft Office PowerPoint</Application>
  <PresentationFormat>On-screen Show (4:3)</PresentationFormat>
  <Paragraphs>289</Paragraphs>
  <Slides>42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Equation</vt:lpstr>
      <vt:lpstr>Probabilistic Graphical Models  For Text Mining:  A Topic Modeling Survey </vt:lpstr>
      <vt:lpstr>Summary</vt:lpstr>
      <vt:lpstr>Introduction to topic models</vt:lpstr>
      <vt:lpstr>Introduction to topic models</vt:lpstr>
      <vt:lpstr>Introduction to topic models</vt:lpstr>
      <vt:lpstr>Probabilistic graphical models: basics</vt:lpstr>
      <vt:lpstr>Probabilistic graphical models: basics</vt:lpstr>
      <vt:lpstr>Probabilistic graphical models: basics</vt:lpstr>
      <vt:lpstr>Inference and learning  in graphical models</vt:lpstr>
      <vt:lpstr>Inference and learning  in graphical models</vt:lpstr>
      <vt:lpstr>Inference and learning  in graphical models</vt:lpstr>
      <vt:lpstr>Inference and learning  in graphical models</vt:lpstr>
      <vt:lpstr>Finding topics with PGM</vt:lpstr>
      <vt:lpstr>Finding topics with PGM</vt:lpstr>
      <vt:lpstr>Finding topics with PGM</vt:lpstr>
      <vt:lpstr>Finding topics with PGM</vt:lpstr>
      <vt:lpstr>Finding topics with PGM</vt:lpstr>
      <vt:lpstr>Finding topics with PGM</vt:lpstr>
      <vt:lpstr>Finding topics with PGM</vt:lpstr>
      <vt:lpstr>Classification</vt:lpstr>
      <vt:lpstr>Classification</vt:lpstr>
      <vt:lpstr>Classification</vt:lpstr>
      <vt:lpstr>Examples and applications: Document relations</vt:lpstr>
      <vt:lpstr>Examples and applications</vt:lpstr>
      <vt:lpstr>Examples and applications</vt:lpstr>
      <vt:lpstr>Examples and applications</vt:lpstr>
      <vt:lpstr>Examples and applications</vt:lpstr>
      <vt:lpstr>Examples and applications: Topic relations</vt:lpstr>
      <vt:lpstr>Examples and applications</vt:lpstr>
      <vt:lpstr>Examples and applications</vt:lpstr>
      <vt:lpstr>Examples and applications: Word relations</vt:lpstr>
      <vt:lpstr>Examples and applications</vt:lpstr>
      <vt:lpstr>Examples and applications</vt:lpstr>
      <vt:lpstr>Examples and applications</vt:lpstr>
      <vt:lpstr>Examples and applications</vt:lpstr>
      <vt:lpstr>Examples and applications</vt:lpstr>
      <vt:lpstr>Examples and applications</vt:lpstr>
      <vt:lpstr>Examples and applications</vt:lpstr>
      <vt:lpstr>Examples and applications</vt:lpstr>
      <vt:lpstr>Examples and applications</vt:lpstr>
      <vt:lpstr>Conclusion  and  Ideas for Future Research</vt:lpstr>
      <vt:lpstr>THE 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Probabilistic Graphical Models  For Text Mining:  A Topic Modeling Survey</dc:title>
  <dc:creator>vladisav</dc:creator>
  <cp:lastModifiedBy>admin</cp:lastModifiedBy>
  <cp:revision>67</cp:revision>
  <dcterms:created xsi:type="dcterms:W3CDTF">2006-08-16T00:00:00Z</dcterms:created>
  <dcterms:modified xsi:type="dcterms:W3CDTF">2012-11-21T13:32:29Z</dcterms:modified>
</cp:coreProperties>
</file>