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350" r:id="rId4"/>
    <p:sldId id="317" r:id="rId5"/>
    <p:sldId id="318" r:id="rId6"/>
    <p:sldId id="343" r:id="rId7"/>
    <p:sldId id="344" r:id="rId8"/>
    <p:sldId id="345" r:id="rId9"/>
    <p:sldId id="346" r:id="rId10"/>
    <p:sldId id="258" r:id="rId11"/>
    <p:sldId id="259" r:id="rId12"/>
    <p:sldId id="277" r:id="rId13"/>
    <p:sldId id="297" r:id="rId14"/>
    <p:sldId id="260" r:id="rId15"/>
    <p:sldId id="275" r:id="rId16"/>
    <p:sldId id="338" r:id="rId17"/>
    <p:sldId id="278" r:id="rId18"/>
    <p:sldId id="340" r:id="rId19"/>
    <p:sldId id="341" r:id="rId20"/>
    <p:sldId id="287" r:id="rId21"/>
    <p:sldId id="289" r:id="rId22"/>
    <p:sldId id="291" r:id="rId23"/>
    <p:sldId id="290" r:id="rId24"/>
    <p:sldId id="293" r:id="rId25"/>
    <p:sldId id="294" r:id="rId26"/>
    <p:sldId id="298" r:id="rId27"/>
    <p:sldId id="288" r:id="rId28"/>
    <p:sldId id="295" r:id="rId29"/>
    <p:sldId id="296" r:id="rId30"/>
    <p:sldId id="333" r:id="rId31"/>
    <p:sldId id="335" r:id="rId32"/>
    <p:sldId id="347" r:id="rId33"/>
    <p:sldId id="348" r:id="rId34"/>
    <p:sldId id="349" r:id="rId35"/>
    <p:sldId id="336" r:id="rId36"/>
    <p:sldId id="351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4" r:id="rId49"/>
    <p:sldId id="342" r:id="rId5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B2B2B2"/>
    <a:srgbClr val="3333FF"/>
    <a:srgbClr val="FFCC66"/>
    <a:srgbClr val="00FFFF"/>
    <a:srgbClr val="99FFCC"/>
    <a:srgbClr val="66FFFF"/>
    <a:srgbClr val="FFFF99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effectLst/>
                <a:latin typeface="Times New Roman"/>
              </a:defRPr>
            </a:lvl1pPr>
          </a:lstStyle>
          <a:p>
            <a:fld id="{B6131855-42B2-499C-AE69-F1D2A22EEB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8231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053B6-CB0C-4B77-B33E-0A51C44C946B}" type="slidenum">
              <a:rPr lang="en-US"/>
              <a:pPr/>
              <a:t>13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9F636-2256-419D-A007-0E4C1D2A542D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 algn="r">
              <a:defRPr sz="1400" b="0">
                <a:effectLst/>
                <a:latin typeface="Times New Roman"/>
              </a:defRPr>
            </a:lvl1pPr>
          </a:lstStyle>
          <a:p>
            <a:fld id="{2AB8A556-2CA9-4B08-B96A-9A2DE4E3A6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A7ADD395-22EB-4B99-AF16-A6E4EE5DEDFF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214916055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2B0EEBB8-65AB-4572-A953-2AF8FBC0C6D5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765139980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122E92FE-60BB-4538-BED4-35D9411A20E8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198310548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11960102-2F21-433A-B42C-766A1647921C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174053335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F9B62D2A-7CBA-47B6-BAEE-FED17B7B9094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3497362684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D449EE46-E2E2-47B7-8FBE-F56C633F8EB6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35434522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62AFD774-43A6-4AAF-B811-4C5EEDF4393F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168423364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C114542F-0A1B-45CF-AE8B-52B5851E90B3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407224179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29AAB7AA-1740-4A7C-AEF9-37F199749F85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331233677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94BC9BDD-4154-4115-B038-C145EEA7934F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134889725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fld id="{1C21BE24-FB26-468B-8658-A50A8DA3013D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331931921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 </a:t>
            </a:r>
            <a:fld id="{B91D5BDE-610B-4340-9E0C-054E14D00F44}" type="slidenum">
              <a:rPr lang="en-US"/>
              <a:pPr/>
              <a:t>‹#›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124200" y="0"/>
            <a:ext cx="2590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SASA\Ga\BLOWUP.AVI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/>
              <a:t>Genetic Algorithms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029200"/>
            <a:ext cx="6400800" cy="1752600"/>
          </a:xfrm>
          <a:noFill/>
          <a:ln/>
        </p:spPr>
        <p:txBody>
          <a:bodyPr/>
          <a:lstStyle/>
          <a:p>
            <a:pPr algn="l"/>
            <a:endParaRPr lang="en-US"/>
          </a:p>
          <a:p>
            <a:pPr algn="l"/>
            <a:endParaRPr 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660525" y="4003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kumimoji="0" lang="x-none" sz="240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866775" y="5023992"/>
            <a:ext cx="394838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kumimoji="0"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Authors:</a:t>
            </a:r>
          </a:p>
          <a:p>
            <a:pPr algn="l"/>
            <a:r>
              <a:rPr kumimoji="0"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Aleksandra </a:t>
            </a:r>
            <a:r>
              <a:rPr kumimoji="0"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Popovic</a:t>
            </a:r>
            <a:r>
              <a:rPr kumimoji="0"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0"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kumimoji="0"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kumimoji="0"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kumimoji="0"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Drazen</a:t>
            </a:r>
            <a:r>
              <a:rPr kumimoji="0"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0"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Draskovic</a:t>
            </a:r>
            <a:r>
              <a:rPr kumimoji="0"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endParaRPr kumimoji="0"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kumimoji="0"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kumimoji="0"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Veljko</a:t>
            </a:r>
            <a:r>
              <a:rPr kumimoji="0"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0"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Milutinovic</a:t>
            </a:r>
            <a:r>
              <a:rPr kumimoji="0"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0"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vm@etf.rs</a:t>
            </a:r>
            <a:endParaRPr kumimoji="0"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142F60E0-105D-4AFB-82BF-D1146FA3526E}" type="slidenum">
              <a:rPr lang="en-US"/>
              <a:pPr/>
              <a:t>10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/>
              <a:t>The GA </a:t>
            </a:r>
            <a:r>
              <a:rPr lang="en-US" dirty="0"/>
              <a:t>Concept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2209800"/>
            <a:ext cx="7772400" cy="3200400"/>
          </a:xfrm>
          <a:noFill/>
          <a:ln/>
        </p:spPr>
        <p:txBody>
          <a:bodyPr/>
          <a:lstStyle/>
          <a:p>
            <a:r>
              <a:rPr lang="en-US" dirty="0"/>
              <a:t>Genetic algorithm (GA) introduces the principle </a:t>
            </a:r>
            <a:r>
              <a:rPr kumimoji="0" lang="en-US" dirty="0"/>
              <a:t>of evolution </a:t>
            </a:r>
            <a:br>
              <a:rPr kumimoji="0" lang="en-US" dirty="0"/>
            </a:br>
            <a:r>
              <a:rPr kumimoji="0" lang="en-US" dirty="0"/>
              <a:t>and genetics into search among possible solutions </a:t>
            </a:r>
            <a:br>
              <a:rPr kumimoji="0" lang="en-US" dirty="0"/>
            </a:br>
            <a:r>
              <a:rPr kumimoji="0" lang="en-US" dirty="0"/>
              <a:t>to </a:t>
            </a:r>
            <a:r>
              <a:rPr kumimoji="0" lang="en-US" dirty="0" smtClean="0"/>
              <a:t>a given </a:t>
            </a:r>
            <a:r>
              <a:rPr kumimoji="0" lang="en-US" dirty="0"/>
              <a:t>problem.</a:t>
            </a:r>
          </a:p>
          <a:p>
            <a:r>
              <a:rPr kumimoji="0" lang="en-US" dirty="0"/>
              <a:t>The idea is to simulate the process in natural systems. </a:t>
            </a:r>
          </a:p>
          <a:p>
            <a:r>
              <a:rPr lang="en-US" dirty="0"/>
              <a:t>This is done by the creation within a machine </a:t>
            </a:r>
            <a:br>
              <a:rPr lang="en-US" dirty="0"/>
            </a:br>
            <a:r>
              <a:rPr lang="en-US" dirty="0"/>
              <a:t>of a population of individuals represented by chromosomes, </a:t>
            </a:r>
            <a:br>
              <a:rPr lang="en-US" dirty="0"/>
            </a:br>
            <a:r>
              <a:rPr lang="en-US" dirty="0"/>
              <a:t>in essence a set of character strings,</a:t>
            </a:r>
            <a:br>
              <a:rPr lang="en-US" dirty="0"/>
            </a:br>
            <a:r>
              <a:rPr lang="en-US" dirty="0"/>
              <a:t>that are analogous to the DNA,</a:t>
            </a:r>
            <a:br>
              <a:rPr lang="en-US" dirty="0"/>
            </a:br>
            <a:r>
              <a:rPr lang="en-US" dirty="0"/>
              <a:t>that we have in our own chromosomes. </a:t>
            </a:r>
            <a:endParaRPr kumimoji="0" lang="en-US" dirty="0"/>
          </a:p>
          <a:p>
            <a:endParaRPr kumimoji="0"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E67E533A-3099-4DA0-ABAC-AD279F67A758}" type="slidenum">
              <a:rPr lang="en-US"/>
              <a:pPr/>
              <a:t>11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Survival of the Fittest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133600"/>
            <a:ext cx="7772400" cy="4114800"/>
          </a:xfrm>
          <a:noFill/>
          <a:ln/>
        </p:spPr>
        <p:txBody>
          <a:bodyPr/>
          <a:lstStyle/>
          <a:p>
            <a:r>
              <a:rPr lang="en-US"/>
              <a:t>The main principle of evolution used in GA </a:t>
            </a:r>
            <a:br>
              <a:rPr lang="en-US"/>
            </a:br>
            <a:r>
              <a:rPr lang="en-US"/>
              <a:t>is “survival of the fittest”.</a:t>
            </a:r>
          </a:p>
          <a:p>
            <a:r>
              <a:rPr lang="en-US"/>
              <a:t>The good solution survive, while bad ones die.</a:t>
            </a:r>
          </a:p>
        </p:txBody>
      </p:sp>
      <p:pic>
        <p:nvPicPr>
          <p:cNvPr id="7178" name="Picture 10" descr="C:\My Documents\My Pictures\co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200400"/>
            <a:ext cx="5105400" cy="34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A35A2A3D-3BF8-4540-8C0A-0537B60689CF}" type="slidenum">
              <a:rPr lang="en-US"/>
              <a:pPr/>
              <a:t>12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Nature and GA...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648200" y="1981200"/>
            <a:ext cx="0" cy="388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609600" y="2514600"/>
            <a:ext cx="792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965325" y="1905000"/>
            <a:ext cx="21531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Nature reality</a:t>
            </a:r>
            <a:endParaRPr kumimoji="0" lang="en-US" sz="2400" b="0" dirty="0">
              <a:effectLst/>
              <a:latin typeface="Times New Roman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5410200" y="1868488"/>
            <a:ext cx="2773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Genetic algorithm</a:t>
            </a:r>
            <a:endParaRPr kumimoji="0" lang="en-US" sz="2400" b="0">
              <a:effectLst/>
              <a:latin typeface="Times New Roman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682750" y="2895600"/>
            <a:ext cx="182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Chromosome</a:t>
            </a:r>
            <a:endParaRPr kumimoji="0" lang="en-US" sz="2400" b="0">
              <a:effectLst/>
              <a:latin typeface="Times New Roman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397625" y="2895600"/>
            <a:ext cx="917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String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2152650" y="3500438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Gene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6172200" y="3440113"/>
            <a:ext cx="1370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Character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133600" y="4110038"/>
            <a:ext cx="933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Locus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943600" y="4049713"/>
            <a:ext cx="197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String position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905000" y="4795838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Genotype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172200" y="4735513"/>
            <a:ext cx="1497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Population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828800" y="5334000"/>
            <a:ext cx="1484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Phenotype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5724525" y="5334000"/>
            <a:ext cx="2428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Decoded structure</a:t>
            </a:r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3657600" y="42672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3657600" y="31242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3657600" y="36576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3657600" y="49530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3657600" y="55626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3" grpId="0" animBg="1"/>
      <p:bldP spid="29724" grpId="0" animBg="1"/>
      <p:bldP spid="29725" grpId="0" animBg="1"/>
      <p:bldP spid="29726" grpId="0" animBg="1"/>
      <p:bldP spid="297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CAF5C11A-2A4B-493E-B35C-A3B31C14E4C8}" type="slidenum">
              <a:rPr lang="en-US"/>
              <a:pPr/>
              <a:t>13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The History of GA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772400" cy="4114800"/>
          </a:xfrm>
        </p:spPr>
        <p:txBody>
          <a:bodyPr/>
          <a:lstStyle/>
          <a:p>
            <a:r>
              <a:rPr lang="en-US"/>
              <a:t>Cellular automata  </a:t>
            </a:r>
          </a:p>
          <a:p>
            <a:pPr lvl="1"/>
            <a:r>
              <a:rPr lang="en-US"/>
              <a:t>John Holland, university of Michigan, 1975.</a:t>
            </a:r>
          </a:p>
          <a:p>
            <a:r>
              <a:rPr lang="en-US"/>
              <a:t>Until the early 80s, the concept was studied theoretically.</a:t>
            </a:r>
          </a:p>
          <a:p>
            <a:r>
              <a:rPr lang="en-US"/>
              <a:t>In 80s, the first “real world” GAs were designed.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180E0714-9ADC-4005-829C-EBD1998A509E}" type="slidenum">
              <a:rPr lang="en-US"/>
              <a:pPr/>
              <a:t>14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Algorithmic Phases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3271838" y="1905000"/>
            <a:ext cx="2443162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9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96078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Initialize the population</a:t>
            </a:r>
            <a:endParaRPr kumimoji="0" lang="en-US" sz="1400">
              <a:solidFill>
                <a:srgbClr val="FF0000"/>
              </a:solidFill>
              <a:effectLst/>
            </a:endParaRP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819400" y="2438400"/>
            <a:ext cx="3200400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85882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85882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Select individuals for the mating pool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505200" y="2971800"/>
            <a:ext cx="1905000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8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86275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Perform crossover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2895600" y="4038600"/>
            <a:ext cx="3124200" cy="381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Insert offspring into the population</a:t>
            </a:r>
            <a:endParaRPr kumimoji="0"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3810000" y="5943600"/>
            <a:ext cx="1295400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End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3733800" y="3505200"/>
            <a:ext cx="1600200" cy="3048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86275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Perform mutation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4495800" y="22098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4495800" y="2743200"/>
            <a:ext cx="1588" cy="2238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4495800" y="32766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4495800" y="38100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4495800" y="55626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572000" y="55626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V="1">
            <a:off x="6477000" y="2590800"/>
            <a:ext cx="0" cy="2590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 flipH="1">
            <a:off x="6019800" y="25908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5089525" y="483393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 no</a:t>
            </a:r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4495800" y="44196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 flipH="1">
            <a:off x="4876800" y="5181600"/>
            <a:ext cx="1600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33" name="AutoShape 41"/>
          <p:cNvSpPr>
            <a:spLocks noChangeArrowheads="1"/>
          </p:cNvSpPr>
          <p:nvPr/>
        </p:nvSpPr>
        <p:spPr bwMode="auto">
          <a:xfrm>
            <a:off x="4038600" y="4800600"/>
            <a:ext cx="914400" cy="762000"/>
          </a:xfrm>
          <a:prstGeom prst="flowChartDecision">
            <a:avLst/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2700000" scaled="1"/>
          </a:gradFill>
          <a:ln w="1905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Stop?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6" grpId="0" animBg="1" autoUpdateAnimBg="0"/>
      <p:bldP spid="8217" grpId="0" animBg="1" autoUpdateAnimBg="0"/>
      <p:bldP spid="8218" grpId="0" animBg="1" autoUpdateAnimBg="0"/>
      <p:bldP spid="8219" grpId="0" animBg="1" autoUpdateAnimBg="0"/>
      <p:bldP spid="8220" grpId="0" animBg="1" autoUpdateAnimBg="0"/>
      <p:bldP spid="8221" grpId="0" animBg="1" autoUpdateAnimBg="0"/>
      <p:bldP spid="8222" grpId="0" animBg="1"/>
      <p:bldP spid="8223" grpId="0" animBg="1"/>
      <p:bldP spid="8224" grpId="0" animBg="1"/>
      <p:bldP spid="8225" grpId="0" animBg="1"/>
      <p:bldP spid="8226" grpId="0" animBg="1"/>
      <p:bldP spid="8227" grpId="0" autoUpdateAnimBg="0"/>
      <p:bldP spid="8228" grpId="0" animBg="1"/>
      <p:bldP spid="8229" grpId="0" animBg="1"/>
      <p:bldP spid="8230" grpId="0" autoUpdateAnimBg="0"/>
      <p:bldP spid="8231" grpId="0" animBg="1"/>
      <p:bldP spid="8232" grpId="0" animBg="1"/>
      <p:bldP spid="823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458200" cy="1143000"/>
          </a:xfrm>
        </p:spPr>
        <p:txBody>
          <a:bodyPr/>
          <a:lstStyle/>
          <a:p>
            <a:r>
              <a:rPr lang="en-US" sz="4000"/>
              <a:t> Designing GA...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114800"/>
          </a:xfrm>
        </p:spPr>
        <p:txBody>
          <a:bodyPr/>
          <a:lstStyle/>
          <a:p>
            <a:pPr lvl="2" algn="just">
              <a:buSzPct val="80000"/>
              <a:buFont typeface="Wingdings" pitchFamily="2" charset="2"/>
              <a:buChar char="l"/>
            </a:pPr>
            <a:r>
              <a:rPr lang="en-US" sz="1800"/>
              <a:t> How to represent genomes?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the crossover operator?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the mutation operator?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fitness function?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generate next generation?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stopping criteria?</a:t>
            </a:r>
          </a:p>
        </p:txBody>
      </p:sp>
      <p:pic>
        <p:nvPicPr>
          <p:cNvPr id="27652" name="Picture 4" descr="C:\SASA\Slike\Adventure Sports - Rock Climbing - Not For Sale, Owens Gorge_files\1318-m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62400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A1F08C2D-DB8B-44A4-83A9-0D9ED105C78B}" type="slidenum">
              <a:rPr lang="en-US"/>
              <a:pPr/>
              <a:t>16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Representing Genomes...</a:t>
            </a:r>
          </a:p>
        </p:txBody>
      </p:sp>
      <p:sp>
        <p:nvSpPr>
          <p:cNvPr id="117797" name="Line 37"/>
          <p:cNvSpPr>
            <a:spLocks noChangeShapeType="1"/>
          </p:cNvSpPr>
          <p:nvPr/>
        </p:nvSpPr>
        <p:spPr bwMode="auto">
          <a:xfrm>
            <a:off x="4343400" y="19812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17798" name="Line 38"/>
          <p:cNvSpPr>
            <a:spLocks noChangeShapeType="1"/>
          </p:cNvSpPr>
          <p:nvPr/>
        </p:nvSpPr>
        <p:spPr bwMode="auto">
          <a:xfrm flipH="1">
            <a:off x="533400" y="24384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7799" name="Text Box 39"/>
          <p:cNvSpPr txBox="1">
            <a:spLocks noChangeArrowheads="1"/>
          </p:cNvSpPr>
          <p:nvPr/>
        </p:nvSpPr>
        <p:spPr bwMode="auto">
          <a:xfrm>
            <a:off x="1550988" y="1966913"/>
            <a:ext cx="1847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Representation</a:t>
            </a:r>
            <a:endParaRPr kumimoji="0" lang="en-US" sz="18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00" name="Text Box 40"/>
          <p:cNvSpPr txBox="1">
            <a:spLocks noChangeArrowheads="1"/>
          </p:cNvSpPr>
          <p:nvPr/>
        </p:nvSpPr>
        <p:spPr bwMode="auto">
          <a:xfrm>
            <a:off x="6184900" y="196691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</a:t>
            </a:r>
          </a:p>
        </p:txBody>
      </p:sp>
      <p:sp>
        <p:nvSpPr>
          <p:cNvPr id="117801" name="Text Box 41"/>
          <p:cNvSpPr txBox="1">
            <a:spLocks noChangeArrowheads="1"/>
          </p:cNvSpPr>
          <p:nvPr/>
        </p:nvSpPr>
        <p:spPr bwMode="auto">
          <a:xfrm>
            <a:off x="2068513" y="26670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string</a:t>
            </a:r>
          </a:p>
        </p:txBody>
      </p:sp>
      <p:sp>
        <p:nvSpPr>
          <p:cNvPr id="117810" name="Line 50"/>
          <p:cNvSpPr>
            <a:spLocks noChangeShapeType="1"/>
          </p:cNvSpPr>
          <p:nvPr/>
        </p:nvSpPr>
        <p:spPr bwMode="auto">
          <a:xfrm flipH="1">
            <a:off x="533400" y="32004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7811" name="Rectangle 51"/>
          <p:cNvSpPr>
            <a:spLocks noChangeArrowheads="1"/>
          </p:cNvSpPr>
          <p:nvPr/>
        </p:nvSpPr>
        <p:spPr bwMode="auto">
          <a:xfrm>
            <a:off x="5562600" y="2667000"/>
            <a:ext cx="2438400" cy="3048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1     0     1     1     1     0      0     1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12" name="Line 52"/>
          <p:cNvSpPr>
            <a:spLocks noChangeShapeType="1"/>
          </p:cNvSpPr>
          <p:nvPr/>
        </p:nvSpPr>
        <p:spPr bwMode="auto">
          <a:xfrm>
            <a:off x="6170613" y="2667000"/>
            <a:ext cx="1587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3" name="Line 53"/>
          <p:cNvSpPr>
            <a:spLocks noChangeShapeType="1"/>
          </p:cNvSpPr>
          <p:nvPr/>
        </p:nvSpPr>
        <p:spPr bwMode="auto">
          <a:xfrm>
            <a:off x="6780213" y="2667000"/>
            <a:ext cx="1587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4" name="Line 54"/>
          <p:cNvSpPr>
            <a:spLocks noChangeShapeType="1"/>
          </p:cNvSpPr>
          <p:nvPr/>
        </p:nvSpPr>
        <p:spPr bwMode="auto">
          <a:xfrm>
            <a:off x="7086600" y="2667000"/>
            <a:ext cx="1588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5" name="Line 55"/>
          <p:cNvSpPr>
            <a:spLocks noChangeShapeType="1"/>
          </p:cNvSpPr>
          <p:nvPr/>
        </p:nvSpPr>
        <p:spPr bwMode="auto">
          <a:xfrm>
            <a:off x="7391400" y="2667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6" name="Line 56"/>
          <p:cNvSpPr>
            <a:spLocks noChangeShapeType="1"/>
          </p:cNvSpPr>
          <p:nvPr/>
        </p:nvSpPr>
        <p:spPr bwMode="auto">
          <a:xfrm>
            <a:off x="7696200" y="2667000"/>
            <a:ext cx="1588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7" name="Line 57"/>
          <p:cNvSpPr>
            <a:spLocks noChangeShapeType="1"/>
          </p:cNvSpPr>
          <p:nvPr/>
        </p:nvSpPr>
        <p:spPr bwMode="auto">
          <a:xfrm>
            <a:off x="6477000" y="2667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8" name="Line 58"/>
          <p:cNvSpPr>
            <a:spLocks noChangeShapeType="1"/>
          </p:cNvSpPr>
          <p:nvPr/>
        </p:nvSpPr>
        <p:spPr bwMode="auto">
          <a:xfrm>
            <a:off x="5867400" y="2667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9" name="Line 59"/>
          <p:cNvSpPr>
            <a:spLocks noChangeShapeType="1"/>
          </p:cNvSpPr>
          <p:nvPr/>
        </p:nvSpPr>
        <p:spPr bwMode="auto">
          <a:xfrm>
            <a:off x="533400" y="39624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7820" name="Text Box 60"/>
          <p:cNvSpPr txBox="1">
            <a:spLocks noChangeArrowheads="1"/>
          </p:cNvSpPr>
          <p:nvPr/>
        </p:nvSpPr>
        <p:spPr bwMode="auto">
          <a:xfrm>
            <a:off x="1541463" y="3413125"/>
            <a:ext cx="1665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array of strings</a:t>
            </a:r>
          </a:p>
        </p:txBody>
      </p:sp>
      <p:sp>
        <p:nvSpPr>
          <p:cNvPr id="117821" name="Rectangle 61"/>
          <p:cNvSpPr>
            <a:spLocks noChangeArrowheads="1"/>
          </p:cNvSpPr>
          <p:nvPr/>
        </p:nvSpPr>
        <p:spPr bwMode="auto">
          <a:xfrm>
            <a:off x="5410200" y="3429000"/>
            <a:ext cx="2743200" cy="3048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http   avala    yubc    net   ~apopovic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22" name="Line 62"/>
          <p:cNvSpPr>
            <a:spLocks noChangeShapeType="1"/>
          </p:cNvSpPr>
          <p:nvPr/>
        </p:nvSpPr>
        <p:spPr bwMode="auto">
          <a:xfrm>
            <a:off x="58674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3" name="Line 63"/>
          <p:cNvSpPr>
            <a:spLocks noChangeShapeType="1"/>
          </p:cNvSpPr>
          <p:nvPr/>
        </p:nvSpPr>
        <p:spPr bwMode="auto">
          <a:xfrm>
            <a:off x="64008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4" name="Line 64"/>
          <p:cNvSpPr>
            <a:spLocks noChangeShapeType="1"/>
          </p:cNvSpPr>
          <p:nvPr/>
        </p:nvSpPr>
        <p:spPr bwMode="auto">
          <a:xfrm>
            <a:off x="69342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5" name="Line 65"/>
          <p:cNvSpPr>
            <a:spLocks noChangeShapeType="1"/>
          </p:cNvSpPr>
          <p:nvPr/>
        </p:nvSpPr>
        <p:spPr bwMode="auto">
          <a:xfrm>
            <a:off x="73152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6" name="Text Box 66"/>
          <p:cNvSpPr txBox="1">
            <a:spLocks noChangeArrowheads="1"/>
          </p:cNvSpPr>
          <p:nvPr/>
        </p:nvSpPr>
        <p:spPr bwMode="auto">
          <a:xfrm>
            <a:off x="866775" y="4997450"/>
            <a:ext cx="2817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tree - genetic programming</a:t>
            </a:r>
          </a:p>
        </p:txBody>
      </p:sp>
      <p:sp>
        <p:nvSpPr>
          <p:cNvPr id="117827" name="Oval 67"/>
          <p:cNvSpPr>
            <a:spLocks noChangeArrowheads="1"/>
          </p:cNvSpPr>
          <p:nvPr/>
        </p:nvSpPr>
        <p:spPr bwMode="auto">
          <a:xfrm>
            <a:off x="6019800" y="4724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117828" name="Oval 68"/>
          <p:cNvSpPr>
            <a:spLocks noChangeArrowheads="1"/>
          </p:cNvSpPr>
          <p:nvPr/>
        </p:nvSpPr>
        <p:spPr bwMode="auto">
          <a:xfrm>
            <a:off x="6477000" y="53340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117829" name="Oval 69"/>
          <p:cNvSpPr>
            <a:spLocks noChangeArrowheads="1"/>
          </p:cNvSpPr>
          <p:nvPr/>
        </p:nvSpPr>
        <p:spPr bwMode="auto">
          <a:xfrm>
            <a:off x="5486400" y="53340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xor</a:t>
            </a:r>
          </a:p>
        </p:txBody>
      </p:sp>
      <p:sp>
        <p:nvSpPr>
          <p:cNvPr id="117830" name="Oval 70"/>
          <p:cNvSpPr>
            <a:spLocks noChangeArrowheads="1"/>
          </p:cNvSpPr>
          <p:nvPr/>
        </p:nvSpPr>
        <p:spPr bwMode="auto">
          <a:xfrm>
            <a:off x="6629400" y="41148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</a:p>
        </p:txBody>
      </p:sp>
      <p:sp>
        <p:nvSpPr>
          <p:cNvPr id="117831" name="Oval 71"/>
          <p:cNvSpPr>
            <a:spLocks noChangeArrowheads="1"/>
          </p:cNvSpPr>
          <p:nvPr/>
        </p:nvSpPr>
        <p:spPr bwMode="auto">
          <a:xfrm>
            <a:off x="7239000" y="4724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</p:txBody>
      </p:sp>
      <p:cxnSp>
        <p:nvCxnSpPr>
          <p:cNvPr id="117832" name="AutoShape 72"/>
          <p:cNvCxnSpPr>
            <a:cxnSpLocks noChangeShapeType="1"/>
            <a:stCxn id="117830" idx="4"/>
            <a:endCxn id="117831" idx="0"/>
          </p:cNvCxnSpPr>
          <p:nvPr/>
        </p:nvCxnSpPr>
        <p:spPr bwMode="auto">
          <a:xfrm>
            <a:off x="6819900" y="4495800"/>
            <a:ext cx="6096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3" name="AutoShape 73"/>
          <p:cNvCxnSpPr>
            <a:cxnSpLocks noChangeShapeType="1"/>
            <a:stCxn id="117830" idx="4"/>
            <a:endCxn id="117827" idx="0"/>
          </p:cNvCxnSpPr>
          <p:nvPr/>
        </p:nvCxnSpPr>
        <p:spPr bwMode="auto">
          <a:xfrm flipH="1">
            <a:off x="6210300" y="4495800"/>
            <a:ext cx="6096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4" name="AutoShape 74"/>
          <p:cNvCxnSpPr>
            <a:cxnSpLocks noChangeShapeType="1"/>
            <a:stCxn id="117827" idx="4"/>
            <a:endCxn id="117829" idx="0"/>
          </p:cNvCxnSpPr>
          <p:nvPr/>
        </p:nvCxnSpPr>
        <p:spPr bwMode="auto">
          <a:xfrm flipH="1">
            <a:off x="5676900" y="5105400"/>
            <a:ext cx="5334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5" name="AutoShape 75"/>
          <p:cNvCxnSpPr>
            <a:cxnSpLocks noChangeShapeType="1"/>
            <a:stCxn id="117827" idx="4"/>
            <a:endCxn id="117828" idx="0"/>
          </p:cNvCxnSpPr>
          <p:nvPr/>
        </p:nvCxnSpPr>
        <p:spPr bwMode="auto">
          <a:xfrm>
            <a:off x="6210300" y="5105400"/>
            <a:ext cx="4572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7836" name="Oval 76"/>
          <p:cNvSpPr>
            <a:spLocks noChangeArrowheads="1"/>
          </p:cNvSpPr>
          <p:nvPr/>
        </p:nvSpPr>
        <p:spPr bwMode="auto">
          <a:xfrm>
            <a:off x="5791200" y="5867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117837" name="Oval 77"/>
          <p:cNvSpPr>
            <a:spLocks noChangeArrowheads="1"/>
          </p:cNvSpPr>
          <p:nvPr/>
        </p:nvSpPr>
        <p:spPr bwMode="auto">
          <a:xfrm>
            <a:off x="5181600" y="5867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cxnSp>
        <p:nvCxnSpPr>
          <p:cNvPr id="117838" name="AutoShape 78"/>
          <p:cNvCxnSpPr>
            <a:cxnSpLocks noChangeShapeType="1"/>
            <a:stCxn id="117829" idx="4"/>
            <a:endCxn id="117837" idx="0"/>
          </p:cNvCxnSpPr>
          <p:nvPr/>
        </p:nvCxnSpPr>
        <p:spPr bwMode="auto">
          <a:xfrm flipH="1">
            <a:off x="5372100" y="5715000"/>
            <a:ext cx="304800" cy="1524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9" name="AutoShape 79"/>
          <p:cNvCxnSpPr>
            <a:cxnSpLocks noChangeShapeType="1"/>
            <a:stCxn id="117829" idx="4"/>
            <a:endCxn id="117836" idx="0"/>
          </p:cNvCxnSpPr>
          <p:nvPr/>
        </p:nvCxnSpPr>
        <p:spPr bwMode="auto">
          <a:xfrm>
            <a:off x="5676900" y="5715000"/>
            <a:ext cx="304800" cy="1524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6C24DBA1-A1CA-4758-869C-A38AF9EE5267}" type="slidenum">
              <a:rPr lang="en-US"/>
              <a:pPr/>
              <a:t>17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Crossover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772400" cy="4114800"/>
          </a:xfrm>
        </p:spPr>
        <p:txBody>
          <a:bodyPr/>
          <a:lstStyle/>
          <a:p>
            <a:r>
              <a:rPr lang="en-US"/>
              <a:t>Crossover is concept from genetics.</a:t>
            </a:r>
          </a:p>
          <a:p>
            <a:r>
              <a:rPr lang="en-US"/>
              <a:t>Crossover is sexual reproduction.</a:t>
            </a:r>
          </a:p>
          <a:p>
            <a:r>
              <a:rPr lang="en-US"/>
              <a:t>Crossover combines genetic material from two parents,</a:t>
            </a:r>
            <a:br>
              <a:rPr lang="en-US"/>
            </a:br>
            <a:r>
              <a:rPr lang="en-US"/>
              <a:t>in order to produce superior offspring.</a:t>
            </a:r>
          </a:p>
          <a:p>
            <a:r>
              <a:rPr lang="en-US"/>
              <a:t>Few types of crossover:</a:t>
            </a:r>
          </a:p>
          <a:p>
            <a:pPr lvl="1"/>
            <a:r>
              <a:rPr lang="en-US"/>
              <a:t>One-point</a:t>
            </a:r>
          </a:p>
          <a:p>
            <a:pPr lvl="1"/>
            <a:r>
              <a:rPr lang="en-US"/>
              <a:t>Multiple point.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One-point Crossover</a:t>
            </a:r>
          </a:p>
        </p:txBody>
      </p:sp>
      <p:sp>
        <p:nvSpPr>
          <p:cNvPr id="121859" name="Text Box 3075"/>
          <p:cNvSpPr txBox="1">
            <a:spLocks noChangeArrowheads="1"/>
          </p:cNvSpPr>
          <p:nvPr/>
        </p:nvSpPr>
        <p:spPr bwMode="auto">
          <a:xfrm>
            <a:off x="457200" y="62595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#1</a:t>
            </a:r>
          </a:p>
        </p:txBody>
      </p:sp>
      <p:sp>
        <p:nvSpPr>
          <p:cNvPr id="121860" name="Text Box 3076"/>
          <p:cNvSpPr txBox="1">
            <a:spLocks noChangeArrowheads="1"/>
          </p:cNvSpPr>
          <p:nvPr/>
        </p:nvSpPr>
        <p:spPr bwMode="auto">
          <a:xfrm>
            <a:off x="7010400" y="61071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#2</a:t>
            </a:r>
          </a:p>
        </p:txBody>
      </p:sp>
      <p:sp>
        <p:nvSpPr>
          <p:cNvPr id="121861" name="Rectangle 3077"/>
          <p:cNvSpPr>
            <a:spLocks noChangeArrowheads="1"/>
          </p:cNvSpPr>
          <p:nvPr/>
        </p:nvSpPr>
        <p:spPr bwMode="auto">
          <a:xfrm>
            <a:off x="9144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1862" name="Rectangle 3078"/>
          <p:cNvSpPr>
            <a:spLocks noChangeArrowheads="1"/>
          </p:cNvSpPr>
          <p:nvPr/>
        </p:nvSpPr>
        <p:spPr bwMode="auto">
          <a:xfrm>
            <a:off x="9144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1863" name="Rectangle 3079"/>
          <p:cNvSpPr>
            <a:spLocks noChangeArrowheads="1"/>
          </p:cNvSpPr>
          <p:nvPr/>
        </p:nvSpPr>
        <p:spPr bwMode="auto">
          <a:xfrm>
            <a:off x="74676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1864" name="Rectangle 3080"/>
          <p:cNvSpPr>
            <a:spLocks noChangeArrowheads="1"/>
          </p:cNvSpPr>
          <p:nvPr/>
        </p:nvSpPr>
        <p:spPr bwMode="auto">
          <a:xfrm>
            <a:off x="9144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1865" name="Rectangle 3081"/>
          <p:cNvSpPr>
            <a:spLocks noChangeArrowheads="1"/>
          </p:cNvSpPr>
          <p:nvPr/>
        </p:nvSpPr>
        <p:spPr bwMode="auto">
          <a:xfrm>
            <a:off x="9144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1866" name="Rectangle 3082"/>
          <p:cNvSpPr>
            <a:spLocks noChangeArrowheads="1"/>
          </p:cNvSpPr>
          <p:nvPr/>
        </p:nvSpPr>
        <p:spPr bwMode="auto">
          <a:xfrm>
            <a:off x="9144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1867" name="Rectangle 3083"/>
          <p:cNvSpPr>
            <a:spLocks noChangeArrowheads="1"/>
          </p:cNvSpPr>
          <p:nvPr/>
        </p:nvSpPr>
        <p:spPr bwMode="auto">
          <a:xfrm>
            <a:off x="9144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1868" name="Rectangle 3084"/>
          <p:cNvSpPr>
            <a:spLocks noChangeArrowheads="1"/>
          </p:cNvSpPr>
          <p:nvPr/>
        </p:nvSpPr>
        <p:spPr bwMode="auto">
          <a:xfrm>
            <a:off x="9144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1869" name="Rectangle 3085"/>
          <p:cNvSpPr>
            <a:spLocks noChangeArrowheads="1"/>
          </p:cNvSpPr>
          <p:nvPr/>
        </p:nvSpPr>
        <p:spPr bwMode="auto">
          <a:xfrm>
            <a:off x="74676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1870" name="Rectangle 3086"/>
          <p:cNvSpPr>
            <a:spLocks noChangeArrowheads="1"/>
          </p:cNvSpPr>
          <p:nvPr/>
        </p:nvSpPr>
        <p:spPr bwMode="auto">
          <a:xfrm>
            <a:off x="74676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1871" name="Rectangle 3087"/>
          <p:cNvSpPr>
            <a:spLocks noChangeArrowheads="1"/>
          </p:cNvSpPr>
          <p:nvPr/>
        </p:nvSpPr>
        <p:spPr bwMode="auto">
          <a:xfrm>
            <a:off x="9144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1872" name="Rectangle 3088"/>
          <p:cNvSpPr>
            <a:spLocks noChangeArrowheads="1"/>
          </p:cNvSpPr>
          <p:nvPr/>
        </p:nvSpPr>
        <p:spPr bwMode="auto">
          <a:xfrm>
            <a:off x="74676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1873" name="Rectangle 3089"/>
          <p:cNvSpPr>
            <a:spLocks noChangeArrowheads="1"/>
          </p:cNvSpPr>
          <p:nvPr/>
        </p:nvSpPr>
        <p:spPr bwMode="auto">
          <a:xfrm>
            <a:off x="74676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1874" name="Rectangle 3090"/>
          <p:cNvSpPr>
            <a:spLocks noChangeArrowheads="1"/>
          </p:cNvSpPr>
          <p:nvPr/>
        </p:nvSpPr>
        <p:spPr bwMode="auto">
          <a:xfrm>
            <a:off x="74676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1875" name="Rectangle 3091"/>
          <p:cNvSpPr>
            <a:spLocks noChangeArrowheads="1"/>
          </p:cNvSpPr>
          <p:nvPr/>
        </p:nvSpPr>
        <p:spPr bwMode="auto">
          <a:xfrm>
            <a:off x="74676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1876" name="Rectangle 3092"/>
          <p:cNvSpPr>
            <a:spLocks noChangeArrowheads="1"/>
          </p:cNvSpPr>
          <p:nvPr/>
        </p:nvSpPr>
        <p:spPr bwMode="auto">
          <a:xfrm>
            <a:off x="74676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1877" name="Oval 3093"/>
          <p:cNvSpPr>
            <a:spLocks noChangeArrowheads="1"/>
          </p:cNvSpPr>
          <p:nvPr/>
        </p:nvSpPr>
        <p:spPr bwMode="auto">
          <a:xfrm>
            <a:off x="6858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21878" name="Oval 3094"/>
          <p:cNvSpPr>
            <a:spLocks noChangeArrowheads="1"/>
          </p:cNvSpPr>
          <p:nvPr/>
        </p:nvSpPr>
        <p:spPr bwMode="auto">
          <a:xfrm>
            <a:off x="72390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77" grpId="0" animBg="1"/>
      <p:bldP spid="12187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One-point Crossover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457200" y="62595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#1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7010400" y="61071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#2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9144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9144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9144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9144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9144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9144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9144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9144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74676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74676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2895" name="Rectangle 15"/>
          <p:cNvSpPr>
            <a:spLocks noChangeArrowheads="1"/>
          </p:cNvSpPr>
          <p:nvPr/>
        </p:nvSpPr>
        <p:spPr bwMode="auto">
          <a:xfrm>
            <a:off x="74676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74676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2897" name="Rectangle 17"/>
          <p:cNvSpPr>
            <a:spLocks noChangeArrowheads="1"/>
          </p:cNvSpPr>
          <p:nvPr/>
        </p:nvSpPr>
        <p:spPr bwMode="auto">
          <a:xfrm>
            <a:off x="74676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2898" name="Rectangle 18"/>
          <p:cNvSpPr>
            <a:spLocks noChangeArrowheads="1"/>
          </p:cNvSpPr>
          <p:nvPr/>
        </p:nvSpPr>
        <p:spPr bwMode="auto">
          <a:xfrm>
            <a:off x="74676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2899" name="Rectangle 19"/>
          <p:cNvSpPr>
            <a:spLocks noChangeArrowheads="1"/>
          </p:cNvSpPr>
          <p:nvPr/>
        </p:nvSpPr>
        <p:spPr bwMode="auto">
          <a:xfrm>
            <a:off x="74676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2900" name="Rectangle 20"/>
          <p:cNvSpPr>
            <a:spLocks noChangeArrowheads="1"/>
          </p:cNvSpPr>
          <p:nvPr/>
        </p:nvSpPr>
        <p:spPr bwMode="auto">
          <a:xfrm>
            <a:off x="74676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2901" name="Oval 21"/>
          <p:cNvSpPr>
            <a:spLocks noChangeArrowheads="1"/>
          </p:cNvSpPr>
          <p:nvPr/>
        </p:nvSpPr>
        <p:spPr bwMode="auto">
          <a:xfrm>
            <a:off x="6858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22902" name="Oval 22"/>
          <p:cNvSpPr>
            <a:spLocks noChangeArrowheads="1"/>
          </p:cNvSpPr>
          <p:nvPr/>
        </p:nvSpPr>
        <p:spPr bwMode="auto">
          <a:xfrm>
            <a:off x="72390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1" grpId="0" animBg="1"/>
      <p:bldP spid="1229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61571CE7-7BC0-4DAA-A597-5D916FDD3F52}" type="slidenum">
              <a:rPr lang="en-US"/>
              <a:pPr/>
              <a:t>2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839200" cy="1143000"/>
          </a:xfrm>
          <a:noFill/>
          <a:ln/>
        </p:spPr>
        <p:txBody>
          <a:bodyPr/>
          <a:lstStyle/>
          <a:p>
            <a:r>
              <a:rPr lang="en-US" sz="3600"/>
              <a:t>What You Will Learn From This Tutorial?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47800" y="2286000"/>
            <a:ext cx="7772400" cy="4114800"/>
          </a:xfrm>
        </p:spPr>
        <p:txBody>
          <a:bodyPr/>
          <a:lstStyle/>
          <a:p>
            <a:r>
              <a:rPr lang="en-US" sz="1600"/>
              <a:t>What is a genetic algorithm?</a:t>
            </a:r>
          </a:p>
          <a:p>
            <a:r>
              <a:rPr lang="en-US" sz="1600"/>
              <a:t>Principles of genetic algorithms.</a:t>
            </a:r>
          </a:p>
          <a:p>
            <a:r>
              <a:rPr lang="en-US" sz="1600"/>
              <a:t>How to design an algorithm?</a:t>
            </a:r>
          </a:p>
          <a:p>
            <a:r>
              <a:rPr lang="en-US" sz="1600"/>
              <a:t>Comparison of gas and conventional algorithms.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Applications of GA</a:t>
            </a:r>
          </a:p>
          <a:p>
            <a:pPr lvl="1"/>
            <a:r>
              <a:rPr lang="en-US"/>
              <a:t>GA and the internet </a:t>
            </a:r>
          </a:p>
          <a:p>
            <a:pPr lvl="1"/>
            <a:r>
              <a:rPr lang="en-US"/>
              <a:t>GA and image segmentation</a:t>
            </a:r>
          </a:p>
          <a:p>
            <a:pPr lvl="1"/>
            <a:r>
              <a:rPr lang="en-US"/>
              <a:t>GA and system design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Genetic programming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47800" y="3595688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 II</a:t>
            </a:r>
            <a:endParaRPr kumimoji="0" lang="en-US" sz="2800" i="1">
              <a:solidFill>
                <a:srgbClr val="FF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524000" y="1843088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 I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371600" y="53482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 III</a:t>
            </a:r>
            <a:endParaRPr kumimoji="0" lang="en-US" sz="2800" i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E52A98B8-768A-409E-B0F8-FBC028FF3EB6}" type="slidenum">
              <a:rPr lang="en-US"/>
              <a:pPr/>
              <a:t>20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Mutation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772400" cy="4114800"/>
          </a:xfrm>
        </p:spPr>
        <p:txBody>
          <a:bodyPr/>
          <a:lstStyle/>
          <a:p>
            <a:r>
              <a:rPr lang="en-US"/>
              <a:t>Mutation introduces randomness into the population.</a:t>
            </a:r>
          </a:p>
          <a:p>
            <a:r>
              <a:rPr lang="en-US"/>
              <a:t>Mutation is asexual reproduction.</a:t>
            </a:r>
          </a:p>
          <a:p>
            <a:r>
              <a:rPr lang="en-US"/>
              <a:t>The idea of mutation </a:t>
            </a:r>
            <a:br>
              <a:rPr lang="en-US"/>
            </a:br>
            <a:r>
              <a:rPr lang="en-US"/>
              <a:t>is to reintroduce divergence </a:t>
            </a:r>
            <a:br>
              <a:rPr lang="en-US"/>
            </a:br>
            <a:r>
              <a:rPr lang="en-US"/>
              <a:t>into a converging population.</a:t>
            </a:r>
          </a:p>
          <a:p>
            <a:r>
              <a:rPr lang="en-US"/>
              <a:t>Mutation is performed </a:t>
            </a:r>
            <a:br>
              <a:rPr lang="en-US"/>
            </a:br>
            <a:r>
              <a:rPr lang="en-US"/>
              <a:t>on small part of population,</a:t>
            </a:r>
            <a:br>
              <a:rPr lang="en-US"/>
            </a:br>
            <a:r>
              <a:rPr lang="en-US"/>
              <a:t>in order to avoid entering unstable state.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7958BD3E-A664-4A73-97F0-5D6D1633B6F1}" type="slidenum">
              <a:rPr lang="en-US"/>
              <a:pPr/>
              <a:t>21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Mutation...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28956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33528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38100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42672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56388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60960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47244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51816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28956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33528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38100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42672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56388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60960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47244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51816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8" name="AutoShape 28"/>
          <p:cNvSpPr>
            <a:spLocks noChangeArrowheads="1"/>
          </p:cNvSpPr>
          <p:nvPr/>
        </p:nvSpPr>
        <p:spPr bwMode="auto">
          <a:xfrm>
            <a:off x="4495800" y="344328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2895600" y="2590800"/>
            <a:ext cx="457200" cy="457200"/>
          </a:xfrm>
          <a:prstGeom prst="rect">
            <a:avLst/>
          </a:prstGeom>
          <a:noFill/>
          <a:ln w="38100" cap="sq">
            <a:solidFill>
              <a:srgbClr val="FFFF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5181600" y="2590800"/>
            <a:ext cx="457200" cy="457200"/>
          </a:xfrm>
          <a:prstGeom prst="rect">
            <a:avLst/>
          </a:prstGeom>
          <a:noFill/>
          <a:ln w="38100" cap="sq">
            <a:solidFill>
              <a:schemeClr val="accent2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2895600" y="4724400"/>
            <a:ext cx="457200" cy="457200"/>
          </a:xfrm>
          <a:prstGeom prst="rect">
            <a:avLst/>
          </a:prstGeom>
          <a:noFill/>
          <a:ln w="38100" cap="sq">
            <a:solidFill>
              <a:srgbClr val="FFFF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32" name="Rectangle 32"/>
          <p:cNvSpPr>
            <a:spLocks noChangeArrowheads="1"/>
          </p:cNvSpPr>
          <p:nvPr/>
        </p:nvSpPr>
        <p:spPr bwMode="auto">
          <a:xfrm>
            <a:off x="5181600" y="4724400"/>
            <a:ext cx="457200" cy="457200"/>
          </a:xfrm>
          <a:prstGeom prst="rect">
            <a:avLst/>
          </a:prstGeom>
          <a:noFill/>
          <a:ln w="38100" cap="sq">
            <a:solidFill>
              <a:schemeClr val="accent2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752600" y="2590800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828800" y="4800600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Child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9" grpId="0" animBg="1" autoUpdateAnimBg="0"/>
      <p:bldP spid="51220" grpId="0" animBg="1" autoUpdateAnimBg="0"/>
      <p:bldP spid="51221" grpId="0" animBg="1" autoUpdateAnimBg="0"/>
      <p:bldP spid="51222" grpId="0" animBg="1" autoUpdateAnimBg="0"/>
      <p:bldP spid="51223" grpId="0" animBg="1" autoUpdateAnimBg="0"/>
      <p:bldP spid="51224" grpId="0" animBg="1" autoUpdateAnimBg="0"/>
      <p:bldP spid="51225" grpId="0" animBg="1" autoUpdateAnimBg="0"/>
      <p:bldP spid="51226" grpId="0" animBg="1" autoUpdateAnimBg="0"/>
      <p:bldP spid="51228" grpId="0" animBg="1"/>
      <p:bldP spid="51229" grpId="0" animBg="1" autoUpdateAnimBg="0"/>
      <p:bldP spid="51230" grpId="0" animBg="1" autoUpdateAnimBg="0"/>
      <p:bldP spid="51231" grpId="0" animBg="1" autoUpdateAnimBg="0"/>
      <p:bldP spid="51232" grpId="0" animBg="1" autoUpdateAnimBg="0"/>
      <p:bldP spid="5123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AAE5FCB2-562A-4E3D-A61E-230B14E64125}" type="slidenum">
              <a:rPr lang="en-US"/>
              <a:pPr/>
              <a:t>22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About Probabilities...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/>
              <a:t>Average probability for individual to crossover</a:t>
            </a:r>
            <a:br>
              <a:rPr lang="en-US"/>
            </a:br>
            <a:r>
              <a:rPr lang="en-US"/>
              <a:t>is, in most cases, about 80%.</a:t>
            </a:r>
          </a:p>
          <a:p>
            <a:r>
              <a:rPr lang="en-US"/>
              <a:t>Average probability for individual to mutate </a:t>
            </a:r>
            <a:br>
              <a:rPr lang="en-US"/>
            </a:br>
            <a:r>
              <a:rPr lang="en-US"/>
              <a:t>is about 1-2%.</a:t>
            </a:r>
          </a:p>
          <a:p>
            <a:r>
              <a:rPr lang="en-US"/>
              <a:t>Probability of genetic operators </a:t>
            </a:r>
            <a:br>
              <a:rPr lang="en-US"/>
            </a:br>
            <a:r>
              <a:rPr lang="en-US"/>
              <a:t>follow the  probability in natural systems.</a:t>
            </a:r>
          </a:p>
          <a:p>
            <a:r>
              <a:rPr lang="en-US"/>
              <a:t>The better solutions reproduce more often.</a:t>
            </a:r>
          </a:p>
        </p:txBody>
      </p:sp>
      <p:pic>
        <p:nvPicPr>
          <p:cNvPr id="54276" name="Picture 4" descr="E:\3DOBJECT\RECREATN\LEISURE\DI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8140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FB737812-35D5-4996-A876-D42972EB30AA}" type="slidenum">
              <a:rPr lang="en-US"/>
              <a:pPr/>
              <a:t>23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Fitness Function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133600"/>
            <a:ext cx="7772400" cy="4114800"/>
          </a:xfrm>
        </p:spPr>
        <p:txBody>
          <a:bodyPr/>
          <a:lstStyle/>
          <a:p>
            <a:r>
              <a:rPr lang="en-US"/>
              <a:t>Fitness function is evaluation function,</a:t>
            </a:r>
            <a:br>
              <a:rPr lang="en-US"/>
            </a:br>
            <a:r>
              <a:rPr lang="en-US"/>
              <a:t>that determines what solutions are better than others.</a:t>
            </a:r>
          </a:p>
          <a:p>
            <a:r>
              <a:rPr lang="en-US"/>
              <a:t>Fitness is computed for each individual.</a:t>
            </a:r>
          </a:p>
          <a:p>
            <a:r>
              <a:rPr lang="en-US"/>
              <a:t>Fitness function is application depended.</a:t>
            </a:r>
          </a:p>
        </p:txBody>
      </p:sp>
      <p:pic>
        <p:nvPicPr>
          <p:cNvPr id="53258" name="Picture 10" descr="E:\PHOTOS\ANIMALS\WILDCATS\CATS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05200"/>
            <a:ext cx="3913188" cy="293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456BCA44-521A-4145-9D35-22EB5C9090BC}" type="slidenum">
              <a:rPr lang="en-US"/>
              <a:pPr/>
              <a:t>24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Selection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772400" cy="4114800"/>
          </a:xfrm>
        </p:spPr>
        <p:txBody>
          <a:bodyPr/>
          <a:lstStyle/>
          <a:p>
            <a:r>
              <a:rPr lang="en-US"/>
              <a:t>The selection operation copies a single individual, probabilistically selected based on fitness, </a:t>
            </a:r>
            <a:br>
              <a:rPr lang="en-US"/>
            </a:br>
            <a:r>
              <a:rPr lang="en-US"/>
              <a:t>into the next generation of the population. </a:t>
            </a:r>
          </a:p>
          <a:p>
            <a:r>
              <a:rPr lang="en-US"/>
              <a:t>There are few possible ways to implement selection:</a:t>
            </a:r>
          </a:p>
          <a:p>
            <a:pPr lvl="1"/>
            <a:r>
              <a:rPr lang="en-US" sz="1800"/>
              <a:t>“Only the strongest survive”</a:t>
            </a:r>
          </a:p>
          <a:p>
            <a:pPr lvl="2"/>
            <a:r>
              <a:rPr lang="en-US" sz="1600"/>
              <a:t>Choose the individuals with the highest fitness </a:t>
            </a:r>
            <a:br>
              <a:rPr lang="en-US" sz="1600"/>
            </a:br>
            <a:r>
              <a:rPr lang="en-US" sz="1600"/>
              <a:t>for next generation</a:t>
            </a:r>
          </a:p>
          <a:p>
            <a:pPr lvl="1"/>
            <a:r>
              <a:rPr lang="en-US" sz="1800"/>
              <a:t>“Some weak solutions survive”</a:t>
            </a:r>
          </a:p>
          <a:p>
            <a:pPr lvl="2"/>
            <a:r>
              <a:rPr lang="en-US" sz="1600"/>
              <a:t>Assign a probability that a particular individual </a:t>
            </a:r>
            <a:br>
              <a:rPr lang="en-US" sz="1600"/>
            </a:br>
            <a:r>
              <a:rPr lang="en-US" sz="1600"/>
              <a:t>will be selected for the next generation</a:t>
            </a:r>
          </a:p>
          <a:p>
            <a:pPr lvl="2"/>
            <a:r>
              <a:rPr lang="en-US" sz="1600"/>
              <a:t>More diversity</a:t>
            </a:r>
          </a:p>
          <a:p>
            <a:pPr lvl="2"/>
            <a:r>
              <a:rPr lang="en-US" sz="1600"/>
              <a:t>Some bad solutions might have good parts!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418B3848-6618-4B2B-9294-39AEFDEE52E4}" type="slidenum">
              <a:rPr lang="en-US"/>
              <a:pPr/>
              <a:t>25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915400" cy="1143000"/>
          </a:xfrm>
        </p:spPr>
        <p:txBody>
          <a:bodyPr/>
          <a:lstStyle/>
          <a:p>
            <a:r>
              <a:rPr lang="en-US"/>
              <a:t>Selection - </a:t>
            </a:r>
            <a:r>
              <a:rPr lang="en-US" sz="3600"/>
              <a:t>Survival of The Strongest</a:t>
            </a:r>
            <a:endParaRPr lang="en-US"/>
          </a:p>
        </p:txBody>
      </p:sp>
      <p:sp>
        <p:nvSpPr>
          <p:cNvPr id="57347" name="Line 3"/>
          <p:cNvSpPr>
            <a:spLocks noChangeShapeType="1"/>
          </p:cNvSpPr>
          <p:nvPr/>
        </p:nvSpPr>
        <p:spPr bwMode="auto">
          <a:xfrm>
            <a:off x="609600" y="4114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1524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2590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0.51</a:t>
            </a:r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3733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4876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0.31</a:t>
            </a:r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6096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7239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33400" y="1981200"/>
            <a:ext cx="262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Previous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457200" y="4327525"/>
            <a:ext cx="2103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Next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59" name="Oval 15"/>
          <p:cNvSpPr>
            <a:spLocks noChangeArrowheads="1"/>
          </p:cNvSpPr>
          <p:nvPr/>
        </p:nvSpPr>
        <p:spPr bwMode="auto">
          <a:xfrm>
            <a:off x="3200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57360" name="Oval 16"/>
          <p:cNvSpPr>
            <a:spLocks noChangeArrowheads="1"/>
          </p:cNvSpPr>
          <p:nvPr/>
        </p:nvSpPr>
        <p:spPr bwMode="auto">
          <a:xfrm>
            <a:off x="4343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57361" name="Oval 17"/>
          <p:cNvSpPr>
            <a:spLocks noChangeArrowheads="1"/>
          </p:cNvSpPr>
          <p:nvPr/>
        </p:nvSpPr>
        <p:spPr bwMode="auto">
          <a:xfrm>
            <a:off x="55626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1981200" y="3657600"/>
            <a:ext cx="1143000" cy="11430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rot="418668">
            <a:off x="4179888" y="3657600"/>
            <a:ext cx="533400" cy="8509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rot="496318" flipH="1">
            <a:off x="6405563" y="3586163"/>
            <a:ext cx="1066800" cy="12192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6" name="Freeform 52"/>
          <p:cNvSpPr>
            <a:spLocks/>
          </p:cNvSpPr>
          <p:nvPr/>
        </p:nvSpPr>
        <p:spPr bwMode="auto">
          <a:xfrm rot="-885034">
            <a:off x="4784725" y="31242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7" name="Freeform 53"/>
          <p:cNvSpPr>
            <a:spLocks/>
          </p:cNvSpPr>
          <p:nvPr/>
        </p:nvSpPr>
        <p:spPr bwMode="auto">
          <a:xfrm rot="-6837804">
            <a:off x="4783931" y="3088482"/>
            <a:ext cx="10064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8" name="Freeform 54"/>
          <p:cNvSpPr>
            <a:spLocks/>
          </p:cNvSpPr>
          <p:nvPr/>
        </p:nvSpPr>
        <p:spPr bwMode="auto">
          <a:xfrm rot="-885034">
            <a:off x="2498725" y="30480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9" name="Freeform 55"/>
          <p:cNvSpPr>
            <a:spLocks/>
          </p:cNvSpPr>
          <p:nvPr/>
        </p:nvSpPr>
        <p:spPr bwMode="auto">
          <a:xfrm rot="-6837804">
            <a:off x="2483644" y="3017044"/>
            <a:ext cx="1006475" cy="427037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400" name="Freeform 56"/>
          <p:cNvSpPr>
            <a:spLocks/>
          </p:cNvSpPr>
          <p:nvPr/>
        </p:nvSpPr>
        <p:spPr bwMode="auto">
          <a:xfrm rot="-6837804">
            <a:off x="5958681" y="3032919"/>
            <a:ext cx="10064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401" name="Freeform 57"/>
          <p:cNvSpPr>
            <a:spLocks/>
          </p:cNvSpPr>
          <p:nvPr/>
        </p:nvSpPr>
        <p:spPr bwMode="auto">
          <a:xfrm rot="-885034">
            <a:off x="6019800" y="30480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5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5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5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5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9" grpId="0" animBg="1" autoUpdateAnimBg="0"/>
      <p:bldP spid="57360" grpId="0" animBg="1" autoUpdateAnimBg="0"/>
      <p:bldP spid="57361" grpId="0" animBg="1" autoUpdateAnimBg="0"/>
      <p:bldP spid="57362" grpId="0" animBg="1"/>
      <p:bldP spid="57364" grpId="0" animBg="1"/>
      <p:bldP spid="57365" grpId="0" animBg="1"/>
      <p:bldP spid="57396" grpId="0" animBg="1"/>
      <p:bldP spid="57397" grpId="0" animBg="1"/>
      <p:bldP spid="57398" grpId="0" animBg="1"/>
      <p:bldP spid="57399" grpId="0" animBg="1"/>
      <p:bldP spid="57400" grpId="0" animBg="1"/>
      <p:bldP spid="5740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E1E24D0D-37DF-474B-8E90-DF3234E79A84}" type="slidenum">
              <a:rPr lang="en-US"/>
              <a:pPr/>
              <a:t>26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372600" cy="1143000"/>
          </a:xfrm>
        </p:spPr>
        <p:txBody>
          <a:bodyPr/>
          <a:lstStyle/>
          <a:p>
            <a:r>
              <a:rPr lang="en-US"/>
              <a:t>Selection - </a:t>
            </a:r>
            <a:r>
              <a:rPr lang="en-US" sz="3600"/>
              <a:t>Some Weak Solutions Survive</a:t>
            </a:r>
            <a:endParaRPr lang="en-US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>
            <a:off x="609600" y="4114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1524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2590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0.51</a:t>
            </a:r>
          </a:p>
        </p:txBody>
      </p:sp>
      <p:sp>
        <p:nvSpPr>
          <p:cNvPr id="62470" name="Oval 6"/>
          <p:cNvSpPr>
            <a:spLocks noChangeArrowheads="1"/>
          </p:cNvSpPr>
          <p:nvPr/>
        </p:nvSpPr>
        <p:spPr bwMode="auto">
          <a:xfrm>
            <a:off x="3733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62471" name="Oval 7"/>
          <p:cNvSpPr>
            <a:spLocks noChangeArrowheads="1"/>
          </p:cNvSpPr>
          <p:nvPr/>
        </p:nvSpPr>
        <p:spPr bwMode="auto">
          <a:xfrm>
            <a:off x="4876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0.31</a:t>
            </a:r>
          </a:p>
        </p:txBody>
      </p:sp>
      <p:sp>
        <p:nvSpPr>
          <p:cNvPr id="62472" name="Oval 8"/>
          <p:cNvSpPr>
            <a:spLocks noChangeArrowheads="1"/>
          </p:cNvSpPr>
          <p:nvPr/>
        </p:nvSpPr>
        <p:spPr bwMode="auto">
          <a:xfrm>
            <a:off x="6096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  <p:sp>
        <p:nvSpPr>
          <p:cNvPr id="62473" name="Oval 9"/>
          <p:cNvSpPr>
            <a:spLocks noChangeArrowheads="1"/>
          </p:cNvSpPr>
          <p:nvPr/>
        </p:nvSpPr>
        <p:spPr bwMode="auto">
          <a:xfrm>
            <a:off x="7239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533400" y="1981200"/>
            <a:ext cx="262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Previous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457200" y="4327525"/>
            <a:ext cx="2103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Next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76" name="Oval 12"/>
          <p:cNvSpPr>
            <a:spLocks noChangeArrowheads="1"/>
          </p:cNvSpPr>
          <p:nvPr/>
        </p:nvSpPr>
        <p:spPr bwMode="auto">
          <a:xfrm>
            <a:off x="3200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62477" name="Oval 13"/>
          <p:cNvSpPr>
            <a:spLocks noChangeArrowheads="1"/>
          </p:cNvSpPr>
          <p:nvPr/>
        </p:nvSpPr>
        <p:spPr bwMode="auto">
          <a:xfrm>
            <a:off x="4343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62478" name="Oval 14"/>
          <p:cNvSpPr>
            <a:spLocks noChangeArrowheads="1"/>
          </p:cNvSpPr>
          <p:nvPr/>
        </p:nvSpPr>
        <p:spPr bwMode="auto">
          <a:xfrm>
            <a:off x="55626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1981200" y="3657600"/>
            <a:ext cx="1143000" cy="11430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rot="418668">
            <a:off x="4179888" y="3657600"/>
            <a:ext cx="533400" cy="8509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rot="496318" flipH="1">
            <a:off x="6405563" y="3586163"/>
            <a:ext cx="1066800" cy="12192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2" name="Freeform 18"/>
          <p:cNvSpPr>
            <a:spLocks/>
          </p:cNvSpPr>
          <p:nvPr/>
        </p:nvSpPr>
        <p:spPr bwMode="auto">
          <a:xfrm rot="-885034">
            <a:off x="4784725" y="31242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3" name="Freeform 19"/>
          <p:cNvSpPr>
            <a:spLocks/>
          </p:cNvSpPr>
          <p:nvPr/>
        </p:nvSpPr>
        <p:spPr bwMode="auto">
          <a:xfrm rot="-6837804">
            <a:off x="4783931" y="3088482"/>
            <a:ext cx="10064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4" name="Freeform 20"/>
          <p:cNvSpPr>
            <a:spLocks/>
          </p:cNvSpPr>
          <p:nvPr/>
        </p:nvSpPr>
        <p:spPr bwMode="auto">
          <a:xfrm rot="-885034">
            <a:off x="2498725" y="30480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5" name="Freeform 21"/>
          <p:cNvSpPr>
            <a:spLocks/>
          </p:cNvSpPr>
          <p:nvPr/>
        </p:nvSpPr>
        <p:spPr bwMode="auto">
          <a:xfrm rot="-6837804">
            <a:off x="2483644" y="3017044"/>
            <a:ext cx="1006475" cy="427037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8" name="Oval 24"/>
          <p:cNvSpPr>
            <a:spLocks noChangeArrowheads="1"/>
          </p:cNvSpPr>
          <p:nvPr/>
        </p:nvSpPr>
        <p:spPr bwMode="auto">
          <a:xfrm>
            <a:off x="67818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  <p:sp>
        <p:nvSpPr>
          <p:cNvPr id="62489" name="Line 25"/>
          <p:cNvSpPr>
            <a:spLocks noChangeShapeType="1"/>
          </p:cNvSpPr>
          <p:nvPr/>
        </p:nvSpPr>
        <p:spPr bwMode="auto">
          <a:xfrm>
            <a:off x="6477000" y="3657600"/>
            <a:ext cx="533400" cy="9144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6096000" y="2895600"/>
            <a:ext cx="685800" cy="685800"/>
          </a:xfrm>
          <a:prstGeom prst="ellipse">
            <a:avLst/>
          </a:prstGeom>
          <a:noFill/>
          <a:ln w="38100" cap="sq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6" grpId="0" animBg="1" autoUpdateAnimBg="0"/>
      <p:bldP spid="62477" grpId="0" animBg="1" autoUpdateAnimBg="0"/>
      <p:bldP spid="62478" grpId="0" animBg="1" autoUpdateAnimBg="0"/>
      <p:bldP spid="62479" grpId="0" animBg="1"/>
      <p:bldP spid="62480" grpId="0" animBg="1"/>
      <p:bldP spid="62481" grpId="0" animBg="1"/>
      <p:bldP spid="62482" grpId="0" animBg="1"/>
      <p:bldP spid="62483" grpId="0" animBg="1"/>
      <p:bldP spid="62484" grpId="0" animBg="1"/>
      <p:bldP spid="62485" grpId="0" animBg="1"/>
      <p:bldP spid="62488" grpId="0" animBg="1" autoUpdateAnimBg="0"/>
      <p:bldP spid="62489" grpId="0" animBg="1"/>
      <p:bldP spid="6249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Mutation and Selection...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819400" y="1905000"/>
            <a:ext cx="3429000" cy="2667000"/>
          </a:xfrm>
          <a:prstGeom prst="rect">
            <a:avLst/>
          </a:prstGeom>
          <a:solidFill>
            <a:schemeClr val="tx1"/>
          </a:solidFill>
          <a:ln w="9525" cap="sq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V="1">
            <a:off x="3352800" y="2057400"/>
            <a:ext cx="0" cy="2133600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3200400" y="4038600"/>
            <a:ext cx="2895600" cy="0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84" name="Freeform 8"/>
          <p:cNvSpPr>
            <a:spLocks/>
          </p:cNvSpPr>
          <p:nvPr/>
        </p:nvSpPr>
        <p:spPr bwMode="auto">
          <a:xfrm>
            <a:off x="3886200" y="2667000"/>
            <a:ext cx="1447800" cy="1143000"/>
          </a:xfrm>
          <a:custGeom>
            <a:avLst/>
            <a:gdLst>
              <a:gd name="T0" fmla="*/ 0 w 1056"/>
              <a:gd name="T1" fmla="*/ 672 h 672"/>
              <a:gd name="T2" fmla="*/ 528 w 1056"/>
              <a:gd name="T3" fmla="*/ 0 h 672"/>
              <a:gd name="T4" fmla="*/ 1056 w 1056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672">
                <a:moveTo>
                  <a:pt x="0" y="672"/>
                </a:moveTo>
                <a:cubicBezTo>
                  <a:pt x="176" y="336"/>
                  <a:pt x="352" y="0"/>
                  <a:pt x="528" y="0"/>
                </a:cubicBezTo>
                <a:cubicBezTo>
                  <a:pt x="704" y="0"/>
                  <a:pt x="968" y="560"/>
                  <a:pt x="1056" y="672"/>
                </a:cubicBezTo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4191000" y="4148138"/>
            <a:ext cx="1154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Phenotype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971800" y="1981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D</a:t>
            </a:r>
            <a:endParaRPr kumimoji="0" lang="en-US" sz="1400" b="0">
              <a:solidFill>
                <a:schemeClr val="bg1"/>
              </a:solidFill>
              <a:effectLst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152400" y="4114800"/>
            <a:ext cx="3124200" cy="2133600"/>
          </a:xfrm>
          <a:prstGeom prst="rect">
            <a:avLst/>
          </a:prstGeom>
          <a:solidFill>
            <a:schemeClr val="tx1"/>
          </a:solidFill>
          <a:ln w="9525" cap="sq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V="1">
            <a:off x="685800" y="4267200"/>
            <a:ext cx="1588" cy="1706563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457200" y="5867400"/>
            <a:ext cx="2638425" cy="1588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1" name="Freeform 15"/>
          <p:cNvSpPr>
            <a:spLocks/>
          </p:cNvSpPr>
          <p:nvPr/>
        </p:nvSpPr>
        <p:spPr bwMode="auto">
          <a:xfrm>
            <a:off x="1371600" y="4876800"/>
            <a:ext cx="763588" cy="914400"/>
          </a:xfrm>
          <a:custGeom>
            <a:avLst/>
            <a:gdLst>
              <a:gd name="T0" fmla="*/ 0 w 1056"/>
              <a:gd name="T1" fmla="*/ 672 h 672"/>
              <a:gd name="T2" fmla="*/ 528 w 1056"/>
              <a:gd name="T3" fmla="*/ 0 h 672"/>
              <a:gd name="T4" fmla="*/ 1056 w 1056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672">
                <a:moveTo>
                  <a:pt x="0" y="672"/>
                </a:moveTo>
                <a:cubicBezTo>
                  <a:pt x="176" y="336"/>
                  <a:pt x="352" y="0"/>
                  <a:pt x="528" y="0"/>
                </a:cubicBezTo>
                <a:cubicBezTo>
                  <a:pt x="704" y="0"/>
                  <a:pt x="968" y="560"/>
                  <a:pt x="1056" y="672"/>
                </a:cubicBezTo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219200" y="5867400"/>
            <a:ext cx="1154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Phenotype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304800" y="4191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D</a:t>
            </a:r>
            <a:endParaRPr kumimoji="0" lang="en-US" sz="1400" b="0">
              <a:solidFill>
                <a:schemeClr val="bg1"/>
              </a:solidFill>
              <a:effectLst/>
            </a:endParaRP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943600" y="4114800"/>
            <a:ext cx="3048000" cy="2133600"/>
          </a:xfrm>
          <a:prstGeom prst="rect">
            <a:avLst/>
          </a:prstGeom>
          <a:solidFill>
            <a:schemeClr val="tx1"/>
          </a:solidFill>
          <a:ln w="9525" cap="sq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 flipV="1">
            <a:off x="6399213" y="4267200"/>
            <a:ext cx="1587" cy="1766888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9" name="Line 23"/>
          <p:cNvSpPr>
            <a:spLocks noChangeShapeType="1"/>
          </p:cNvSpPr>
          <p:nvPr/>
        </p:nvSpPr>
        <p:spPr bwMode="auto">
          <a:xfrm>
            <a:off x="6189663" y="5867400"/>
            <a:ext cx="2573337" cy="1588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200" name="Freeform 24"/>
          <p:cNvSpPr>
            <a:spLocks/>
          </p:cNvSpPr>
          <p:nvPr/>
        </p:nvSpPr>
        <p:spPr bwMode="auto">
          <a:xfrm>
            <a:off x="6548438" y="4876800"/>
            <a:ext cx="2062162" cy="947738"/>
          </a:xfrm>
          <a:custGeom>
            <a:avLst/>
            <a:gdLst>
              <a:gd name="T0" fmla="*/ 0 w 1056"/>
              <a:gd name="T1" fmla="*/ 672 h 672"/>
              <a:gd name="T2" fmla="*/ 528 w 1056"/>
              <a:gd name="T3" fmla="*/ 0 h 672"/>
              <a:gd name="T4" fmla="*/ 1056 w 1056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672">
                <a:moveTo>
                  <a:pt x="0" y="672"/>
                </a:moveTo>
                <a:cubicBezTo>
                  <a:pt x="176" y="336"/>
                  <a:pt x="352" y="0"/>
                  <a:pt x="528" y="0"/>
                </a:cubicBezTo>
                <a:cubicBezTo>
                  <a:pt x="704" y="0"/>
                  <a:pt x="968" y="560"/>
                  <a:pt x="1056" y="672"/>
                </a:cubicBezTo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6999288" y="5911850"/>
            <a:ext cx="1154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Phenotype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070600" y="41592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D</a:t>
            </a:r>
            <a:endParaRPr kumimoji="0" lang="en-US" sz="1400" b="0">
              <a:solidFill>
                <a:schemeClr val="bg1"/>
              </a:solidFill>
              <a:effectLst/>
            </a:endParaRP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066800" y="6259513"/>
            <a:ext cx="1312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Selection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6934200" y="6248400"/>
            <a:ext cx="124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Mutation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276600" y="4583113"/>
            <a:ext cx="2665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Solution distribution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 animBg="1" autoUpdateAnimBg="0"/>
      <p:bldP spid="50189" grpId="0" animBg="1"/>
      <p:bldP spid="50190" grpId="0" animBg="1"/>
      <p:bldP spid="50191" grpId="0" animBg="1"/>
      <p:bldP spid="50192" grpId="0" autoUpdateAnimBg="0"/>
      <p:bldP spid="50193" grpId="0" autoUpdateAnimBg="0"/>
      <p:bldP spid="50197" grpId="0" animBg="1" autoUpdateAnimBg="0"/>
      <p:bldP spid="50198" grpId="0" animBg="1"/>
      <p:bldP spid="50199" grpId="0" animBg="1"/>
      <p:bldP spid="50200" grpId="0" animBg="1"/>
      <p:bldP spid="50201" grpId="0" autoUpdateAnimBg="0"/>
      <p:bldP spid="50202" grpId="0" autoUpdateAnimBg="0"/>
      <p:bldP spid="50203" grpId="0" autoUpdateAnimBg="0"/>
      <p:bldP spid="5020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981FC8B-D6B5-4CA8-AB2D-37C33846F5C0}" type="slidenum">
              <a:rPr lang="en-US"/>
              <a:pPr/>
              <a:t>28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Stopping Criteria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772400" cy="4114800"/>
          </a:xfrm>
        </p:spPr>
        <p:txBody>
          <a:bodyPr/>
          <a:lstStyle/>
          <a:p>
            <a:r>
              <a:rPr lang="en-US"/>
              <a:t>Final problem is to decide </a:t>
            </a:r>
            <a:br>
              <a:rPr lang="en-US"/>
            </a:br>
            <a:r>
              <a:rPr lang="en-US"/>
              <a:t>when to stop execution of algorithm.</a:t>
            </a:r>
          </a:p>
          <a:p>
            <a:r>
              <a:rPr lang="en-US"/>
              <a:t>There are two possible solutions </a:t>
            </a:r>
            <a:br>
              <a:rPr lang="en-US"/>
            </a:br>
            <a:r>
              <a:rPr lang="en-US"/>
              <a:t>to this problem: </a:t>
            </a:r>
          </a:p>
          <a:p>
            <a:pPr lvl="1"/>
            <a:r>
              <a:rPr lang="en-US" sz="1800"/>
              <a:t>First approach:</a:t>
            </a:r>
            <a:r>
              <a:rPr lang="en-US"/>
              <a:t> </a:t>
            </a:r>
          </a:p>
          <a:p>
            <a:pPr lvl="2"/>
            <a:r>
              <a:rPr lang="en-US" sz="1600"/>
              <a:t>Stop after production </a:t>
            </a:r>
            <a:br>
              <a:rPr lang="en-US" sz="1600"/>
            </a:br>
            <a:r>
              <a:rPr lang="en-US" sz="1600"/>
              <a:t>of definite number of generations</a:t>
            </a:r>
            <a:endParaRPr lang="en-US" sz="1800"/>
          </a:p>
          <a:p>
            <a:pPr lvl="1"/>
            <a:r>
              <a:rPr lang="en-US"/>
              <a:t>Second approach: </a:t>
            </a:r>
          </a:p>
          <a:p>
            <a:pPr lvl="2"/>
            <a:r>
              <a:rPr lang="en-US" sz="1600"/>
              <a:t>Stop when the improvement in average fitness </a:t>
            </a:r>
            <a:br>
              <a:rPr lang="en-US" sz="1600"/>
            </a:br>
            <a:r>
              <a:rPr lang="en-US" sz="1600"/>
              <a:t>over two generations is below a threshold</a:t>
            </a:r>
            <a:endParaRPr lang="en-US"/>
          </a:p>
          <a:p>
            <a:endParaRPr lang="en-US" sz="1600"/>
          </a:p>
        </p:txBody>
      </p:sp>
      <p:pic>
        <p:nvPicPr>
          <p:cNvPr id="58372" name="Picture 4" descr="C:\SASA\semafo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2613" y="1828800"/>
            <a:ext cx="173831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23B5D89A-73DC-4734-B1DE-469D501AFBA1}" type="slidenum">
              <a:rPr lang="en-US"/>
              <a:pPr/>
              <a:t>29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GA </a:t>
            </a:r>
            <a:r>
              <a:rPr lang="en-US" dirty="0" smtClean="0"/>
              <a:t>vs</a:t>
            </a:r>
            <a:r>
              <a:rPr lang="en-US" dirty="0"/>
              <a:t>. Ad-hoc Algorithms</a:t>
            </a: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914400" y="2667000"/>
            <a:ext cx="7620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5502275" y="21336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2209800"/>
            <a:ext cx="0" cy="3733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2895600" y="2209800"/>
            <a:ext cx="0" cy="3733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951163" y="2220913"/>
            <a:ext cx="238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Genetic Algorithm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911850" y="2220913"/>
            <a:ext cx="247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Ad-hoc Algorithms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033463" y="3124200"/>
            <a:ext cx="947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Speed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035050" y="3810000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Human work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050925" y="4572000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Applicability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1082675" y="5257800"/>
            <a:ext cx="173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Performance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2895600" y="3124200"/>
            <a:ext cx="2590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Slow</a:t>
            </a:r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*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6486525" y="3071813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Generally fast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2895600" y="3810000"/>
            <a:ext cx="2590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Minimal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6248400" y="3757613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Long and exhaustive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3706813" y="4595813"/>
            <a:ext cx="906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General</a:t>
            </a: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5751513" y="4367213"/>
            <a:ext cx="31638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There are problems </a:t>
            </a:r>
          </a:p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that cannot be solved analytically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3648075" y="5302250"/>
            <a:ext cx="1006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Excellent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6777038" y="5281613"/>
            <a:ext cx="995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Depends</a:t>
            </a:r>
          </a:p>
        </p:txBody>
      </p:sp>
      <p:sp>
        <p:nvSpPr>
          <p:cNvPr id="59426" name="Freeform 34"/>
          <p:cNvSpPr>
            <a:spLocks/>
          </p:cNvSpPr>
          <p:nvPr/>
        </p:nvSpPr>
        <p:spPr bwMode="auto">
          <a:xfrm rot="-2077330">
            <a:off x="457200" y="3778250"/>
            <a:ext cx="381000" cy="260350"/>
          </a:xfrm>
          <a:custGeom>
            <a:avLst/>
            <a:gdLst>
              <a:gd name="T0" fmla="*/ 611 w 611"/>
              <a:gd name="T1" fmla="*/ 0 h 400"/>
              <a:gd name="T2" fmla="*/ 267 w 611"/>
              <a:gd name="T3" fmla="*/ 200 h 400"/>
              <a:gd name="T4" fmla="*/ 0 w 611"/>
              <a:gd name="T5" fmla="*/ 400 h 400"/>
              <a:gd name="T6" fmla="*/ 34 w 611"/>
              <a:gd name="T7" fmla="*/ 7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1" h="400">
                <a:moveTo>
                  <a:pt x="611" y="0"/>
                </a:moveTo>
                <a:cubicBezTo>
                  <a:pt x="498" y="70"/>
                  <a:pt x="377" y="126"/>
                  <a:pt x="267" y="200"/>
                </a:cubicBezTo>
                <a:cubicBezTo>
                  <a:pt x="166" y="268"/>
                  <a:pt x="113" y="361"/>
                  <a:pt x="0" y="400"/>
                </a:cubicBezTo>
                <a:cubicBezTo>
                  <a:pt x="18" y="293"/>
                  <a:pt x="34" y="185"/>
                  <a:pt x="34" y="77"/>
                </a:cubicBezTo>
              </a:path>
            </a:pathLst>
          </a:custGeom>
          <a:noFill/>
          <a:ln w="38100" cap="sq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27" name="Freeform 35"/>
          <p:cNvSpPr>
            <a:spLocks/>
          </p:cNvSpPr>
          <p:nvPr/>
        </p:nvSpPr>
        <p:spPr bwMode="auto">
          <a:xfrm rot="-2077330">
            <a:off x="457200" y="5257800"/>
            <a:ext cx="381000" cy="260350"/>
          </a:xfrm>
          <a:custGeom>
            <a:avLst/>
            <a:gdLst>
              <a:gd name="T0" fmla="*/ 611 w 611"/>
              <a:gd name="T1" fmla="*/ 0 h 400"/>
              <a:gd name="T2" fmla="*/ 267 w 611"/>
              <a:gd name="T3" fmla="*/ 200 h 400"/>
              <a:gd name="T4" fmla="*/ 0 w 611"/>
              <a:gd name="T5" fmla="*/ 400 h 400"/>
              <a:gd name="T6" fmla="*/ 34 w 611"/>
              <a:gd name="T7" fmla="*/ 7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1" h="400">
                <a:moveTo>
                  <a:pt x="611" y="0"/>
                </a:moveTo>
                <a:cubicBezTo>
                  <a:pt x="498" y="70"/>
                  <a:pt x="377" y="126"/>
                  <a:pt x="267" y="200"/>
                </a:cubicBezTo>
                <a:cubicBezTo>
                  <a:pt x="166" y="268"/>
                  <a:pt x="113" y="361"/>
                  <a:pt x="0" y="400"/>
                </a:cubicBezTo>
                <a:cubicBezTo>
                  <a:pt x="18" y="293"/>
                  <a:pt x="34" y="185"/>
                  <a:pt x="34" y="77"/>
                </a:cubicBezTo>
              </a:path>
            </a:pathLst>
          </a:custGeom>
          <a:noFill/>
          <a:ln w="38100" cap="sq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28" name="Freeform 36"/>
          <p:cNvSpPr>
            <a:spLocks/>
          </p:cNvSpPr>
          <p:nvPr/>
        </p:nvSpPr>
        <p:spPr bwMode="auto">
          <a:xfrm rot="-2077330">
            <a:off x="457200" y="4572000"/>
            <a:ext cx="381000" cy="260350"/>
          </a:xfrm>
          <a:custGeom>
            <a:avLst/>
            <a:gdLst>
              <a:gd name="T0" fmla="*/ 611 w 611"/>
              <a:gd name="T1" fmla="*/ 0 h 400"/>
              <a:gd name="T2" fmla="*/ 267 w 611"/>
              <a:gd name="T3" fmla="*/ 200 h 400"/>
              <a:gd name="T4" fmla="*/ 0 w 611"/>
              <a:gd name="T5" fmla="*/ 400 h 400"/>
              <a:gd name="T6" fmla="*/ 34 w 611"/>
              <a:gd name="T7" fmla="*/ 7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1" h="400">
                <a:moveTo>
                  <a:pt x="611" y="0"/>
                </a:moveTo>
                <a:cubicBezTo>
                  <a:pt x="498" y="70"/>
                  <a:pt x="377" y="126"/>
                  <a:pt x="267" y="200"/>
                </a:cubicBezTo>
                <a:cubicBezTo>
                  <a:pt x="166" y="268"/>
                  <a:pt x="113" y="361"/>
                  <a:pt x="0" y="400"/>
                </a:cubicBezTo>
                <a:cubicBezTo>
                  <a:pt x="18" y="293"/>
                  <a:pt x="34" y="185"/>
                  <a:pt x="34" y="77"/>
                </a:cubicBezTo>
              </a:path>
            </a:pathLst>
          </a:custGeom>
          <a:noFill/>
          <a:ln w="38100" cap="sq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32" name="Freeform 40"/>
          <p:cNvSpPr>
            <a:spLocks/>
          </p:cNvSpPr>
          <p:nvPr/>
        </p:nvSpPr>
        <p:spPr bwMode="auto">
          <a:xfrm>
            <a:off x="346075" y="3163888"/>
            <a:ext cx="476250" cy="323850"/>
          </a:xfrm>
          <a:custGeom>
            <a:avLst/>
            <a:gdLst>
              <a:gd name="T0" fmla="*/ 367 w 367"/>
              <a:gd name="T1" fmla="*/ 0 h 311"/>
              <a:gd name="T2" fmla="*/ 111 w 367"/>
              <a:gd name="T3" fmla="*/ 245 h 311"/>
              <a:gd name="T4" fmla="*/ 0 w 367"/>
              <a:gd name="T5" fmla="*/ 31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7" h="311">
                <a:moveTo>
                  <a:pt x="367" y="0"/>
                </a:moveTo>
                <a:cubicBezTo>
                  <a:pt x="264" y="114"/>
                  <a:pt x="246" y="144"/>
                  <a:pt x="111" y="245"/>
                </a:cubicBezTo>
                <a:cubicBezTo>
                  <a:pt x="77" y="271"/>
                  <a:pt x="0" y="311"/>
                  <a:pt x="0" y="311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33" name="Freeform 41"/>
          <p:cNvSpPr>
            <a:spLocks/>
          </p:cNvSpPr>
          <p:nvPr/>
        </p:nvSpPr>
        <p:spPr bwMode="auto">
          <a:xfrm rot="-16790967">
            <a:off x="441325" y="3140075"/>
            <a:ext cx="401638" cy="369888"/>
          </a:xfrm>
          <a:custGeom>
            <a:avLst/>
            <a:gdLst>
              <a:gd name="T0" fmla="*/ 367 w 367"/>
              <a:gd name="T1" fmla="*/ 0 h 311"/>
              <a:gd name="T2" fmla="*/ 111 w 367"/>
              <a:gd name="T3" fmla="*/ 245 h 311"/>
              <a:gd name="T4" fmla="*/ 0 w 367"/>
              <a:gd name="T5" fmla="*/ 31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7" h="311">
                <a:moveTo>
                  <a:pt x="367" y="0"/>
                </a:moveTo>
                <a:cubicBezTo>
                  <a:pt x="264" y="114"/>
                  <a:pt x="246" y="144"/>
                  <a:pt x="111" y="245"/>
                </a:cubicBezTo>
                <a:cubicBezTo>
                  <a:pt x="77" y="271"/>
                  <a:pt x="0" y="311"/>
                  <a:pt x="0" y="311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7391400" y="6248400"/>
            <a:ext cx="1374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* Not necessary!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6" grpId="0" animBg="1"/>
      <p:bldP spid="59427" grpId="0" animBg="1"/>
      <p:bldP spid="59428" grpId="0" animBg="1"/>
      <p:bldP spid="59432" grpId="0" animBg="1"/>
      <p:bldP spid="594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209800"/>
            <a:ext cx="7772400" cy="1143000"/>
          </a:xfrm>
        </p:spPr>
        <p:txBody>
          <a:bodyPr/>
          <a:lstStyle/>
          <a:p>
            <a:r>
              <a:rPr lang="en-US" sz="4000"/>
              <a:t>Part I: GA Theory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239000" cy="1752600"/>
          </a:xfrm>
        </p:spPr>
        <p:txBody>
          <a:bodyPr/>
          <a:lstStyle/>
          <a:p>
            <a:r>
              <a:rPr lang="en-US" sz="2400"/>
              <a:t>What are genetic algorithms?</a:t>
            </a:r>
          </a:p>
          <a:p>
            <a:r>
              <a:rPr lang="en-US" sz="2400"/>
              <a:t>How to design a genetic algorithm?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1AFC2CCF-4FCD-4CD5-890F-0FE695199C44}" type="slidenum">
              <a:rPr lang="en-US"/>
              <a:pPr/>
              <a:t>30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Problems With </a:t>
            </a:r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u="sng"/>
              <a:t>Sometimes</a:t>
            </a:r>
            <a:r>
              <a:rPr lang="en-US"/>
              <a:t> GA is extremely slow, </a:t>
            </a:r>
            <a:br>
              <a:rPr lang="en-US"/>
            </a:br>
            <a:r>
              <a:rPr lang="en-US"/>
              <a:t>and much slower than usual algorithms</a:t>
            </a:r>
          </a:p>
        </p:txBody>
      </p:sp>
      <p:pic>
        <p:nvPicPr>
          <p:cNvPr id="109572" name="BLOWUP.AVI">
            <a:hlinkClick r:id="" action="ppaction://media"/>
          </p:cNvPr>
          <p:cNvPicPr>
            <a:picLocks noChangeAspect="1" noChangeArrowheads="1"/>
          </p:cNvPicPr>
          <p:nvPr>
            <a:videoFile r:link="rId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7432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95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10957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9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95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7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9166C9FD-6B28-4C0E-AEC9-36E09C0F4961}" type="slidenum">
              <a:rPr lang="en-US"/>
              <a:pPr/>
              <a:t>31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Advantages of </a:t>
            </a:r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Concept is easy to understand.</a:t>
            </a:r>
          </a:p>
          <a:p>
            <a:r>
              <a:rPr lang="en-US"/>
              <a:t>Minimum human involvement.</a:t>
            </a:r>
          </a:p>
          <a:p>
            <a:r>
              <a:rPr lang="en-US"/>
              <a:t>Computer is not learned how to use existing solution,</a:t>
            </a:r>
            <a:br>
              <a:rPr lang="en-US"/>
            </a:br>
            <a:r>
              <a:rPr lang="en-US"/>
              <a:t>but to find new solution!</a:t>
            </a:r>
          </a:p>
          <a:p>
            <a:r>
              <a:rPr lang="en-US"/>
              <a:t>Modular, separate from application</a:t>
            </a:r>
          </a:p>
          <a:p>
            <a:r>
              <a:rPr lang="en-US"/>
              <a:t>Supports multi-objective optimization</a:t>
            </a:r>
          </a:p>
          <a:p>
            <a:r>
              <a:rPr lang="en-US">
                <a:solidFill>
                  <a:srgbClr val="FFFF00"/>
                </a:solidFill>
              </a:rPr>
              <a:t>Always an answer; answer gets better with time !!!</a:t>
            </a:r>
          </a:p>
          <a:p>
            <a:r>
              <a:rPr lang="en-US"/>
              <a:t>Inherently parallel; easily distributed</a:t>
            </a:r>
          </a:p>
          <a:p>
            <a:r>
              <a:rPr lang="en-US"/>
              <a:t>Many ways to speed up and improve a GA-based application as knowledge about  problem domain is gained</a:t>
            </a:r>
          </a:p>
          <a:p>
            <a:r>
              <a:rPr lang="en-US"/>
              <a:t>Easy to exploit previous or alternate solutions</a:t>
            </a:r>
          </a:p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277C3758-3D88-4470-B933-27E5B52AD098}" type="slidenum">
              <a:rPr lang="en-US"/>
              <a:pPr/>
              <a:t>32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290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144000" cy="1143000"/>
          </a:xfrm>
        </p:spPr>
        <p:txBody>
          <a:bodyPr/>
          <a:lstStyle/>
          <a:p>
            <a:r>
              <a:rPr lang="en-US" sz="3600"/>
              <a:t>GA: An Example -</a:t>
            </a:r>
            <a:r>
              <a:rPr lang="en-US"/>
              <a:t> </a:t>
            </a:r>
            <a:r>
              <a:rPr lang="en-US" sz="3600"/>
              <a:t>Diophantine Equations</a:t>
            </a:r>
            <a:endParaRPr lang="en-US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/>
              <a:t>Diophantine equation (n=4):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A*x + b*y + c*z + d*q = s</a:t>
            </a:r>
          </a:p>
          <a:p>
            <a:endParaRPr lang="en-US"/>
          </a:p>
          <a:p>
            <a:r>
              <a:rPr lang="en-US"/>
              <a:t>For given a, b, c, d, and s - find x, y, z, q</a:t>
            </a:r>
          </a:p>
          <a:p>
            <a:endParaRPr lang="en-US"/>
          </a:p>
          <a:p>
            <a:r>
              <a:rPr lang="en-US"/>
              <a:t>Genome: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(X, y, z, p)   =  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</p:txBody>
      </p:sp>
      <p:sp>
        <p:nvSpPr>
          <p:cNvPr id="129029" name="Rectangle 1029"/>
          <p:cNvSpPr>
            <a:spLocks noChangeArrowheads="1"/>
          </p:cNvSpPr>
          <p:nvPr/>
        </p:nvSpPr>
        <p:spPr bwMode="auto">
          <a:xfrm>
            <a:off x="27432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0" name="Rectangle 1030"/>
          <p:cNvSpPr>
            <a:spLocks noChangeArrowheads="1"/>
          </p:cNvSpPr>
          <p:nvPr/>
        </p:nvSpPr>
        <p:spPr bwMode="auto">
          <a:xfrm>
            <a:off x="40386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1" name="Rectangle 1031"/>
          <p:cNvSpPr>
            <a:spLocks noChangeArrowheads="1"/>
          </p:cNvSpPr>
          <p:nvPr/>
        </p:nvSpPr>
        <p:spPr bwMode="auto">
          <a:xfrm>
            <a:off x="53340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2" name="Rectangle 1032"/>
          <p:cNvSpPr>
            <a:spLocks noChangeArrowheads="1"/>
          </p:cNvSpPr>
          <p:nvPr/>
        </p:nvSpPr>
        <p:spPr bwMode="auto">
          <a:xfrm>
            <a:off x="66294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5" name="Text Box 1035"/>
          <p:cNvSpPr txBox="1">
            <a:spLocks noChangeArrowheads="1"/>
          </p:cNvSpPr>
          <p:nvPr/>
        </p:nvSpPr>
        <p:spPr bwMode="auto">
          <a:xfrm>
            <a:off x="3200400" y="44513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29036" name="Text Box 1036"/>
          <p:cNvSpPr txBox="1">
            <a:spLocks noChangeArrowheads="1"/>
          </p:cNvSpPr>
          <p:nvPr/>
        </p:nvSpPr>
        <p:spPr bwMode="auto">
          <a:xfrm>
            <a:off x="4495800" y="4419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129037" name="Text Box 1037"/>
          <p:cNvSpPr txBox="1">
            <a:spLocks noChangeArrowheads="1"/>
          </p:cNvSpPr>
          <p:nvPr/>
        </p:nvSpPr>
        <p:spPr bwMode="auto">
          <a:xfrm>
            <a:off x="5872163" y="44196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</a:p>
        </p:txBody>
      </p:sp>
      <p:sp>
        <p:nvSpPr>
          <p:cNvPr id="129038" name="Text Box 1038"/>
          <p:cNvSpPr txBox="1">
            <a:spLocks noChangeArrowheads="1"/>
          </p:cNvSpPr>
          <p:nvPr/>
        </p:nvSpPr>
        <p:spPr bwMode="auto">
          <a:xfrm>
            <a:off x="7156450" y="441960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FE9B4E20-BE93-4FFB-BB12-BCBBD7DDC0C0}" type="slidenum">
              <a:rPr lang="en-US"/>
              <a:pPr/>
              <a:t>33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9144000" cy="1143000"/>
          </a:xfrm>
        </p:spPr>
        <p:txBody>
          <a:bodyPr/>
          <a:lstStyle/>
          <a:p>
            <a:r>
              <a:rPr lang="en-US" sz="3600" dirty="0"/>
              <a:t>GA</a:t>
            </a:r>
            <a:r>
              <a:rPr lang="en-US" sz="3600" dirty="0" smtClean="0"/>
              <a:t>: An </a:t>
            </a:r>
            <a:r>
              <a:rPr lang="en-US" sz="3600" dirty="0"/>
              <a:t>Example - Diophantine Equations(2)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 dirty="0"/>
              <a:t>Crossover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Mutation</a:t>
            </a: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1612900" y="27432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2, 3, 4 )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1600200" y="4022725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( 5, 6, 7, 8 )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2" name="Line 14"/>
          <p:cNvSpPr>
            <a:spLocks noChangeShapeType="1"/>
          </p:cNvSpPr>
          <p:nvPr/>
        </p:nvSpPr>
        <p:spPr bwMode="auto">
          <a:xfrm>
            <a:off x="2286000" y="3200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63" name="AutoShape 15"/>
          <p:cNvSpPr>
            <a:spLocks noChangeArrowheads="1"/>
          </p:cNvSpPr>
          <p:nvPr/>
        </p:nvSpPr>
        <p:spPr bwMode="auto">
          <a:xfrm>
            <a:off x="4205288" y="34290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5956300" y="27432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6, 3, 4 )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5943600" y="4022725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( 5, 2, 7, 8 )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1612900" y="54864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2, 3, 4 )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7" name="AutoShape 19"/>
          <p:cNvSpPr>
            <a:spLocks noChangeArrowheads="1"/>
          </p:cNvSpPr>
          <p:nvPr/>
        </p:nvSpPr>
        <p:spPr bwMode="auto">
          <a:xfrm>
            <a:off x="4191000" y="5486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>
            <a:off x="5943600" y="54864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2, 3, 9 )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70" name="Line 22"/>
          <p:cNvSpPr>
            <a:spLocks noChangeShapeType="1"/>
          </p:cNvSpPr>
          <p:nvPr/>
        </p:nvSpPr>
        <p:spPr bwMode="auto">
          <a:xfrm flipV="1">
            <a:off x="2971800" y="594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71" name="Line 23"/>
          <p:cNvSpPr>
            <a:spLocks noChangeShapeType="1"/>
          </p:cNvSpPr>
          <p:nvPr/>
        </p:nvSpPr>
        <p:spPr bwMode="auto">
          <a:xfrm flipV="1">
            <a:off x="7315200" y="594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94A02924-7F16-4FF0-95FE-ED3519633B32}" type="slidenum">
              <a:rPr lang="en-US"/>
              <a:pPr/>
              <a:t>34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9144000" cy="1143000"/>
          </a:xfrm>
        </p:spPr>
        <p:txBody>
          <a:bodyPr/>
          <a:lstStyle/>
          <a:p>
            <a:r>
              <a:rPr lang="en-US" sz="3600" dirty="0"/>
              <a:t>GA</a:t>
            </a:r>
            <a:r>
              <a:rPr lang="en-US" sz="3600" dirty="0" smtClean="0"/>
              <a:t>: An </a:t>
            </a:r>
            <a:r>
              <a:rPr lang="en-US" sz="3600" dirty="0"/>
              <a:t>Example - Diophantine Equations(3)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 dirty="0"/>
              <a:t>First generation is randomly generated of numbers </a:t>
            </a:r>
            <a:br>
              <a:rPr lang="en-US" dirty="0"/>
            </a:br>
            <a:r>
              <a:rPr lang="en-US" dirty="0"/>
              <a:t>lower than sum (s).</a:t>
            </a:r>
          </a:p>
          <a:p>
            <a:r>
              <a:rPr lang="en-US" dirty="0"/>
              <a:t>Fitness is defined as  absolute value of difference </a:t>
            </a:r>
            <a:br>
              <a:rPr lang="en-US" dirty="0"/>
            </a:br>
            <a:r>
              <a:rPr lang="en-US" dirty="0"/>
              <a:t>between total and given sum: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Fitness = abs </a:t>
            </a:r>
            <a:r>
              <a:rPr lang="en-US" dirty="0" smtClean="0"/>
              <a:t>(total </a:t>
            </a:r>
            <a:r>
              <a:rPr lang="en-US" dirty="0"/>
              <a:t>- </a:t>
            </a:r>
            <a:r>
              <a:rPr lang="en-US" dirty="0" smtClean="0"/>
              <a:t>sum) </a:t>
            </a:r>
            <a:r>
              <a:rPr lang="en-US" dirty="0"/>
              <a:t>,</a:t>
            </a:r>
          </a:p>
          <a:p>
            <a:endParaRPr lang="en-US" dirty="0"/>
          </a:p>
          <a:p>
            <a:r>
              <a:rPr lang="en-US" dirty="0"/>
              <a:t>Algorithm enters a loop in which operators are performed </a:t>
            </a:r>
            <a:br>
              <a:rPr lang="en-US" dirty="0"/>
            </a:br>
            <a:r>
              <a:rPr lang="en-US" dirty="0"/>
              <a:t>on genomes: crossover, mutation, selection.</a:t>
            </a:r>
          </a:p>
          <a:p>
            <a:r>
              <a:rPr lang="en-US" dirty="0"/>
              <a:t>After number of generation a solution is reached.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Some Applications of </a:t>
            </a:r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897313" y="3700463"/>
            <a:ext cx="546100" cy="3937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GA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288925" y="3752850"/>
            <a:ext cx="1511300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Internet search</a:t>
            </a:r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2362200" y="4876800"/>
            <a:ext cx="1404938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Data mining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5005388" y="1905000"/>
            <a:ext cx="2819400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Software guided circuit design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728663" y="1905000"/>
            <a:ext cx="2249487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Control systems design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3209925" y="6159500"/>
            <a:ext cx="2092325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Stock prize prediction</a:t>
            </a: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5305425" y="3721100"/>
            <a:ext cx="1416050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Path finding</a:t>
            </a: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7219950" y="3733800"/>
            <a:ext cx="1401763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Mobile robots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2117725" y="3721100"/>
            <a:ext cx="895350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search</a:t>
            </a: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3430588" y="2867025"/>
            <a:ext cx="1474787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Optimization</a:t>
            </a:r>
          </a:p>
        </p:txBody>
      </p:sp>
      <p:sp>
        <p:nvSpPr>
          <p:cNvPr id="112659" name="Text Box 19"/>
          <p:cNvSpPr txBox="1">
            <a:spLocks noChangeArrowheads="1"/>
          </p:cNvSpPr>
          <p:nvPr/>
        </p:nvSpPr>
        <p:spPr bwMode="auto">
          <a:xfrm>
            <a:off x="4483100" y="4864100"/>
            <a:ext cx="1663700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Trend spotting</a:t>
            </a:r>
          </a:p>
        </p:txBody>
      </p:sp>
      <p:cxnSp>
        <p:nvCxnSpPr>
          <p:cNvPr id="112661" name="AutoShape 21"/>
          <p:cNvCxnSpPr>
            <a:cxnSpLocks noChangeShapeType="1"/>
            <a:stCxn id="112645" idx="0"/>
            <a:endCxn id="112658" idx="2"/>
          </p:cNvCxnSpPr>
          <p:nvPr/>
        </p:nvCxnSpPr>
        <p:spPr bwMode="auto">
          <a:xfrm rot="5400000" flipH="1">
            <a:off x="3978275" y="3479800"/>
            <a:ext cx="382588" cy="1588"/>
          </a:xfrm>
          <a:prstGeom prst="curvedConnector3">
            <a:avLst>
              <a:gd name="adj1" fmla="val 49792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64" name="AutoShape 24"/>
          <p:cNvCxnSpPr>
            <a:cxnSpLocks noChangeShapeType="1"/>
            <a:stCxn id="112645" idx="2"/>
            <a:endCxn id="112649" idx="0"/>
          </p:cNvCxnSpPr>
          <p:nvPr/>
        </p:nvCxnSpPr>
        <p:spPr bwMode="auto">
          <a:xfrm rot="5400000">
            <a:off x="3255169" y="3933032"/>
            <a:ext cx="725487" cy="1104900"/>
          </a:xfrm>
          <a:prstGeom prst="curvedConnector3">
            <a:avLst>
              <a:gd name="adj1" fmla="val 4988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65" name="AutoShape 25"/>
          <p:cNvCxnSpPr>
            <a:cxnSpLocks noChangeShapeType="1"/>
            <a:stCxn id="112645" idx="2"/>
            <a:endCxn id="112659" idx="0"/>
          </p:cNvCxnSpPr>
          <p:nvPr/>
        </p:nvCxnSpPr>
        <p:spPr bwMode="auto">
          <a:xfrm rot="16200000" flipH="1">
            <a:off x="4386263" y="3906838"/>
            <a:ext cx="712787" cy="1144587"/>
          </a:xfrm>
          <a:prstGeom prst="curvedConnector3">
            <a:avLst>
              <a:gd name="adj1" fmla="val 4988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2667" name="Line 27"/>
          <p:cNvSpPr>
            <a:spLocks noChangeShapeType="1"/>
          </p:cNvSpPr>
          <p:nvPr/>
        </p:nvSpPr>
        <p:spPr bwMode="auto">
          <a:xfrm flipH="1">
            <a:off x="3048000" y="38862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4495800" y="38862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cxnSp>
        <p:nvCxnSpPr>
          <p:cNvPr id="112669" name="AutoShape 29"/>
          <p:cNvCxnSpPr>
            <a:cxnSpLocks noChangeShapeType="1"/>
            <a:stCxn id="112658" idx="0"/>
            <a:endCxn id="112653" idx="2"/>
          </p:cNvCxnSpPr>
          <p:nvPr/>
        </p:nvCxnSpPr>
        <p:spPr bwMode="auto">
          <a:xfrm rot="5400000" flipH="1">
            <a:off x="2740025" y="1409700"/>
            <a:ext cx="542925" cy="231457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70" name="AutoShape 30"/>
          <p:cNvCxnSpPr>
            <a:cxnSpLocks noChangeShapeType="1"/>
            <a:stCxn id="112658" idx="0"/>
            <a:endCxn id="112652" idx="2"/>
          </p:cNvCxnSpPr>
          <p:nvPr/>
        </p:nvCxnSpPr>
        <p:spPr bwMode="auto">
          <a:xfrm rot="16200000">
            <a:off x="5020469" y="1443831"/>
            <a:ext cx="542925" cy="2246313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2671" name="Line 31"/>
          <p:cNvSpPr>
            <a:spLocks noChangeShapeType="1"/>
          </p:cNvSpPr>
          <p:nvPr/>
        </p:nvSpPr>
        <p:spPr bwMode="auto">
          <a:xfrm flipH="1">
            <a:off x="1828800" y="38862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2672" name="Line 32"/>
          <p:cNvSpPr>
            <a:spLocks noChangeShapeType="1"/>
          </p:cNvSpPr>
          <p:nvPr/>
        </p:nvSpPr>
        <p:spPr bwMode="auto">
          <a:xfrm>
            <a:off x="6781800" y="38862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cxnSp>
        <p:nvCxnSpPr>
          <p:cNvPr id="112673" name="AutoShape 33"/>
          <p:cNvCxnSpPr>
            <a:cxnSpLocks noChangeShapeType="1"/>
            <a:stCxn id="112649" idx="2"/>
            <a:endCxn id="112654" idx="0"/>
          </p:cNvCxnSpPr>
          <p:nvPr/>
        </p:nvCxnSpPr>
        <p:spPr bwMode="auto">
          <a:xfrm rot="16200000" flipH="1">
            <a:off x="3244851" y="5119687"/>
            <a:ext cx="831850" cy="1190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74" name="AutoShape 34"/>
          <p:cNvCxnSpPr>
            <a:cxnSpLocks noChangeShapeType="1"/>
            <a:stCxn id="112659" idx="2"/>
            <a:endCxn id="112654" idx="0"/>
          </p:cNvCxnSpPr>
          <p:nvPr/>
        </p:nvCxnSpPr>
        <p:spPr bwMode="auto">
          <a:xfrm rot="5400000">
            <a:off x="4363244" y="5179219"/>
            <a:ext cx="844550" cy="10588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1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1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nimBg="1" autoUpdateAnimBg="0"/>
      <p:bldP spid="112647" grpId="0" animBg="1" autoUpdateAnimBg="0"/>
      <p:bldP spid="112649" grpId="0" animBg="1" autoUpdateAnimBg="0"/>
      <p:bldP spid="112652" grpId="0" animBg="1" autoUpdateAnimBg="0"/>
      <p:bldP spid="112653" grpId="0" animBg="1" autoUpdateAnimBg="0"/>
      <p:bldP spid="112654" grpId="0" animBg="1" autoUpdateAnimBg="0"/>
      <p:bldP spid="112655" grpId="0" animBg="1" autoUpdateAnimBg="0"/>
      <p:bldP spid="112656" grpId="0" animBg="1" autoUpdateAnimBg="0"/>
      <p:bldP spid="112657" grpId="0" animBg="1" autoUpdateAnimBg="0"/>
      <p:bldP spid="112658" grpId="0" animBg="1" autoUpdateAnimBg="0"/>
      <p:bldP spid="112659" grpId="0" animBg="1" autoUpdateAnimBg="0"/>
      <p:bldP spid="112667" grpId="0" animBg="1"/>
      <p:bldP spid="112668" grpId="0" animBg="1"/>
      <p:bldP spid="112671" grpId="0" animBg="1"/>
      <p:bldP spid="11267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sz="4000" dirty="0"/>
              <a:t>Part II: Applications of GAs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14800"/>
            <a:ext cx="6400800" cy="1752600"/>
          </a:xfrm>
        </p:spPr>
        <p:txBody>
          <a:bodyPr/>
          <a:lstStyle/>
          <a:p>
            <a:r>
              <a:rPr lang="en-US" sz="2400" dirty="0"/>
              <a:t>GA and the </a:t>
            </a:r>
            <a:r>
              <a:rPr lang="en-US" sz="2400" dirty="0" smtClean="0"/>
              <a:t>Internet</a:t>
            </a:r>
            <a:endParaRPr lang="en-US" sz="2400" dirty="0"/>
          </a:p>
          <a:p>
            <a:r>
              <a:rPr lang="en-US" sz="2400" dirty="0"/>
              <a:t>GA and image segmentation</a:t>
            </a:r>
          </a:p>
          <a:p>
            <a:r>
              <a:rPr lang="en-US" sz="2400" dirty="0"/>
              <a:t>GA and system design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1143000"/>
          </a:xfrm>
        </p:spPr>
        <p:txBody>
          <a:bodyPr/>
          <a:lstStyle/>
          <a:p>
            <a:pPr algn="ctr"/>
            <a:r>
              <a:rPr lang="en-US"/>
              <a:t>Genetic Algorithm </a:t>
            </a:r>
            <a:br>
              <a:rPr lang="en-US"/>
            </a:br>
            <a:r>
              <a:rPr lang="en-US"/>
              <a:t>and the Internet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0" y="395929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School of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0"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Electrical Engineering,</a:t>
            </a:r>
          </a:p>
          <a:p>
            <a:r>
              <a:rPr kumimoji="0"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University of Belgrade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F5806422-F9BE-4139-8AEB-43913539E898}" type="slidenum">
              <a:rPr lang="en-US"/>
              <a:pPr/>
              <a:t>38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590800"/>
            <a:ext cx="7772400" cy="4114800"/>
          </a:xfrm>
        </p:spPr>
        <p:txBody>
          <a:bodyPr/>
          <a:lstStyle/>
          <a:p>
            <a:r>
              <a:rPr lang="en-US" dirty="0"/>
              <a:t>GA can be used for intelligent internet search.</a:t>
            </a:r>
          </a:p>
          <a:p>
            <a:r>
              <a:rPr lang="en-US" dirty="0"/>
              <a:t>GA is used in cases when search space </a:t>
            </a:r>
            <a:br>
              <a:rPr lang="en-US" dirty="0"/>
            </a:br>
            <a:r>
              <a:rPr lang="en-US" dirty="0"/>
              <a:t>is relatively large.</a:t>
            </a:r>
          </a:p>
          <a:p>
            <a:r>
              <a:rPr lang="en-US" dirty="0"/>
              <a:t>GA is adoptive search.</a:t>
            </a:r>
          </a:p>
          <a:p>
            <a:r>
              <a:rPr lang="en-US" dirty="0"/>
              <a:t>GA is </a:t>
            </a:r>
            <a:r>
              <a:rPr lang="en-US" dirty="0" smtClean="0"/>
              <a:t>a heuristic </a:t>
            </a:r>
            <a:r>
              <a:rPr lang="en-US" dirty="0"/>
              <a:t>search method.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FFAEC97-AAD0-4CBE-9194-556432C61CFD}" type="slidenum">
              <a:rPr lang="en-US"/>
              <a:pPr/>
              <a:t>39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 smtClean="0"/>
              <a:t>Algorithm </a:t>
            </a:r>
            <a:r>
              <a:rPr lang="en-US" dirty="0"/>
              <a:t>Phases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2803525" y="2057400"/>
            <a:ext cx="31115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8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Process set of URLs given by user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3048000" y="2667000"/>
            <a:ext cx="264795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Select all links from input set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2590800" y="3276600"/>
            <a:ext cx="3649663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Evaluate fitness function for all genomes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2224088" y="3886200"/>
            <a:ext cx="4176712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Perform crossover, mutation, and reproduction</a:t>
            </a:r>
          </a:p>
        </p:txBody>
      </p:sp>
      <p:sp>
        <p:nvSpPr>
          <p:cNvPr id="95244" name="AutoShape 12"/>
          <p:cNvSpPr>
            <a:spLocks noChangeArrowheads="1"/>
          </p:cNvSpPr>
          <p:nvPr/>
        </p:nvSpPr>
        <p:spPr bwMode="auto">
          <a:xfrm>
            <a:off x="3200400" y="4419600"/>
            <a:ext cx="2227263" cy="1381125"/>
          </a:xfrm>
          <a:prstGeom prst="diamond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Satisfactory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solution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obtained?</a:t>
            </a: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3886200" y="6019800"/>
            <a:ext cx="89535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The End</a:t>
            </a:r>
          </a:p>
        </p:txBody>
      </p:sp>
      <p:sp>
        <p:nvSpPr>
          <p:cNvPr id="95258" name="Line 26"/>
          <p:cNvSpPr>
            <a:spLocks noChangeShapeType="1"/>
          </p:cNvSpPr>
          <p:nvPr/>
        </p:nvSpPr>
        <p:spPr bwMode="auto">
          <a:xfrm>
            <a:off x="4343400" y="23622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>
            <a:off x="4343400" y="29718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5260" name="Line 28"/>
          <p:cNvSpPr>
            <a:spLocks noChangeShapeType="1"/>
          </p:cNvSpPr>
          <p:nvPr/>
        </p:nvSpPr>
        <p:spPr bwMode="auto">
          <a:xfrm>
            <a:off x="4343400" y="3581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5261" name="Line 29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2" name="Line 30"/>
          <p:cNvSpPr>
            <a:spLocks noChangeShapeType="1"/>
          </p:cNvSpPr>
          <p:nvPr/>
        </p:nvSpPr>
        <p:spPr bwMode="auto">
          <a:xfrm>
            <a:off x="4343400" y="57912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>
            <a:off x="5410200" y="5105400"/>
            <a:ext cx="1524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4" name="Line 32"/>
          <p:cNvSpPr>
            <a:spLocks noChangeShapeType="1"/>
          </p:cNvSpPr>
          <p:nvPr/>
        </p:nvSpPr>
        <p:spPr bwMode="auto">
          <a:xfrm flipV="1">
            <a:off x="6934200" y="2514600"/>
            <a:ext cx="0" cy="2590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5" name="Line 33"/>
          <p:cNvSpPr>
            <a:spLocks noChangeShapeType="1"/>
          </p:cNvSpPr>
          <p:nvPr/>
        </p:nvSpPr>
        <p:spPr bwMode="auto">
          <a:xfrm flipH="1">
            <a:off x="4343400" y="2514600"/>
            <a:ext cx="2590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EC6427AD-2983-4D95-B81D-51835067EE41}" type="slidenum">
              <a:rPr lang="en-US"/>
              <a:pPr/>
              <a:t>4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Genetic Algorithm Is Not...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3581400"/>
            <a:ext cx="8458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/>
              <a:t>   </a:t>
            </a:r>
            <a:r>
              <a:rPr lang="en-US" sz="3600">
                <a:solidFill>
                  <a:srgbClr val="FFFF00"/>
                </a:solidFill>
              </a:rPr>
              <a:t> </a:t>
            </a:r>
            <a:r>
              <a:rPr lang="en-US" sz="3600" b="0"/>
              <a:t>...Gene</a:t>
            </a:r>
            <a:r>
              <a:rPr lang="en-US" sz="3600"/>
              <a:t> </a:t>
            </a:r>
            <a:r>
              <a:rPr lang="en-US" sz="3600" b="0"/>
              <a:t>coding</a:t>
            </a:r>
            <a:endParaRPr lang="en-US"/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auto">
          <a:xfrm>
            <a:off x="2667000" y="2362200"/>
            <a:ext cx="3352800" cy="33528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noFill/>
          <a:ln w="76200" cap="sq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CC9F907-AB7F-466E-A472-64D5F85462A7}" type="slidenum">
              <a:rPr lang="en-US"/>
              <a:pPr/>
              <a:t>40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2000"/>
            <a:ext cx="8928992" cy="1143000"/>
          </a:xfrm>
        </p:spPr>
        <p:txBody>
          <a:bodyPr/>
          <a:lstStyle/>
          <a:p>
            <a:pPr algn="ctr"/>
            <a:r>
              <a:rPr lang="en-US" sz="3600" dirty="0" smtClean="0"/>
              <a:t>A System </a:t>
            </a:r>
            <a:r>
              <a:rPr lang="en-US" sz="3600" dirty="0"/>
              <a:t>for </a:t>
            </a:r>
            <a:r>
              <a:rPr lang="en-US" sz="3600" dirty="0" smtClean="0"/>
              <a:t>the GA </a:t>
            </a:r>
            <a:r>
              <a:rPr lang="en-US" sz="3600" dirty="0"/>
              <a:t>Internet Search</a:t>
            </a:r>
            <a:r>
              <a:rPr lang="en-US" sz="3600" b="1" dirty="0"/>
              <a:t> 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sz="1600" dirty="0" smtClean="0"/>
              <a:t>Essence: </a:t>
            </a:r>
            <a:br>
              <a:rPr lang="en-US" sz="1600" dirty="0" smtClean="0"/>
            </a:br>
            <a:r>
              <a:rPr lang="en-US" sz="1600" dirty="0" smtClean="0"/>
              <a:t>If “desperate,” do database mutation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If “happy,” do locality based mutation</a:t>
            </a: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1087016" y="2763267"/>
            <a:ext cx="685800" cy="3302000"/>
          </a:xfrm>
          <a:prstGeom prst="rect">
            <a:avLst/>
          </a:prstGeom>
          <a:noFill/>
          <a:ln w="19050" cap="sq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</a:p>
          <a:p>
            <a:endParaRPr kumimoji="0"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2915816" y="3356992"/>
            <a:ext cx="6985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07763" dir="189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Agent</a:t>
            </a:r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4592216" y="3356992"/>
            <a:ext cx="968375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Spider</a:t>
            </a:r>
          </a:p>
        </p:txBody>
      </p:sp>
      <p:sp>
        <p:nvSpPr>
          <p:cNvPr id="97299" name="Oval 19"/>
          <p:cNvSpPr>
            <a:spLocks noChangeArrowheads="1"/>
          </p:cNvSpPr>
          <p:nvPr/>
        </p:nvSpPr>
        <p:spPr bwMode="auto">
          <a:xfrm>
            <a:off x="2687216" y="2512442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Input set</a:t>
            </a:r>
          </a:p>
        </p:txBody>
      </p:sp>
      <p:sp>
        <p:nvSpPr>
          <p:cNvPr id="97302" name="Text Box 22"/>
          <p:cNvSpPr txBox="1">
            <a:spLocks noChangeArrowheads="1"/>
          </p:cNvSpPr>
          <p:nvPr/>
        </p:nvSpPr>
        <p:spPr bwMode="auto">
          <a:xfrm>
            <a:off x="4592216" y="4042792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Topic</a:t>
            </a:r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4592216" y="4865117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Space</a:t>
            </a:r>
          </a:p>
        </p:txBody>
      </p:sp>
      <p:sp>
        <p:nvSpPr>
          <p:cNvPr id="97304" name="Text Box 24"/>
          <p:cNvSpPr txBox="1">
            <a:spLocks noChangeArrowheads="1"/>
          </p:cNvSpPr>
          <p:nvPr/>
        </p:nvSpPr>
        <p:spPr bwMode="auto">
          <a:xfrm>
            <a:off x="4592216" y="5719192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97306" name="Oval 26"/>
          <p:cNvSpPr>
            <a:spLocks noChangeArrowheads="1"/>
          </p:cNvSpPr>
          <p:nvPr/>
        </p:nvSpPr>
        <p:spPr bwMode="auto">
          <a:xfrm>
            <a:off x="2458616" y="6271642"/>
            <a:ext cx="1449388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Output set</a:t>
            </a:r>
          </a:p>
        </p:txBody>
      </p:sp>
      <p:sp>
        <p:nvSpPr>
          <p:cNvPr id="97309" name="Oval 29"/>
          <p:cNvSpPr>
            <a:spLocks noChangeArrowheads="1"/>
          </p:cNvSpPr>
          <p:nvPr/>
        </p:nvSpPr>
        <p:spPr bwMode="auto">
          <a:xfrm>
            <a:off x="2382416" y="4515867"/>
            <a:ext cx="1731963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Current set</a:t>
            </a:r>
          </a:p>
        </p:txBody>
      </p:sp>
      <p:sp>
        <p:nvSpPr>
          <p:cNvPr id="97311" name="Oval 31"/>
          <p:cNvSpPr>
            <a:spLocks noChangeArrowheads="1"/>
          </p:cNvSpPr>
          <p:nvPr/>
        </p:nvSpPr>
        <p:spPr bwMode="auto">
          <a:xfrm>
            <a:off x="6344816" y="3982467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Top data</a:t>
            </a:r>
          </a:p>
        </p:txBody>
      </p:sp>
      <p:sp>
        <p:nvSpPr>
          <p:cNvPr id="97314" name="Oval 34"/>
          <p:cNvSpPr>
            <a:spLocks noChangeArrowheads="1"/>
          </p:cNvSpPr>
          <p:nvPr/>
        </p:nvSpPr>
        <p:spPr bwMode="auto">
          <a:xfrm>
            <a:off x="6421016" y="5658867"/>
            <a:ext cx="1187450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Net data</a:t>
            </a:r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6344816" y="2833117"/>
            <a:ext cx="1371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Generator</a:t>
            </a:r>
          </a:p>
        </p:txBody>
      </p:sp>
      <p:sp>
        <p:nvSpPr>
          <p:cNvPr id="97321" name="Line 41"/>
          <p:cNvSpPr>
            <a:spLocks noChangeShapeType="1"/>
          </p:cNvSpPr>
          <p:nvPr/>
        </p:nvSpPr>
        <p:spPr bwMode="auto">
          <a:xfrm>
            <a:off x="1772816" y="3426842"/>
            <a:ext cx="1143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2" name="Line 42"/>
          <p:cNvSpPr>
            <a:spLocks noChangeShapeType="1"/>
          </p:cNvSpPr>
          <p:nvPr/>
        </p:nvSpPr>
        <p:spPr bwMode="auto">
          <a:xfrm flipH="1">
            <a:off x="1772816" y="3579242"/>
            <a:ext cx="11430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3" name="Line 43"/>
          <p:cNvSpPr>
            <a:spLocks noChangeShapeType="1"/>
          </p:cNvSpPr>
          <p:nvPr/>
        </p:nvSpPr>
        <p:spPr bwMode="auto">
          <a:xfrm>
            <a:off x="3677816" y="3426842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4" name="Line 44"/>
          <p:cNvSpPr>
            <a:spLocks noChangeShapeType="1"/>
          </p:cNvSpPr>
          <p:nvPr/>
        </p:nvSpPr>
        <p:spPr bwMode="auto">
          <a:xfrm flipH="1">
            <a:off x="3677816" y="3579242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5" name="Line 45"/>
          <p:cNvSpPr>
            <a:spLocks noChangeShapeType="1"/>
          </p:cNvSpPr>
          <p:nvPr/>
        </p:nvSpPr>
        <p:spPr bwMode="auto">
          <a:xfrm>
            <a:off x="3220616" y="3731642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26" name="Line 46"/>
          <p:cNvSpPr>
            <a:spLocks noChangeShapeType="1"/>
          </p:cNvSpPr>
          <p:nvPr/>
        </p:nvSpPr>
        <p:spPr bwMode="auto">
          <a:xfrm>
            <a:off x="3220616" y="4950842"/>
            <a:ext cx="0" cy="1295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27" name="Line 47"/>
          <p:cNvSpPr>
            <a:spLocks noChangeShapeType="1"/>
          </p:cNvSpPr>
          <p:nvPr/>
        </p:nvSpPr>
        <p:spPr bwMode="auto">
          <a:xfrm flipH="1">
            <a:off x="3754016" y="4265042"/>
            <a:ext cx="8382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8" name="Line 48"/>
          <p:cNvSpPr>
            <a:spLocks noChangeShapeType="1"/>
          </p:cNvSpPr>
          <p:nvPr/>
        </p:nvSpPr>
        <p:spPr bwMode="auto">
          <a:xfrm flipH="1" flipV="1">
            <a:off x="4135016" y="4722242"/>
            <a:ext cx="457200" cy="3048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9" name="Line 49"/>
          <p:cNvSpPr>
            <a:spLocks noChangeShapeType="1"/>
          </p:cNvSpPr>
          <p:nvPr/>
        </p:nvSpPr>
        <p:spPr bwMode="auto">
          <a:xfrm flipH="1" flipV="1">
            <a:off x="3601616" y="4950842"/>
            <a:ext cx="990600" cy="914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0" name="Line 50"/>
          <p:cNvSpPr>
            <a:spLocks noChangeShapeType="1"/>
          </p:cNvSpPr>
          <p:nvPr/>
        </p:nvSpPr>
        <p:spPr bwMode="auto">
          <a:xfrm flipH="1">
            <a:off x="5582816" y="4188842"/>
            <a:ext cx="6858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1" name="Line 51"/>
          <p:cNvSpPr>
            <a:spLocks noChangeShapeType="1"/>
          </p:cNvSpPr>
          <p:nvPr/>
        </p:nvSpPr>
        <p:spPr bwMode="auto">
          <a:xfrm flipH="1">
            <a:off x="5582816" y="5865242"/>
            <a:ext cx="762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3" name="Line 53"/>
          <p:cNvSpPr>
            <a:spLocks noChangeShapeType="1"/>
          </p:cNvSpPr>
          <p:nvPr/>
        </p:nvSpPr>
        <p:spPr bwMode="auto">
          <a:xfrm>
            <a:off x="1772816" y="4188842"/>
            <a:ext cx="28194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4" name="Line 54"/>
          <p:cNvSpPr>
            <a:spLocks noChangeShapeType="1"/>
          </p:cNvSpPr>
          <p:nvPr/>
        </p:nvSpPr>
        <p:spPr bwMode="auto">
          <a:xfrm>
            <a:off x="1772816" y="5255642"/>
            <a:ext cx="228600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35" name="Line 55"/>
          <p:cNvSpPr>
            <a:spLocks noChangeShapeType="1"/>
          </p:cNvSpPr>
          <p:nvPr/>
        </p:nvSpPr>
        <p:spPr bwMode="auto">
          <a:xfrm flipV="1">
            <a:off x="4058816" y="5103242"/>
            <a:ext cx="533400" cy="1524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6" name="Line 56"/>
          <p:cNvSpPr>
            <a:spLocks noChangeShapeType="1"/>
          </p:cNvSpPr>
          <p:nvPr/>
        </p:nvSpPr>
        <p:spPr bwMode="auto">
          <a:xfrm>
            <a:off x="7030616" y="3198242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37" name="Line 57"/>
          <p:cNvSpPr>
            <a:spLocks noChangeShapeType="1"/>
          </p:cNvSpPr>
          <p:nvPr/>
        </p:nvSpPr>
        <p:spPr bwMode="auto">
          <a:xfrm flipH="1">
            <a:off x="1772816" y="2741042"/>
            <a:ext cx="9144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3BE8A775-EB51-4DBC-A849-F63B852D17BB}" type="slidenum">
              <a:rPr lang="en-US"/>
              <a:pPr/>
              <a:t>41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Spider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Spider is software packages,</a:t>
            </a:r>
            <a:br>
              <a:rPr lang="en-US"/>
            </a:br>
            <a:r>
              <a:rPr lang="en-US"/>
              <a:t> that picks up internet documents </a:t>
            </a:r>
            <a:br>
              <a:rPr lang="en-US"/>
            </a:br>
            <a:r>
              <a:rPr lang="en-US"/>
              <a:t>from user supplied input with depth specified by user. </a:t>
            </a:r>
          </a:p>
          <a:p>
            <a:r>
              <a:rPr lang="en-US"/>
              <a:t>Spider takes one URL, fetches all links, </a:t>
            </a:r>
            <a:br>
              <a:rPr lang="en-US"/>
            </a:br>
            <a:r>
              <a:rPr lang="en-US"/>
              <a:t>and documents thy contain with predefined depth. </a:t>
            </a:r>
          </a:p>
          <a:p>
            <a:r>
              <a:rPr lang="en-US"/>
              <a:t>The fetched documents are stored on local hard disk with same structure as on the original location.</a:t>
            </a:r>
          </a:p>
          <a:p>
            <a:r>
              <a:rPr lang="en-US"/>
              <a:t>Spider’s task is to produce the first generation.</a:t>
            </a:r>
          </a:p>
          <a:p>
            <a:r>
              <a:rPr lang="en-US"/>
              <a:t>Spider is used during crossover and mutation.</a:t>
            </a:r>
          </a:p>
          <a:p>
            <a:endParaRPr lang="en-US" i="1"/>
          </a:p>
          <a:p>
            <a:endParaRPr lang="en-US"/>
          </a:p>
        </p:txBody>
      </p:sp>
      <p:pic>
        <p:nvPicPr>
          <p:cNvPr id="98308" name="Picture 4" descr="E:\3DOBJECT\INSECTS\SPIDERS\BLACKW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3434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82F0DB3B-404D-46B7-AF7D-8FC13CB2DF9B}" type="slidenum">
              <a:rPr lang="en-US"/>
              <a:pPr/>
              <a:t>42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Agent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57400"/>
            <a:ext cx="7772400" cy="4114800"/>
          </a:xfrm>
        </p:spPr>
        <p:txBody>
          <a:bodyPr/>
          <a:lstStyle/>
          <a:p>
            <a:r>
              <a:rPr lang="en-US"/>
              <a:t>Agent takes as an input a set of urls, </a:t>
            </a:r>
            <a:br>
              <a:rPr lang="en-US"/>
            </a:br>
            <a:r>
              <a:rPr lang="en-US"/>
              <a:t>and calls spider, for every one of them, with depth 1. </a:t>
            </a:r>
          </a:p>
          <a:p>
            <a:r>
              <a:rPr lang="en-US"/>
              <a:t>Then, agent performs extraction of keywords </a:t>
            </a:r>
            <a:br>
              <a:rPr lang="en-US"/>
            </a:br>
            <a:r>
              <a:rPr lang="en-US"/>
              <a:t>from each document, and stores it in local hard disk.</a:t>
            </a:r>
          </a:p>
          <a:p>
            <a:endParaRPr lang="en-US"/>
          </a:p>
        </p:txBody>
      </p:sp>
      <p:pic>
        <p:nvPicPr>
          <p:cNvPr id="99335" name="Picture 7" descr="D:\SASA\Slike\mulder-syzygy-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05200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E1FF1D3D-AC11-49D7-A8AF-CB8462DBCB93}" type="slidenum">
              <a:rPr lang="en-US"/>
              <a:pPr/>
              <a:t>43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Generator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Generator generates a set of urls from given keywords, </a:t>
            </a:r>
            <a:br>
              <a:rPr lang="en-US"/>
            </a:br>
            <a:r>
              <a:rPr lang="en-US"/>
              <a:t>using some conventional search engine. </a:t>
            </a:r>
          </a:p>
          <a:p>
            <a:r>
              <a:rPr lang="en-US"/>
              <a:t>It takes as input the desired topic, calls yahoo search engine, </a:t>
            </a:r>
            <a:br>
              <a:rPr lang="en-US"/>
            </a:br>
            <a:r>
              <a:rPr lang="en-US"/>
              <a:t>and submits a query looking for all documents </a:t>
            </a:r>
            <a:br>
              <a:rPr lang="en-US"/>
            </a:br>
            <a:r>
              <a:rPr lang="en-US"/>
              <a:t>covering the specific topic. </a:t>
            </a:r>
          </a:p>
          <a:p>
            <a:r>
              <a:rPr lang="en-US"/>
              <a:t>Generator stores URL and topic of given web page </a:t>
            </a:r>
            <a:br>
              <a:rPr lang="en-US"/>
            </a:br>
            <a:r>
              <a:rPr lang="en-US"/>
              <a:t>in database called topdata.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1003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114800"/>
            <a:ext cx="21717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22D11A2-C5B4-4767-A657-E7D25CF8D393}" type="slidenum">
              <a:rPr lang="en-US"/>
              <a:pPr/>
              <a:t>44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It uses topdata DB in </a:t>
            </a:r>
            <a:br>
              <a:rPr lang="en-US"/>
            </a:br>
            <a:r>
              <a:rPr lang="en-US"/>
              <a:t>order to insert random urls </a:t>
            </a:r>
            <a:br>
              <a:rPr lang="en-US"/>
            </a:br>
            <a:r>
              <a:rPr lang="en-US"/>
              <a:t>from database into current set.</a:t>
            </a:r>
          </a:p>
          <a:p>
            <a:r>
              <a:rPr lang="en-US"/>
              <a:t>Topic performs mutation.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101380" name="Picture 4" descr="E:\CLIPART\PHOTOS\TRAVEL\ISLA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0" y="1676400"/>
            <a:ext cx="325755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E40C7174-4C19-4E9A-AE31-B17877811676}" type="slidenum">
              <a:rPr lang="en-US"/>
              <a:pPr/>
              <a:t>45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Space takes as input the current set </a:t>
            </a:r>
            <a:br>
              <a:rPr lang="en-US"/>
            </a:br>
            <a:r>
              <a:rPr lang="en-US"/>
              <a:t>from the agent application </a:t>
            </a:r>
            <a:br>
              <a:rPr lang="en-US"/>
            </a:br>
            <a:r>
              <a:rPr lang="en-US"/>
              <a:t>and injects into it those urls </a:t>
            </a:r>
            <a:br>
              <a:rPr lang="en-US"/>
            </a:br>
            <a:r>
              <a:rPr lang="en-US"/>
              <a:t>from the database netdata </a:t>
            </a:r>
            <a:br>
              <a:rPr lang="en-US"/>
            </a:br>
            <a:r>
              <a:rPr lang="en-US"/>
              <a:t>that appeared with the greatest frequency </a:t>
            </a:r>
            <a:br>
              <a:rPr lang="en-US"/>
            </a:br>
            <a:r>
              <a:rPr lang="en-US"/>
              <a:t>in the output set of previous searches.</a:t>
            </a:r>
          </a:p>
          <a:p>
            <a:endParaRPr lang="en-US"/>
          </a:p>
        </p:txBody>
      </p:sp>
      <p:pic>
        <p:nvPicPr>
          <p:cNvPr id="102412" name="Picture 12" descr="E:\CLIPART\PHOTOS\SCIENCE\SPA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270192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6BDBD4B-8C94-45D7-AA05-B43699818FF0}" type="slidenum">
              <a:rPr lang="en-US"/>
              <a:pPr/>
              <a:t>46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03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</a:t>
            </a:r>
          </a:p>
        </p:txBody>
      </p:sp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Time takes set of urls from agent </a:t>
            </a:r>
            <a:br>
              <a:rPr lang="en-US"/>
            </a:br>
            <a:r>
              <a:rPr lang="en-US"/>
              <a:t>and inserts ones with greatest frequency into DB netdata.</a:t>
            </a:r>
          </a:p>
          <a:p>
            <a:r>
              <a:rPr lang="en-US"/>
              <a:t>The netdata DB contains of three fields: URL, topic, </a:t>
            </a:r>
            <a:br>
              <a:rPr lang="en-US"/>
            </a:br>
            <a:r>
              <a:rPr lang="en-US"/>
              <a:t>and count number. </a:t>
            </a:r>
          </a:p>
          <a:p>
            <a:r>
              <a:rPr lang="en-US"/>
              <a:t>The DB is updated in each algorithm iteration.</a:t>
            </a:r>
          </a:p>
          <a:p>
            <a:endParaRPr lang="en-US"/>
          </a:p>
        </p:txBody>
      </p:sp>
      <p:pic>
        <p:nvPicPr>
          <p:cNvPr id="103432" name="Picture 1032" descr="E:\CLIPART\SCRBEANS\SQUEZTIM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4572000" cy="249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2A06E014-3426-4DD5-90F4-70D466B1A501}" type="slidenum">
              <a:rPr lang="en-US"/>
              <a:pPr/>
              <a:t>47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How Does </a:t>
            </a:r>
            <a:r>
              <a:rPr lang="en-US" dirty="0" smtClean="0"/>
              <a:t>the </a:t>
            </a:r>
            <a:r>
              <a:rPr lang="en-US" dirty="0"/>
              <a:t>System Work?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381000" y="2540000"/>
            <a:ext cx="685800" cy="3302000"/>
          </a:xfrm>
          <a:prstGeom prst="rect">
            <a:avLst/>
          </a:prstGeom>
          <a:noFill/>
          <a:ln w="19050" cap="sq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</a:p>
          <a:p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209800" y="3133725"/>
            <a:ext cx="6985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07763" dir="189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Agent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886200" y="3133725"/>
            <a:ext cx="968375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Spider</a:t>
            </a:r>
          </a:p>
        </p:txBody>
      </p:sp>
      <p:sp>
        <p:nvSpPr>
          <p:cNvPr id="104454" name="Oval 6"/>
          <p:cNvSpPr>
            <a:spLocks noChangeArrowheads="1"/>
          </p:cNvSpPr>
          <p:nvPr/>
        </p:nvSpPr>
        <p:spPr bwMode="auto">
          <a:xfrm>
            <a:off x="1981200" y="2212975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Input set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3886200" y="3819525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Topic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3886200" y="4641850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Space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3886200" y="5495925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104458" name="Oval 10"/>
          <p:cNvSpPr>
            <a:spLocks noChangeArrowheads="1"/>
          </p:cNvSpPr>
          <p:nvPr/>
        </p:nvSpPr>
        <p:spPr bwMode="auto">
          <a:xfrm>
            <a:off x="1730375" y="6026150"/>
            <a:ext cx="1493838" cy="450850"/>
          </a:xfrm>
          <a:prstGeom prst="ellipse">
            <a:avLst/>
          </a:prstGeom>
          <a:noFill/>
          <a:ln w="57150" cap="sq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Output set</a:t>
            </a:r>
          </a:p>
        </p:txBody>
      </p:sp>
      <p:sp>
        <p:nvSpPr>
          <p:cNvPr id="104459" name="Oval 11"/>
          <p:cNvSpPr>
            <a:spLocks noChangeArrowheads="1"/>
          </p:cNvSpPr>
          <p:nvPr/>
        </p:nvSpPr>
        <p:spPr bwMode="auto">
          <a:xfrm>
            <a:off x="1676400" y="4292600"/>
            <a:ext cx="1731963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Current set</a:t>
            </a:r>
          </a:p>
        </p:txBody>
      </p:sp>
      <p:sp>
        <p:nvSpPr>
          <p:cNvPr id="104460" name="Oval 12"/>
          <p:cNvSpPr>
            <a:spLocks noChangeArrowheads="1"/>
          </p:cNvSpPr>
          <p:nvPr/>
        </p:nvSpPr>
        <p:spPr bwMode="auto">
          <a:xfrm>
            <a:off x="5638800" y="3759200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Top data</a:t>
            </a:r>
          </a:p>
        </p:txBody>
      </p:sp>
      <p:sp>
        <p:nvSpPr>
          <p:cNvPr id="104461" name="Oval 13"/>
          <p:cNvSpPr>
            <a:spLocks noChangeArrowheads="1"/>
          </p:cNvSpPr>
          <p:nvPr/>
        </p:nvSpPr>
        <p:spPr bwMode="auto">
          <a:xfrm>
            <a:off x="5715000" y="5435600"/>
            <a:ext cx="1187450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Net data</a:t>
            </a:r>
          </a:p>
        </p:txBody>
      </p:sp>
      <p:sp>
        <p:nvSpPr>
          <p:cNvPr id="104462" name="Text Box 14"/>
          <p:cNvSpPr txBox="1">
            <a:spLocks noChangeArrowheads="1"/>
          </p:cNvSpPr>
          <p:nvPr/>
        </p:nvSpPr>
        <p:spPr bwMode="auto">
          <a:xfrm>
            <a:off x="5638800" y="2609850"/>
            <a:ext cx="1371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Generator</a:t>
            </a:r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1066800" y="3203575"/>
            <a:ext cx="1143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H="1">
            <a:off x="1066800" y="3355975"/>
            <a:ext cx="11430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>
            <a:off x="2971800" y="3203575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 flipH="1">
            <a:off x="2971800" y="3355975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>
            <a:off x="2514600" y="3508375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>
            <a:off x="2514600" y="4727575"/>
            <a:ext cx="0" cy="1295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 flipH="1">
            <a:off x="3048000" y="4041775"/>
            <a:ext cx="8382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0" name="Line 22"/>
          <p:cNvSpPr>
            <a:spLocks noChangeShapeType="1"/>
          </p:cNvSpPr>
          <p:nvPr/>
        </p:nvSpPr>
        <p:spPr bwMode="auto">
          <a:xfrm flipH="1" flipV="1">
            <a:off x="3429000" y="4498975"/>
            <a:ext cx="457200" cy="3048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1" name="Line 23"/>
          <p:cNvSpPr>
            <a:spLocks noChangeShapeType="1"/>
          </p:cNvSpPr>
          <p:nvPr/>
        </p:nvSpPr>
        <p:spPr bwMode="auto">
          <a:xfrm flipH="1" flipV="1">
            <a:off x="2895600" y="4727575"/>
            <a:ext cx="990600" cy="914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2" name="Line 24"/>
          <p:cNvSpPr>
            <a:spLocks noChangeShapeType="1"/>
          </p:cNvSpPr>
          <p:nvPr/>
        </p:nvSpPr>
        <p:spPr bwMode="auto">
          <a:xfrm flipH="1">
            <a:off x="4876800" y="3965575"/>
            <a:ext cx="6858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3" name="Line 25"/>
          <p:cNvSpPr>
            <a:spLocks noChangeShapeType="1"/>
          </p:cNvSpPr>
          <p:nvPr/>
        </p:nvSpPr>
        <p:spPr bwMode="auto">
          <a:xfrm flipH="1">
            <a:off x="4876800" y="5641975"/>
            <a:ext cx="762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4" name="Line 26"/>
          <p:cNvSpPr>
            <a:spLocks noChangeShapeType="1"/>
          </p:cNvSpPr>
          <p:nvPr/>
        </p:nvSpPr>
        <p:spPr bwMode="auto">
          <a:xfrm>
            <a:off x="1066800" y="3965575"/>
            <a:ext cx="28194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5" name="Line 27"/>
          <p:cNvSpPr>
            <a:spLocks noChangeShapeType="1"/>
          </p:cNvSpPr>
          <p:nvPr/>
        </p:nvSpPr>
        <p:spPr bwMode="auto">
          <a:xfrm>
            <a:off x="1066800" y="5032375"/>
            <a:ext cx="228600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76" name="Line 28"/>
          <p:cNvSpPr>
            <a:spLocks noChangeShapeType="1"/>
          </p:cNvSpPr>
          <p:nvPr/>
        </p:nvSpPr>
        <p:spPr bwMode="auto">
          <a:xfrm flipV="1">
            <a:off x="3352800" y="4879975"/>
            <a:ext cx="533400" cy="1524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>
            <a:off x="6324600" y="2974975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78" name="Line 30"/>
          <p:cNvSpPr>
            <a:spLocks noChangeShapeType="1"/>
          </p:cNvSpPr>
          <p:nvPr/>
        </p:nvSpPr>
        <p:spPr bwMode="auto">
          <a:xfrm flipH="1">
            <a:off x="1066800" y="2441575"/>
            <a:ext cx="9144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cxnSp>
        <p:nvCxnSpPr>
          <p:cNvPr id="104479" name="AutoShape 31"/>
          <p:cNvCxnSpPr>
            <a:cxnSpLocks noChangeShapeType="1"/>
            <a:stCxn id="104452" idx="0"/>
            <a:endCxn id="104453" idx="0"/>
          </p:cNvCxnSpPr>
          <p:nvPr/>
        </p:nvCxnSpPr>
        <p:spPr bwMode="auto">
          <a:xfrm rot="5400000" flipV="1">
            <a:off x="3463925" y="2228850"/>
            <a:ext cx="1588" cy="1811338"/>
          </a:xfrm>
          <a:prstGeom prst="curvedConnector3">
            <a:avLst>
              <a:gd name="adj1" fmla="val -29800005"/>
            </a:avLst>
          </a:prstGeom>
          <a:noFill/>
          <a:ln w="25400" cap="sq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4480" name="Line 32"/>
          <p:cNvSpPr>
            <a:spLocks noChangeShapeType="1"/>
          </p:cNvSpPr>
          <p:nvPr/>
        </p:nvSpPr>
        <p:spPr bwMode="auto">
          <a:xfrm>
            <a:off x="7391400" y="1812925"/>
            <a:ext cx="14478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81" name="Text Box 33"/>
          <p:cNvSpPr txBox="1">
            <a:spLocks noChangeArrowheads="1"/>
          </p:cNvSpPr>
          <p:nvPr/>
        </p:nvSpPr>
        <p:spPr bwMode="auto">
          <a:xfrm>
            <a:off x="7337425" y="1447800"/>
            <a:ext cx="1425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command flow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>
            <a:off x="7391400" y="2498725"/>
            <a:ext cx="1447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7659688" y="2193925"/>
            <a:ext cx="950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data flow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0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0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0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 autoUpdateAnimBg="0"/>
      <p:bldP spid="104458" grpId="0" animBg="1" autoUpdateAnimBg="0"/>
      <p:bldP spid="104459" grpId="0" animBg="1" autoUpdateAnimBg="0"/>
      <p:bldP spid="104463" grpId="0" animBg="1"/>
      <p:bldP spid="104464" grpId="0" animBg="1"/>
      <p:bldP spid="104465" grpId="0" animBg="1"/>
      <p:bldP spid="104466" grpId="0" animBg="1"/>
      <p:bldP spid="104467" grpId="0" animBg="1"/>
      <p:bldP spid="104468" grpId="0" animBg="1"/>
      <p:bldP spid="104469" grpId="0" animBg="1"/>
      <p:bldP spid="104470" grpId="0" animBg="1"/>
      <p:bldP spid="104471" grpId="0" animBg="1"/>
      <p:bldP spid="104472" grpId="0" animBg="1"/>
      <p:bldP spid="104473" grpId="0" animBg="1"/>
      <p:bldP spid="104474" grpId="0" animBg="1"/>
      <p:bldP spid="104475" grpId="0" animBg="1"/>
      <p:bldP spid="104476" grpId="0" animBg="1"/>
      <p:bldP spid="104477" grpId="0" animBg="1"/>
      <p:bldP spid="10447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7E046F6C-3A8F-4037-A0D8-200442E85DAC}" type="slidenum">
              <a:rPr lang="en-US"/>
              <a:pPr/>
              <a:t>48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105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r>
              <a:rPr lang="en-US"/>
              <a:t>GA and the Internet: Conclusion</a:t>
            </a:r>
          </a:p>
        </p:txBody>
      </p:sp>
      <p:sp>
        <p:nvSpPr>
          <p:cNvPr id="1105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772400" cy="4114800"/>
          </a:xfrm>
        </p:spPr>
        <p:txBody>
          <a:bodyPr/>
          <a:lstStyle/>
          <a:p>
            <a:r>
              <a:rPr lang="en-US"/>
              <a:t>GA for internet search, on contrary to other gas,</a:t>
            </a:r>
            <a:br>
              <a:rPr lang="en-US"/>
            </a:br>
            <a:r>
              <a:rPr lang="en-US"/>
              <a:t>is much faster and more efficient that conventional solutions,</a:t>
            </a:r>
            <a:br>
              <a:rPr lang="en-US"/>
            </a:br>
            <a:r>
              <a:rPr lang="en-US"/>
              <a:t>such as standard internet search engines.</a:t>
            </a:r>
          </a:p>
          <a:p>
            <a:endParaRPr lang="en-US"/>
          </a:p>
        </p:txBody>
      </p:sp>
      <p:pic>
        <p:nvPicPr>
          <p:cNvPr id="110596" name="Picture 1028" descr="E:\CLIPART\PHOTOS\MEDICINE\D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38600"/>
            <a:ext cx="2743200" cy="183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0604" name="AutoShape 1036"/>
          <p:cNvSpPr>
            <a:spLocks noChangeArrowheads="1"/>
          </p:cNvSpPr>
          <p:nvPr/>
        </p:nvSpPr>
        <p:spPr bwMode="auto">
          <a:xfrm rot="1188821">
            <a:off x="5257800" y="3581400"/>
            <a:ext cx="3429000" cy="2514600"/>
          </a:xfrm>
          <a:prstGeom prst="irregularSeal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10605" name="Text Box 1037"/>
          <p:cNvSpPr txBox="1">
            <a:spLocks noChangeArrowheads="1"/>
          </p:cNvSpPr>
          <p:nvPr/>
        </p:nvSpPr>
        <p:spPr bwMode="auto">
          <a:xfrm>
            <a:off x="6251575" y="4648200"/>
            <a:ext cx="1196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INTERNET</a:t>
            </a:r>
          </a:p>
        </p:txBody>
      </p:sp>
      <p:sp>
        <p:nvSpPr>
          <p:cNvPr id="110608" name="AutoShape 1040"/>
          <p:cNvSpPr>
            <a:spLocks noChangeArrowheads="1"/>
          </p:cNvSpPr>
          <p:nvPr/>
        </p:nvSpPr>
        <p:spPr bwMode="auto">
          <a:xfrm>
            <a:off x="3810000" y="45720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33400"/>
            <a:ext cx="8892480" cy="1143000"/>
          </a:xfrm>
        </p:spPr>
        <p:txBody>
          <a:bodyPr/>
          <a:lstStyle/>
          <a:p>
            <a:r>
              <a:rPr lang="en-US" sz="3600" dirty="0"/>
              <a:t>Conclusion: </a:t>
            </a:r>
            <a:r>
              <a:rPr lang="en-US" sz="3600" dirty="0" smtClean="0"/>
              <a:t>Evolution of Future Research</a:t>
            </a:r>
            <a:endParaRPr lang="en-US" dirty="0"/>
          </a:p>
        </p:txBody>
      </p:sp>
      <p:pic>
        <p:nvPicPr>
          <p:cNvPr id="123907" name="Picture 3" descr="D:\SASA\Slike\evolve5at72dpi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981200"/>
            <a:ext cx="6481762" cy="305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752600" y="5483810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kumimoji="0"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35816200-28D5-4624-8F40-A07549BB75F8}" type="slidenum">
              <a:rPr lang="en-US"/>
              <a:pPr/>
              <a:t>5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921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Genetic Algorithm Is...</a:t>
            </a:r>
          </a:p>
        </p:txBody>
      </p:sp>
      <p:sp>
        <p:nvSpPr>
          <p:cNvPr id="921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400"/>
              <a:t>… </a:t>
            </a:r>
            <a:r>
              <a:rPr lang="en-US" sz="2400">
                <a:solidFill>
                  <a:srgbClr val="FFFF00"/>
                </a:solidFill>
              </a:rPr>
              <a:t>Computer algorithm </a:t>
            </a:r>
          </a:p>
          <a:p>
            <a:pPr algn="ctr">
              <a:buFont typeface="Wingdings" pitchFamily="2" charset="2"/>
              <a:buNone/>
            </a:pPr>
            <a:r>
              <a:rPr lang="en-US" sz="2400"/>
              <a:t>That resides on principles of genetics and evolution</a:t>
            </a:r>
            <a:endParaRPr lang="en-US"/>
          </a:p>
        </p:txBody>
      </p:sp>
      <p:graphicFrame>
        <p:nvGraphicFramePr>
          <p:cNvPr id="92164" name="Object 2052"/>
          <p:cNvGraphicFramePr>
            <a:graphicFrameLocks noChangeAspect="1"/>
          </p:cNvGraphicFramePr>
          <p:nvPr/>
        </p:nvGraphicFramePr>
        <p:xfrm>
          <a:off x="3657600" y="3352800"/>
          <a:ext cx="1990725" cy="3028950"/>
        </p:xfrm>
        <a:graphic>
          <a:graphicData uri="http://schemas.openxmlformats.org/presentationml/2006/ole">
            <p:oleObj spid="_x0000_s141314" name="Bitmap Image" r:id="rId3" imgW="1076475" imgH="1638529" progId="PBrush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75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75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925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75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autoUpdateAnimBg="0"/>
      <p:bldP spid="92163" grpId="0" build="p" bldLvl="4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BA0A4F9-5339-466F-87E8-DD71823B08EC}" type="slidenum">
              <a:rPr lang="en-US"/>
              <a:pPr/>
              <a:t>6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2493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Introduction...</a:t>
            </a:r>
          </a:p>
        </p:txBody>
      </p:sp>
      <p:sp>
        <p:nvSpPr>
          <p:cNvPr id="124931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772400" cy="4114800"/>
          </a:xfrm>
        </p:spPr>
        <p:txBody>
          <a:bodyPr/>
          <a:lstStyle/>
          <a:p>
            <a:r>
              <a:rPr lang="en-US"/>
              <a:t>Hill climbing</a:t>
            </a:r>
          </a:p>
        </p:txBody>
      </p:sp>
      <p:sp>
        <p:nvSpPr>
          <p:cNvPr id="124933" name="Freeform 3077"/>
          <p:cNvSpPr>
            <a:spLocks/>
          </p:cNvSpPr>
          <p:nvPr/>
        </p:nvSpPr>
        <p:spPr bwMode="auto">
          <a:xfrm>
            <a:off x="990600" y="3238500"/>
            <a:ext cx="6934200" cy="2705100"/>
          </a:xfrm>
          <a:custGeom>
            <a:avLst/>
            <a:gdLst>
              <a:gd name="T0" fmla="*/ 0 w 4368"/>
              <a:gd name="T1" fmla="*/ 1704 h 1704"/>
              <a:gd name="T2" fmla="*/ 1200 w 4368"/>
              <a:gd name="T3" fmla="*/ 792 h 1704"/>
              <a:gd name="T4" fmla="*/ 2112 w 4368"/>
              <a:gd name="T5" fmla="*/ 1368 h 1704"/>
              <a:gd name="T6" fmla="*/ 3216 w 4368"/>
              <a:gd name="T7" fmla="*/ 24 h 1704"/>
              <a:gd name="T8" fmla="*/ 4368 w 4368"/>
              <a:gd name="T9" fmla="*/ 1512 h 1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8" h="1704">
                <a:moveTo>
                  <a:pt x="0" y="1704"/>
                </a:moveTo>
                <a:cubicBezTo>
                  <a:pt x="424" y="1276"/>
                  <a:pt x="848" y="848"/>
                  <a:pt x="1200" y="792"/>
                </a:cubicBezTo>
                <a:cubicBezTo>
                  <a:pt x="1552" y="736"/>
                  <a:pt x="1776" y="1496"/>
                  <a:pt x="2112" y="1368"/>
                </a:cubicBezTo>
                <a:cubicBezTo>
                  <a:pt x="2448" y="1240"/>
                  <a:pt x="2840" y="0"/>
                  <a:pt x="3216" y="24"/>
                </a:cubicBezTo>
                <a:cubicBezTo>
                  <a:pt x="3592" y="48"/>
                  <a:pt x="3980" y="780"/>
                  <a:pt x="4368" y="151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4936" name="Line 3080"/>
          <p:cNvSpPr>
            <a:spLocks noChangeShapeType="1"/>
          </p:cNvSpPr>
          <p:nvPr/>
        </p:nvSpPr>
        <p:spPr bwMode="auto">
          <a:xfrm flipV="1">
            <a:off x="2895600" y="4132263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4939" name="Line 3083"/>
          <p:cNvSpPr>
            <a:spLocks noChangeShapeType="1"/>
          </p:cNvSpPr>
          <p:nvPr/>
        </p:nvSpPr>
        <p:spPr bwMode="auto">
          <a:xfrm flipV="1">
            <a:off x="6096000" y="28575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4940" name="AutoShape 3084"/>
          <p:cNvSpPr>
            <a:spLocks noChangeArrowheads="1"/>
          </p:cNvSpPr>
          <p:nvPr/>
        </p:nvSpPr>
        <p:spPr bwMode="auto">
          <a:xfrm>
            <a:off x="2895600" y="3711575"/>
            <a:ext cx="625475" cy="419100"/>
          </a:xfrm>
          <a:prstGeom prst="doubleWave">
            <a:avLst>
              <a:gd name="adj1" fmla="val 6500"/>
              <a:gd name="adj2" fmla="val 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local</a:t>
            </a:r>
          </a:p>
        </p:txBody>
      </p:sp>
      <p:sp>
        <p:nvSpPr>
          <p:cNvPr id="124943" name="AutoShape 3087"/>
          <p:cNvSpPr>
            <a:spLocks noChangeArrowheads="1"/>
          </p:cNvSpPr>
          <p:nvPr/>
        </p:nvSpPr>
        <p:spPr bwMode="auto">
          <a:xfrm>
            <a:off x="6096000" y="2438400"/>
            <a:ext cx="742950" cy="419100"/>
          </a:xfrm>
          <a:prstGeom prst="doubleWave">
            <a:avLst>
              <a:gd name="adj1" fmla="val 6500"/>
              <a:gd name="adj2" fmla="val 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global</a:t>
            </a:r>
          </a:p>
        </p:txBody>
      </p:sp>
      <p:grpSp>
        <p:nvGrpSpPr>
          <p:cNvPr id="125003" name="Group 3147"/>
          <p:cNvGrpSpPr>
            <a:grpSpLocks/>
          </p:cNvGrpSpPr>
          <p:nvPr/>
        </p:nvGrpSpPr>
        <p:grpSpPr bwMode="auto">
          <a:xfrm rot="591268">
            <a:off x="762000" y="3924300"/>
            <a:ext cx="1143000" cy="1733550"/>
            <a:chOff x="2177" y="1140"/>
            <a:chExt cx="1132" cy="2304"/>
          </a:xfrm>
        </p:grpSpPr>
        <p:grpSp>
          <p:nvGrpSpPr>
            <p:cNvPr id="124999" name="Group 3143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4993" name="Freeform 3137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4" name="Freeform 3138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5" name="Freeform 3139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6" name="Freeform 3140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7" name="Freeform 3141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8" name="Freeform 3142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5002" name="Group 3146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5000" name="Freeform 3144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001" name="Freeform 3145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8298E0CD-9A25-4454-9E9E-D89D5CBB5DCB}" type="slidenum">
              <a:rPr lang="en-US"/>
              <a:pPr/>
              <a:t>7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25954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Introduction…(2)</a:t>
            </a:r>
          </a:p>
        </p:txBody>
      </p:sp>
      <p:sp>
        <p:nvSpPr>
          <p:cNvPr id="125955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Multi-climbers</a:t>
            </a:r>
          </a:p>
        </p:txBody>
      </p:sp>
      <p:sp>
        <p:nvSpPr>
          <p:cNvPr id="125979" name="Freeform 3099"/>
          <p:cNvSpPr>
            <a:spLocks/>
          </p:cNvSpPr>
          <p:nvPr/>
        </p:nvSpPr>
        <p:spPr bwMode="auto">
          <a:xfrm>
            <a:off x="838200" y="2438400"/>
            <a:ext cx="7315200" cy="3289300"/>
          </a:xfrm>
          <a:custGeom>
            <a:avLst/>
            <a:gdLst>
              <a:gd name="T0" fmla="*/ 0 w 4608"/>
              <a:gd name="T1" fmla="*/ 2072 h 2072"/>
              <a:gd name="T2" fmla="*/ 432 w 4608"/>
              <a:gd name="T3" fmla="*/ 1640 h 2072"/>
              <a:gd name="T4" fmla="*/ 912 w 4608"/>
              <a:gd name="T5" fmla="*/ 1880 h 2072"/>
              <a:gd name="T6" fmla="*/ 1536 w 4608"/>
              <a:gd name="T7" fmla="*/ 872 h 2072"/>
              <a:gd name="T8" fmla="*/ 2400 w 4608"/>
              <a:gd name="T9" fmla="*/ 1448 h 2072"/>
              <a:gd name="T10" fmla="*/ 2928 w 4608"/>
              <a:gd name="T11" fmla="*/ 1208 h 2072"/>
              <a:gd name="T12" fmla="*/ 3312 w 4608"/>
              <a:gd name="T13" fmla="*/ 1448 h 2072"/>
              <a:gd name="T14" fmla="*/ 3888 w 4608"/>
              <a:gd name="T15" fmla="*/ 56 h 2072"/>
              <a:gd name="T16" fmla="*/ 4608 w 4608"/>
              <a:gd name="T17" fmla="*/ 1784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08" h="2072">
                <a:moveTo>
                  <a:pt x="0" y="2072"/>
                </a:moveTo>
                <a:cubicBezTo>
                  <a:pt x="140" y="1872"/>
                  <a:pt x="280" y="1672"/>
                  <a:pt x="432" y="1640"/>
                </a:cubicBezTo>
                <a:cubicBezTo>
                  <a:pt x="584" y="1608"/>
                  <a:pt x="728" y="2008"/>
                  <a:pt x="912" y="1880"/>
                </a:cubicBezTo>
                <a:cubicBezTo>
                  <a:pt x="1096" y="1752"/>
                  <a:pt x="1288" y="944"/>
                  <a:pt x="1536" y="872"/>
                </a:cubicBezTo>
                <a:cubicBezTo>
                  <a:pt x="1784" y="800"/>
                  <a:pt x="2168" y="1392"/>
                  <a:pt x="2400" y="1448"/>
                </a:cubicBezTo>
                <a:cubicBezTo>
                  <a:pt x="2632" y="1504"/>
                  <a:pt x="2776" y="1208"/>
                  <a:pt x="2928" y="1208"/>
                </a:cubicBezTo>
                <a:cubicBezTo>
                  <a:pt x="3080" y="1208"/>
                  <a:pt x="3152" y="1640"/>
                  <a:pt x="3312" y="1448"/>
                </a:cubicBezTo>
                <a:cubicBezTo>
                  <a:pt x="3472" y="1256"/>
                  <a:pt x="3672" y="0"/>
                  <a:pt x="3888" y="56"/>
                </a:cubicBezTo>
                <a:cubicBezTo>
                  <a:pt x="4104" y="112"/>
                  <a:pt x="4356" y="948"/>
                  <a:pt x="4608" y="178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grpSp>
        <p:nvGrpSpPr>
          <p:cNvPr id="125980" name="Group 3100"/>
          <p:cNvGrpSpPr>
            <a:grpSpLocks/>
          </p:cNvGrpSpPr>
          <p:nvPr/>
        </p:nvGrpSpPr>
        <p:grpSpPr bwMode="auto">
          <a:xfrm rot="244546">
            <a:off x="533400" y="4419600"/>
            <a:ext cx="609600" cy="1333500"/>
            <a:chOff x="2177" y="1140"/>
            <a:chExt cx="1132" cy="2304"/>
          </a:xfrm>
        </p:grpSpPr>
        <p:grpSp>
          <p:nvGrpSpPr>
            <p:cNvPr id="125981" name="Group 3101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5982" name="Freeform 3102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3" name="Freeform 3103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4" name="Freeform 3104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5" name="Freeform 3105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6" name="Freeform 3106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7" name="Freeform 3107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5988" name="Group 3108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5989" name="Freeform 3109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0" name="Freeform 3110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5991" name="Group 3111"/>
          <p:cNvGrpSpPr>
            <a:grpSpLocks/>
          </p:cNvGrpSpPr>
          <p:nvPr/>
        </p:nvGrpSpPr>
        <p:grpSpPr bwMode="auto">
          <a:xfrm rot="591268">
            <a:off x="4648200" y="3581400"/>
            <a:ext cx="685800" cy="1143000"/>
            <a:chOff x="2177" y="1140"/>
            <a:chExt cx="1132" cy="2304"/>
          </a:xfrm>
        </p:grpSpPr>
        <p:grpSp>
          <p:nvGrpSpPr>
            <p:cNvPr id="125992" name="Group 3112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5993" name="Freeform 3113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4" name="Freeform 3114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5" name="Freeform 3115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6" name="Freeform 3116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7" name="Freeform 3117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8" name="Freeform 3118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5999" name="Group 3119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6000" name="Freeform 3120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1" name="Freeform 3121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6002" name="Group 3122"/>
          <p:cNvGrpSpPr>
            <a:grpSpLocks/>
          </p:cNvGrpSpPr>
          <p:nvPr/>
        </p:nvGrpSpPr>
        <p:grpSpPr bwMode="auto">
          <a:xfrm rot="1977519">
            <a:off x="3048000" y="2857500"/>
            <a:ext cx="609600" cy="1104900"/>
            <a:chOff x="2177" y="1140"/>
            <a:chExt cx="1132" cy="2304"/>
          </a:xfrm>
        </p:grpSpPr>
        <p:grpSp>
          <p:nvGrpSpPr>
            <p:cNvPr id="126003" name="Group 3123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6004" name="Freeform 3124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5" name="Freeform 3125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6" name="Freeform 3126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7" name="Freeform 3127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8" name="Freeform 3128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9" name="Freeform 3129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6010" name="Group 3130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6011" name="Freeform 3131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12" name="Freeform 3132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25578D74-715D-452D-A0F4-19180A5FDCF1}" type="slidenum">
              <a:rPr lang="en-US"/>
              <a:pPr/>
              <a:t>8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Introduction…(3)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828800"/>
            <a:ext cx="7772400" cy="4114800"/>
          </a:xfrm>
        </p:spPr>
        <p:txBody>
          <a:bodyPr/>
          <a:lstStyle/>
          <a:p>
            <a:r>
              <a:rPr lang="en-US"/>
              <a:t>Genetic algorithm</a:t>
            </a:r>
          </a:p>
        </p:txBody>
      </p:sp>
      <p:sp>
        <p:nvSpPr>
          <p:cNvPr id="126980" name="Freeform 4"/>
          <p:cNvSpPr>
            <a:spLocks/>
          </p:cNvSpPr>
          <p:nvPr/>
        </p:nvSpPr>
        <p:spPr bwMode="auto">
          <a:xfrm>
            <a:off x="1143000" y="2819400"/>
            <a:ext cx="7315200" cy="3289300"/>
          </a:xfrm>
          <a:custGeom>
            <a:avLst/>
            <a:gdLst>
              <a:gd name="T0" fmla="*/ 0 w 4608"/>
              <a:gd name="T1" fmla="*/ 2072 h 2072"/>
              <a:gd name="T2" fmla="*/ 432 w 4608"/>
              <a:gd name="T3" fmla="*/ 1640 h 2072"/>
              <a:gd name="T4" fmla="*/ 912 w 4608"/>
              <a:gd name="T5" fmla="*/ 1880 h 2072"/>
              <a:gd name="T6" fmla="*/ 1536 w 4608"/>
              <a:gd name="T7" fmla="*/ 872 h 2072"/>
              <a:gd name="T8" fmla="*/ 2400 w 4608"/>
              <a:gd name="T9" fmla="*/ 1448 h 2072"/>
              <a:gd name="T10" fmla="*/ 2928 w 4608"/>
              <a:gd name="T11" fmla="*/ 1208 h 2072"/>
              <a:gd name="T12" fmla="*/ 3312 w 4608"/>
              <a:gd name="T13" fmla="*/ 1448 h 2072"/>
              <a:gd name="T14" fmla="*/ 3888 w 4608"/>
              <a:gd name="T15" fmla="*/ 56 h 2072"/>
              <a:gd name="T16" fmla="*/ 4608 w 4608"/>
              <a:gd name="T17" fmla="*/ 1784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08" h="2072">
                <a:moveTo>
                  <a:pt x="0" y="2072"/>
                </a:moveTo>
                <a:cubicBezTo>
                  <a:pt x="140" y="1872"/>
                  <a:pt x="280" y="1672"/>
                  <a:pt x="432" y="1640"/>
                </a:cubicBezTo>
                <a:cubicBezTo>
                  <a:pt x="584" y="1608"/>
                  <a:pt x="728" y="2008"/>
                  <a:pt x="912" y="1880"/>
                </a:cubicBezTo>
                <a:cubicBezTo>
                  <a:pt x="1096" y="1752"/>
                  <a:pt x="1288" y="944"/>
                  <a:pt x="1536" y="872"/>
                </a:cubicBezTo>
                <a:cubicBezTo>
                  <a:pt x="1784" y="800"/>
                  <a:pt x="2168" y="1392"/>
                  <a:pt x="2400" y="1448"/>
                </a:cubicBezTo>
                <a:cubicBezTo>
                  <a:pt x="2632" y="1504"/>
                  <a:pt x="2776" y="1208"/>
                  <a:pt x="2928" y="1208"/>
                </a:cubicBezTo>
                <a:cubicBezTo>
                  <a:pt x="3080" y="1208"/>
                  <a:pt x="3152" y="1640"/>
                  <a:pt x="3312" y="1448"/>
                </a:cubicBezTo>
                <a:cubicBezTo>
                  <a:pt x="3472" y="1256"/>
                  <a:pt x="3672" y="0"/>
                  <a:pt x="3888" y="56"/>
                </a:cubicBezTo>
                <a:cubicBezTo>
                  <a:pt x="4104" y="112"/>
                  <a:pt x="4356" y="948"/>
                  <a:pt x="4608" y="178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grpSp>
        <p:nvGrpSpPr>
          <p:cNvPr id="126981" name="Group 5"/>
          <p:cNvGrpSpPr>
            <a:grpSpLocks/>
          </p:cNvGrpSpPr>
          <p:nvPr/>
        </p:nvGrpSpPr>
        <p:grpSpPr bwMode="auto">
          <a:xfrm rot="244546">
            <a:off x="838200" y="4800600"/>
            <a:ext cx="609600" cy="1333500"/>
            <a:chOff x="2177" y="1140"/>
            <a:chExt cx="1132" cy="2304"/>
          </a:xfrm>
        </p:grpSpPr>
        <p:grpSp>
          <p:nvGrpSpPr>
            <p:cNvPr id="126982" name="Group 6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6983" name="Freeform 7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4" name="Freeform 8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5" name="Freeform 9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6" name="Freeform 10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7" name="Freeform 11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8" name="Freeform 12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6989" name="Group 13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6990" name="Freeform 14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6992" name="Group 16"/>
          <p:cNvGrpSpPr>
            <a:grpSpLocks/>
          </p:cNvGrpSpPr>
          <p:nvPr/>
        </p:nvGrpSpPr>
        <p:grpSpPr bwMode="auto">
          <a:xfrm rot="591268">
            <a:off x="2895600" y="3429000"/>
            <a:ext cx="685800" cy="1143000"/>
            <a:chOff x="2177" y="1140"/>
            <a:chExt cx="1132" cy="2304"/>
          </a:xfrm>
        </p:grpSpPr>
        <p:grpSp>
          <p:nvGrpSpPr>
            <p:cNvPr id="126993" name="Group 17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6994" name="Freeform 18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5" name="Freeform 19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6" name="Freeform 20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7" name="Freeform 21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8" name="Freeform 22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9" name="Freeform 23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7000" name="Group 24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7001" name="Freeform 25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2" name="Freeform 26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7003" name="Group 27"/>
          <p:cNvGrpSpPr>
            <a:grpSpLocks/>
          </p:cNvGrpSpPr>
          <p:nvPr/>
        </p:nvGrpSpPr>
        <p:grpSpPr bwMode="auto">
          <a:xfrm rot="2415499">
            <a:off x="5562600" y="3848100"/>
            <a:ext cx="609600" cy="1104900"/>
            <a:chOff x="2177" y="1140"/>
            <a:chExt cx="1132" cy="2304"/>
          </a:xfrm>
        </p:grpSpPr>
        <p:grpSp>
          <p:nvGrpSpPr>
            <p:cNvPr id="127004" name="Group 28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7005" name="Freeform 29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6" name="Freeform 30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7" name="Freeform 31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8" name="Freeform 32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9" name="Freeform 33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10" name="Freeform 34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7011" name="Group 35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7012" name="Freeform 36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13" name="Freeform 37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sp>
        <p:nvSpPr>
          <p:cNvPr id="127026" name="AutoShape 50"/>
          <p:cNvSpPr>
            <a:spLocks noChangeArrowheads="1"/>
          </p:cNvSpPr>
          <p:nvPr/>
        </p:nvSpPr>
        <p:spPr bwMode="auto">
          <a:xfrm>
            <a:off x="1265238" y="2667000"/>
            <a:ext cx="2146300" cy="647700"/>
          </a:xfrm>
          <a:prstGeom prst="wedgeEllipseCallout">
            <a:avLst>
              <a:gd name="adj1" fmla="val 33245"/>
              <a:gd name="adj2" fmla="val 86273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I am not at the top.</a:t>
            </a:r>
          </a:p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My high is better!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027" name="AutoShape 51"/>
          <p:cNvSpPr>
            <a:spLocks noChangeArrowheads="1"/>
          </p:cNvSpPr>
          <p:nvPr/>
        </p:nvSpPr>
        <p:spPr bwMode="auto">
          <a:xfrm>
            <a:off x="4483100" y="2600325"/>
            <a:ext cx="1689100" cy="647700"/>
          </a:xfrm>
          <a:prstGeom prst="wedgeEllipseCallout">
            <a:avLst>
              <a:gd name="adj1" fmla="val 31486"/>
              <a:gd name="adj2" fmla="val 15613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I am at the top</a:t>
            </a:r>
          </a:p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Height is ...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028" name="AutoShape 52"/>
          <p:cNvSpPr>
            <a:spLocks noChangeArrowheads="1"/>
          </p:cNvSpPr>
          <p:nvPr/>
        </p:nvSpPr>
        <p:spPr bwMode="auto">
          <a:xfrm>
            <a:off x="3787775" y="3657600"/>
            <a:ext cx="1774825" cy="411163"/>
          </a:xfrm>
          <a:prstGeom prst="cloudCallout">
            <a:avLst>
              <a:gd name="adj1" fmla="val 63236"/>
              <a:gd name="adj2" fmla="val 4536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I will continue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26" grpId="0" animBg="1" autoUpdateAnimBg="0"/>
      <p:bldP spid="127027" grpId="0" animBg="1" autoUpdateAnimBg="0"/>
      <p:bldP spid="12702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2F2C3DBC-0DC6-4A4A-8DAF-C33691BC58D3}" type="slidenum">
              <a:rPr lang="en-US"/>
              <a:pPr/>
              <a:t>9</a:t>
            </a:fld>
            <a:r>
              <a:rPr lang="en-US"/>
              <a:t> / 49</a:t>
            </a:r>
            <a:endParaRPr lang="en-US" sz="140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Introduction…(3)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05000"/>
            <a:ext cx="7772400" cy="4114800"/>
          </a:xfrm>
        </p:spPr>
        <p:txBody>
          <a:bodyPr/>
          <a:lstStyle/>
          <a:p>
            <a:r>
              <a:rPr lang="en-US"/>
              <a:t>Genetic algorithm - few microseconds after</a:t>
            </a:r>
          </a:p>
        </p:txBody>
      </p:sp>
      <p:sp>
        <p:nvSpPr>
          <p:cNvPr id="128004" name="Freeform 4"/>
          <p:cNvSpPr>
            <a:spLocks/>
          </p:cNvSpPr>
          <p:nvPr/>
        </p:nvSpPr>
        <p:spPr bwMode="auto">
          <a:xfrm>
            <a:off x="1143000" y="2819400"/>
            <a:ext cx="7315200" cy="3289300"/>
          </a:xfrm>
          <a:custGeom>
            <a:avLst/>
            <a:gdLst>
              <a:gd name="T0" fmla="*/ 0 w 4608"/>
              <a:gd name="T1" fmla="*/ 2072 h 2072"/>
              <a:gd name="T2" fmla="*/ 432 w 4608"/>
              <a:gd name="T3" fmla="*/ 1640 h 2072"/>
              <a:gd name="T4" fmla="*/ 912 w 4608"/>
              <a:gd name="T5" fmla="*/ 1880 h 2072"/>
              <a:gd name="T6" fmla="*/ 1536 w 4608"/>
              <a:gd name="T7" fmla="*/ 872 h 2072"/>
              <a:gd name="T8" fmla="*/ 2400 w 4608"/>
              <a:gd name="T9" fmla="*/ 1448 h 2072"/>
              <a:gd name="T10" fmla="*/ 2928 w 4608"/>
              <a:gd name="T11" fmla="*/ 1208 h 2072"/>
              <a:gd name="T12" fmla="*/ 3312 w 4608"/>
              <a:gd name="T13" fmla="*/ 1448 h 2072"/>
              <a:gd name="T14" fmla="*/ 3888 w 4608"/>
              <a:gd name="T15" fmla="*/ 56 h 2072"/>
              <a:gd name="T16" fmla="*/ 4608 w 4608"/>
              <a:gd name="T17" fmla="*/ 1784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08" h="2072">
                <a:moveTo>
                  <a:pt x="0" y="2072"/>
                </a:moveTo>
                <a:cubicBezTo>
                  <a:pt x="140" y="1872"/>
                  <a:pt x="280" y="1672"/>
                  <a:pt x="432" y="1640"/>
                </a:cubicBezTo>
                <a:cubicBezTo>
                  <a:pt x="584" y="1608"/>
                  <a:pt x="728" y="2008"/>
                  <a:pt x="912" y="1880"/>
                </a:cubicBezTo>
                <a:cubicBezTo>
                  <a:pt x="1096" y="1752"/>
                  <a:pt x="1288" y="944"/>
                  <a:pt x="1536" y="872"/>
                </a:cubicBezTo>
                <a:cubicBezTo>
                  <a:pt x="1784" y="800"/>
                  <a:pt x="2168" y="1392"/>
                  <a:pt x="2400" y="1448"/>
                </a:cubicBezTo>
                <a:cubicBezTo>
                  <a:pt x="2632" y="1504"/>
                  <a:pt x="2776" y="1208"/>
                  <a:pt x="2928" y="1208"/>
                </a:cubicBezTo>
                <a:cubicBezTo>
                  <a:pt x="3080" y="1208"/>
                  <a:pt x="3152" y="1640"/>
                  <a:pt x="3312" y="1448"/>
                </a:cubicBezTo>
                <a:cubicBezTo>
                  <a:pt x="3472" y="1256"/>
                  <a:pt x="3672" y="0"/>
                  <a:pt x="3888" y="56"/>
                </a:cubicBezTo>
                <a:cubicBezTo>
                  <a:pt x="4104" y="112"/>
                  <a:pt x="4356" y="948"/>
                  <a:pt x="4608" y="178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grpSp>
        <p:nvGrpSpPr>
          <p:cNvPr id="128005" name="Group 5"/>
          <p:cNvGrpSpPr>
            <a:grpSpLocks/>
          </p:cNvGrpSpPr>
          <p:nvPr/>
        </p:nvGrpSpPr>
        <p:grpSpPr bwMode="auto">
          <a:xfrm rot="-491010">
            <a:off x="2286000" y="4343400"/>
            <a:ext cx="609600" cy="1333500"/>
            <a:chOff x="2177" y="1140"/>
            <a:chExt cx="1132" cy="2304"/>
          </a:xfrm>
        </p:grpSpPr>
        <p:grpSp>
          <p:nvGrpSpPr>
            <p:cNvPr id="128006" name="Group 6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8007" name="Freeform 7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08" name="Freeform 8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09" name="Freeform 9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0" name="Freeform 10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1" name="Freeform 11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2" name="Freeform 12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8013" name="Group 13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8014" name="Freeform 14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5" name="Freeform 15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8016" name="Group 16"/>
          <p:cNvGrpSpPr>
            <a:grpSpLocks/>
          </p:cNvGrpSpPr>
          <p:nvPr/>
        </p:nvGrpSpPr>
        <p:grpSpPr bwMode="auto">
          <a:xfrm rot="1926884">
            <a:off x="3352800" y="3200400"/>
            <a:ext cx="685800" cy="1143000"/>
            <a:chOff x="2177" y="1140"/>
            <a:chExt cx="1132" cy="2304"/>
          </a:xfrm>
        </p:grpSpPr>
        <p:grpSp>
          <p:nvGrpSpPr>
            <p:cNvPr id="128017" name="Group 17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8018" name="Freeform 18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9" name="Freeform 19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0" name="Freeform 20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1" name="Freeform 21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2" name="Freeform 22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3" name="Freeform 23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8024" name="Group 24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8025" name="Freeform 25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6" name="Freeform 26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aphicFrame>
        <p:nvGraphicFramePr>
          <p:cNvPr id="128043" name="Object 43"/>
          <p:cNvGraphicFramePr>
            <a:graphicFrameLocks noChangeAspect="1"/>
          </p:cNvGraphicFramePr>
          <p:nvPr/>
        </p:nvGraphicFramePr>
        <p:xfrm>
          <a:off x="6934200" y="1905000"/>
          <a:ext cx="869950" cy="1066800"/>
        </p:xfrm>
        <a:graphic>
          <a:graphicData uri="http://schemas.openxmlformats.org/presentationml/2006/ole">
            <p:oleObj spid="_x0000_s128046" name="Clip" r:id="rId3" imgW="3212327" imgH="3935896" progId="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 (Standard)">
  <a:themeElements>
    <a:clrScheme name="Project Overview (Standard)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roject Overview (Standard)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(Standard)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Office\Templates\Presentations\Project Overview (Standard).pot</Template>
  <TotalTime>1951</TotalTime>
  <Words>1136</Words>
  <Application>Microsoft Office PowerPoint</Application>
  <PresentationFormat>On-screen Show (4:3)</PresentationFormat>
  <Paragraphs>461</Paragraphs>
  <Slides>49</Slides>
  <Notes>2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Project Overview (Standard)</vt:lpstr>
      <vt:lpstr>Bitmap Image</vt:lpstr>
      <vt:lpstr>Clip</vt:lpstr>
      <vt:lpstr>Genetic Algorithms</vt:lpstr>
      <vt:lpstr>What You Will Learn From This Tutorial?</vt:lpstr>
      <vt:lpstr>Part I: GA Theory</vt:lpstr>
      <vt:lpstr>Genetic Algorithm Is Not...</vt:lpstr>
      <vt:lpstr>Genetic Algorithm Is...</vt:lpstr>
      <vt:lpstr>Instead of Introduction...</vt:lpstr>
      <vt:lpstr>Instead of Introduction…(2)</vt:lpstr>
      <vt:lpstr>Instead of Introduction…(3)</vt:lpstr>
      <vt:lpstr>Instead of Introduction…(3)</vt:lpstr>
      <vt:lpstr>The GA Concept</vt:lpstr>
      <vt:lpstr>Survival of the Fittest</vt:lpstr>
      <vt:lpstr>Nature and GA...</vt:lpstr>
      <vt:lpstr>The History of GA</vt:lpstr>
      <vt:lpstr>Algorithmic Phases</vt:lpstr>
      <vt:lpstr> Designing GA...</vt:lpstr>
      <vt:lpstr>Representing Genomes...</vt:lpstr>
      <vt:lpstr>Crossover</vt:lpstr>
      <vt:lpstr>One-point Crossover</vt:lpstr>
      <vt:lpstr>One-point Crossover</vt:lpstr>
      <vt:lpstr>Mutation</vt:lpstr>
      <vt:lpstr>Mutation...</vt:lpstr>
      <vt:lpstr>About Probabilities...</vt:lpstr>
      <vt:lpstr>Fitness Function</vt:lpstr>
      <vt:lpstr>Selection</vt:lpstr>
      <vt:lpstr>Selection - Survival of The Strongest</vt:lpstr>
      <vt:lpstr>Selection - Some Weak Solutions Survive</vt:lpstr>
      <vt:lpstr>Mutation and Selection...</vt:lpstr>
      <vt:lpstr>Stopping Criteria</vt:lpstr>
      <vt:lpstr>GA vs. Ad-hoc Algorithms</vt:lpstr>
      <vt:lpstr>Problems With GAs</vt:lpstr>
      <vt:lpstr>Advantages of GAs</vt:lpstr>
      <vt:lpstr>GA: An Example - Diophantine Equations</vt:lpstr>
      <vt:lpstr>GA: An Example - Diophantine Equations(2)</vt:lpstr>
      <vt:lpstr>GA: An Example - Diophantine Equations(3)</vt:lpstr>
      <vt:lpstr>Some Applications of GAs</vt:lpstr>
      <vt:lpstr>Part II: Applications of GAs</vt:lpstr>
      <vt:lpstr>Genetic Algorithm  and the Internet </vt:lpstr>
      <vt:lpstr>Introduction</vt:lpstr>
      <vt:lpstr>Algorithm Phases</vt:lpstr>
      <vt:lpstr>A System for the GA Internet Search  </vt:lpstr>
      <vt:lpstr>Spider</vt:lpstr>
      <vt:lpstr>Agent</vt:lpstr>
      <vt:lpstr>Generator</vt:lpstr>
      <vt:lpstr>Topic</vt:lpstr>
      <vt:lpstr>Space</vt:lpstr>
      <vt:lpstr>Time</vt:lpstr>
      <vt:lpstr>How Does the System Work?</vt:lpstr>
      <vt:lpstr>GA and the Internet: Conclusion</vt:lpstr>
      <vt:lpstr>Conclusion: Evolution of Future Research</vt:lpstr>
    </vt:vector>
  </TitlesOfParts>
  <Company>Kuca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Algorithm</dc:title>
  <dc:creator>Milan Popovic</dc:creator>
  <cp:lastModifiedBy>admin</cp:lastModifiedBy>
  <cp:revision>131</cp:revision>
  <dcterms:created xsi:type="dcterms:W3CDTF">2001-10-26T02:38:01Z</dcterms:created>
  <dcterms:modified xsi:type="dcterms:W3CDTF">2012-11-21T13:42:08Z</dcterms:modified>
</cp:coreProperties>
</file>