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10007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570" y="-330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pPr/>
              <a:t>11/21/2012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87723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78264" y="86762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C7DFF54-6BA4-4515-87CA-28703F844993}" type="slidenum">
              <a:rPr lang="en-CA" smtClean="0"/>
              <a:pPr algn="r"/>
              <a:t>‹#›</a:t>
            </a:fld>
            <a:r>
              <a:rPr lang="en-CA" dirty="0" smtClean="0"/>
              <a:t>/9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100076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3175000" y="2057400"/>
            <a:ext cx="98298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280"/>
              </a:lnSpc>
            </a:pPr>
            <a:r>
              <a:rPr lang="en-CA" sz="6839" smtClean="0">
                <a:solidFill>
                  <a:srgbClr val="414141"/>
                </a:solidFill>
                <a:latin typeface="Gill Sans MT"/>
                <a:cs typeface="Gill Sans MT"/>
              </a:rPr>
              <a:t>CLASSIFICATION</a:t>
            </a:r>
          </a:p>
          <a:p>
            <a:pPr>
              <a:lnSpc>
                <a:spcPts val="8280"/>
              </a:lnSpc>
            </a:pPr>
            <a:endParaRPr lang="en-CA" sz="7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1800" y="3111500"/>
            <a:ext cx="11715002" cy="42062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200"/>
              </a:lnSpc>
              <a:tabLst>
                <a:tab pos="939800" algn="l"/>
              </a:tabLst>
            </a:pPr>
            <a:r>
              <a:rPr lang="en-CA" sz="6839" dirty="0" smtClean="0">
                <a:solidFill>
                  <a:srgbClr val="414141"/>
                </a:solidFill>
                <a:latin typeface="Gill Sans MT"/>
                <a:cs typeface="Gill Sans MT"/>
              </a:rPr>
              <a:t>AND THE SURVIVAL ANALYSES</a:t>
            </a:r>
            <a:r>
              <a:rPr lang="en-CA" sz="72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72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6839" dirty="0" smtClean="0">
                <a:solidFill>
                  <a:srgbClr val="414141"/>
                </a:solidFill>
                <a:latin typeface="Gill Sans MT"/>
                <a:cs typeface="Gill Sans MT"/>
              </a:rPr>
              <a:t>	IN THE ARTREAT </a:t>
            </a:r>
            <a:r>
              <a:rPr lang="en-CA" sz="6839" dirty="0" smtClean="0">
                <a:solidFill>
                  <a:srgbClr val="414141"/>
                </a:solidFill>
                <a:latin typeface="Gill Sans MT"/>
                <a:cs typeface="Gill Sans MT"/>
              </a:rPr>
              <a:t>PROJECT</a:t>
            </a:r>
          </a:p>
          <a:p>
            <a:pPr>
              <a:lnSpc>
                <a:spcPts val="8200"/>
              </a:lnSpc>
              <a:tabLst>
                <a:tab pos="939800" algn="l"/>
              </a:tabLst>
            </a:pPr>
            <a:endParaRPr lang="en-CA" sz="6839" dirty="0" smtClean="0">
              <a:solidFill>
                <a:srgbClr val="414141"/>
              </a:solidFill>
              <a:latin typeface="Gill Sans MT"/>
              <a:cs typeface="Gill Sans MT"/>
            </a:endParaRPr>
          </a:p>
          <a:p>
            <a:pPr>
              <a:lnSpc>
                <a:spcPts val="8200"/>
              </a:lnSpc>
            </a:pPr>
            <a:endParaRPr lang="en-CA" sz="72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18224" y="5723880"/>
            <a:ext cx="3303981" cy="39497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610" dirty="0" err="1" smtClean="0">
                <a:solidFill>
                  <a:srgbClr val="414141"/>
                </a:solidFill>
                <a:latin typeface="Gill Sans MT"/>
                <a:cs typeface="Gill Sans MT"/>
              </a:rPr>
              <a:t>Goran</a:t>
            </a: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 </a:t>
            </a:r>
            <a:r>
              <a:rPr lang="en-CA" sz="3610" dirty="0" err="1" smtClean="0">
                <a:solidFill>
                  <a:srgbClr val="414141"/>
                </a:solidFill>
                <a:latin typeface="Gill Sans MT"/>
                <a:cs typeface="Gill Sans MT"/>
              </a:rPr>
              <a:t>Rakocevic</a:t>
            </a:r>
            <a:endParaRPr lang="en-CA" sz="3610" dirty="0" smtClean="0">
              <a:solidFill>
                <a:srgbClr val="414141"/>
              </a:solidFill>
              <a:latin typeface="Gill Sans MT"/>
              <a:cs typeface="Gill Sans MT"/>
            </a:endParaRPr>
          </a:p>
          <a:p>
            <a:pPr>
              <a:lnSpc>
                <a:spcPts val="4370"/>
              </a:lnSpc>
            </a:pPr>
            <a:r>
              <a:rPr lang="en-CA" sz="3610" dirty="0" err="1" smtClean="0">
                <a:solidFill>
                  <a:srgbClr val="414141"/>
                </a:solidFill>
                <a:latin typeface="Gill Sans MT"/>
                <a:cs typeface="Gill Sans MT"/>
              </a:rPr>
              <a:t>Zoran</a:t>
            </a: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 </a:t>
            </a:r>
            <a:r>
              <a:rPr lang="en-CA" sz="3610" dirty="0" err="1" smtClean="0">
                <a:solidFill>
                  <a:srgbClr val="414141"/>
                </a:solidFill>
                <a:latin typeface="Gill Sans MT"/>
                <a:cs typeface="Gill Sans MT"/>
              </a:rPr>
              <a:t>Babovic</a:t>
            </a:r>
            <a:r>
              <a:rPr lang="en-CA" sz="3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8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Marko </a:t>
            </a:r>
            <a:r>
              <a:rPr lang="en-CA" sz="3610" dirty="0" err="1" smtClean="0">
                <a:solidFill>
                  <a:srgbClr val="414141"/>
                </a:solidFill>
                <a:latin typeface="Gill Sans MT"/>
                <a:cs typeface="Gill Sans MT"/>
              </a:rPr>
              <a:t>Novakovic</a:t>
            </a:r>
            <a:r>
              <a:rPr lang="en-CA" sz="3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8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610" dirty="0" err="1" smtClean="0">
                <a:solidFill>
                  <a:srgbClr val="414141"/>
                </a:solidFill>
                <a:latin typeface="Gill Sans MT"/>
                <a:cs typeface="Gill Sans MT"/>
              </a:rPr>
              <a:t>Nenad</a:t>
            </a: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 </a:t>
            </a:r>
            <a:r>
              <a:rPr lang="en-CA" sz="3610" dirty="0" err="1" smtClean="0">
                <a:solidFill>
                  <a:srgbClr val="414141"/>
                </a:solidFill>
                <a:latin typeface="Gill Sans MT"/>
                <a:cs typeface="Gill Sans MT"/>
              </a:rPr>
              <a:t>Korolija</a:t>
            </a:r>
            <a:r>
              <a:rPr lang="en-CA" sz="3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8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610" dirty="0" err="1" smtClean="0">
                <a:solidFill>
                  <a:srgbClr val="414141"/>
                </a:solidFill>
                <a:latin typeface="Gill Sans MT"/>
                <a:cs typeface="Gill Sans MT"/>
              </a:rPr>
              <a:t>Veljko</a:t>
            </a: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 </a:t>
            </a:r>
            <a:r>
              <a:rPr lang="en-CA" sz="3610" dirty="0" err="1" smtClean="0">
                <a:solidFill>
                  <a:srgbClr val="414141"/>
                </a:solidFill>
                <a:latin typeface="Gill Sans MT"/>
                <a:cs typeface="Gill Sans MT"/>
              </a:rPr>
              <a:t>Milutinovic</a:t>
            </a:r>
            <a:endParaRPr lang="en-CA" sz="3610" dirty="0" smtClean="0">
              <a:solidFill>
                <a:srgbClr val="414141"/>
              </a:solidFill>
              <a:latin typeface="Gill Sans MT"/>
              <a:cs typeface="Gill Sans MT"/>
            </a:endParaRPr>
          </a:p>
          <a:p>
            <a:pPr>
              <a:lnSpc>
                <a:spcPts val="4370"/>
              </a:lnSpc>
            </a:pPr>
            <a:endParaRPr lang="en-CA" sz="3610" dirty="0" smtClean="0">
              <a:solidFill>
                <a:srgbClr val="414141"/>
              </a:solidFill>
              <a:latin typeface="Gill Sans MT"/>
              <a:cs typeface="Gill Sans MT"/>
            </a:endParaRPr>
          </a:p>
          <a:p>
            <a:pPr>
              <a:lnSpc>
                <a:spcPts val="437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" y="9766300"/>
            <a:ext cx="129159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Tuesday, August 21, 12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100076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794000" y="901700"/>
            <a:ext cx="9019264" cy="21287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280"/>
              </a:lnSpc>
            </a:pPr>
            <a:r>
              <a:rPr lang="en-CA" sz="6839" dirty="0" smtClean="0">
                <a:solidFill>
                  <a:srgbClr val="414141"/>
                </a:solidFill>
                <a:latin typeface="Gill Sans MT"/>
                <a:cs typeface="Gill Sans MT"/>
              </a:rPr>
              <a:t>THE ARTREAT </a:t>
            </a:r>
            <a:r>
              <a:rPr lang="en-CA" sz="6839" dirty="0" smtClean="0">
                <a:solidFill>
                  <a:srgbClr val="414141"/>
                </a:solidFill>
                <a:latin typeface="Gill Sans MT"/>
                <a:cs typeface="Gill Sans MT"/>
              </a:rPr>
              <a:t>PROJECT</a:t>
            </a:r>
          </a:p>
          <a:p>
            <a:pPr>
              <a:lnSpc>
                <a:spcPts val="8280"/>
              </a:lnSpc>
            </a:pPr>
            <a:endParaRPr lang="en-CA" sz="72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3700" y="34290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2960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610" smtClean="0">
                <a:solidFill>
                  <a:srgbClr val="414141"/>
                </a:solidFill>
                <a:latin typeface="Gill Sans MT"/>
                <a:cs typeface="Gill Sans MT"/>
              </a:rPr>
              <a:t> ARTreat targets at providing a computational model</a:t>
            </a:r>
          </a:p>
          <a:p>
            <a:pPr>
              <a:lnSpc>
                <a:spcPts val="4370"/>
              </a:lnSpc>
            </a:pPr>
            <a:endParaRPr lang="en-CA" sz="378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500" y="3987800"/>
            <a:ext cx="9581534" cy="16542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of the cardiovascular system, to </a:t>
            </a: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improve </a:t>
            </a: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prediction</a:t>
            </a:r>
            <a:r>
              <a:rPr lang="en-CA" sz="3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8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for the atherosclerosis progression</a:t>
            </a:r>
          </a:p>
          <a:p>
            <a:pPr>
              <a:lnSpc>
                <a:spcPts val="430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8500" y="5080000"/>
            <a:ext cx="123063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75"/>
              </a:lnSpc>
            </a:pPr>
            <a:r>
              <a:rPr lang="en-CA" sz="3610" smtClean="0">
                <a:solidFill>
                  <a:srgbClr val="414141"/>
                </a:solidFill>
                <a:latin typeface="Gill Sans MT"/>
                <a:cs typeface="Gill Sans MT"/>
              </a:rPr>
              <a:t>and propagation into life-threatening events.</a:t>
            </a:r>
          </a:p>
          <a:p>
            <a:pPr>
              <a:lnSpc>
                <a:spcPts val="4275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3700" y="6096000"/>
            <a:ext cx="8127033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2960" dirty="0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 </a:t>
            </a: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An FP7 </a:t>
            </a: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Large-scale Integrating Project (IP)</a:t>
            </a:r>
          </a:p>
          <a:p>
            <a:pPr>
              <a:lnSpc>
                <a:spcPts val="4370"/>
              </a:lnSpc>
            </a:pPr>
            <a:endParaRPr lang="en-CA" sz="3783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3700" y="71247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2960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610" smtClean="0">
                <a:solidFill>
                  <a:srgbClr val="414141"/>
                </a:solidFill>
                <a:latin typeface="Gill Sans MT"/>
                <a:cs typeface="Gill Sans MT"/>
              </a:rPr>
              <a:t> 16 partners</a:t>
            </a:r>
          </a:p>
          <a:p>
            <a:pPr>
              <a:lnSpc>
                <a:spcPts val="4370"/>
              </a:lnSpc>
            </a:pPr>
            <a:endParaRPr lang="en-CA" sz="374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3700" y="81534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  <a:tabLst>
                <a:tab pos="4191000" algn="l"/>
              </a:tabLst>
            </a:pPr>
            <a:r>
              <a:rPr lang="en-CA" sz="2960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610" smtClean="0">
                <a:solidFill>
                  <a:srgbClr val="414141"/>
                </a:solidFill>
                <a:latin typeface="Gill Sans MT"/>
                <a:cs typeface="Gill Sans MT"/>
              </a:rPr>
              <a:t> Funding: 10,000,000	€</a:t>
            </a:r>
          </a:p>
          <a:p>
            <a:pPr>
              <a:lnSpc>
                <a:spcPts val="4370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900" y="9766300"/>
            <a:ext cx="129159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Tuesday, August 21, 12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100076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667000" y="901700"/>
            <a:ext cx="103378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280"/>
              </a:lnSpc>
            </a:pPr>
            <a:r>
              <a:rPr lang="en-CA" sz="7200" smtClean="0">
                <a:solidFill>
                  <a:srgbClr val="414141"/>
                </a:solidFill>
                <a:latin typeface="Gill Sans MT"/>
                <a:cs typeface="Gill Sans MT"/>
              </a:rPr>
              <a:t>ATHEROSCLEROSIS</a:t>
            </a:r>
          </a:p>
          <a:p>
            <a:pPr>
              <a:lnSpc>
                <a:spcPts val="8280"/>
              </a:lnSpc>
            </a:pPr>
            <a:endParaRPr lang="en-CA" sz="7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3700" y="27051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2960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610" smtClean="0">
                <a:solidFill>
                  <a:srgbClr val="414141"/>
                </a:solidFill>
                <a:latin typeface="Gill Sans MT"/>
                <a:cs typeface="Gill Sans MT"/>
              </a:rPr>
              <a:t> Atherosclerosis is the condition</a:t>
            </a:r>
          </a:p>
          <a:p>
            <a:pPr>
              <a:lnSpc>
                <a:spcPts val="4370"/>
              </a:lnSpc>
            </a:pPr>
            <a:endParaRPr lang="en-CA" sz="37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500" y="3263900"/>
            <a:ext cx="123063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85"/>
              </a:lnSpc>
            </a:pPr>
            <a:r>
              <a:rPr lang="en-CA" sz="3610" smtClean="0">
                <a:solidFill>
                  <a:srgbClr val="414141"/>
                </a:solidFill>
                <a:latin typeface="Gill Sans MT"/>
                <a:cs typeface="Gill Sans MT"/>
              </a:rPr>
              <a:t>in which an artery wall thickens as the result</a:t>
            </a:r>
          </a:p>
          <a:p>
            <a:pPr>
              <a:lnSpc>
                <a:spcPts val="4285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8500" y="3810000"/>
            <a:ext cx="123063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85"/>
              </a:lnSpc>
            </a:pPr>
            <a:r>
              <a:rPr lang="en-CA" sz="3610" smtClean="0">
                <a:solidFill>
                  <a:srgbClr val="414141"/>
                </a:solidFill>
                <a:latin typeface="Gill Sans MT"/>
                <a:cs typeface="Gill Sans MT"/>
              </a:rPr>
              <a:t>of a build-up of fatty materials such as cholesterol</a:t>
            </a:r>
          </a:p>
          <a:p>
            <a:pPr>
              <a:lnSpc>
                <a:spcPts val="4285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" y="9766300"/>
            <a:ext cx="129159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Tuesday, August 21, 12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100076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4457700" y="901700"/>
            <a:ext cx="85471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280"/>
              </a:lnSpc>
            </a:pPr>
            <a:r>
              <a:rPr lang="en-CA" sz="6839" smtClean="0">
                <a:solidFill>
                  <a:srgbClr val="414141"/>
                </a:solidFill>
                <a:latin typeface="Gill Sans MT"/>
                <a:cs typeface="Gill Sans MT"/>
              </a:rPr>
              <a:t>THE DATA</a:t>
            </a:r>
          </a:p>
          <a:p>
            <a:pPr>
              <a:lnSpc>
                <a:spcPts val="8280"/>
              </a:lnSpc>
            </a:pPr>
            <a:endParaRPr lang="en-CA" sz="7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3700" y="22733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115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800" smtClean="0">
                <a:solidFill>
                  <a:srgbClr val="414141"/>
                </a:solidFill>
                <a:latin typeface="Gill Sans MT"/>
                <a:cs typeface="Gill Sans MT"/>
              </a:rPr>
              <a:t> 3000 patients with 97 attributes</a:t>
            </a:r>
          </a:p>
          <a:p>
            <a:pPr>
              <a:lnSpc>
                <a:spcPts val="4370"/>
              </a:lnSpc>
            </a:pPr>
            <a:endParaRPr lang="en-CA" sz="37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3700" y="33020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115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800" smtClean="0">
                <a:solidFill>
                  <a:srgbClr val="414141"/>
                </a:solidFill>
                <a:latin typeface="Gill Sans MT"/>
                <a:cs typeface="Gill Sans MT"/>
              </a:rPr>
              <a:t> 450 patients with genetic profiles</a:t>
            </a:r>
          </a:p>
          <a:p>
            <a:pPr>
              <a:lnSpc>
                <a:spcPts val="4370"/>
              </a:lnSpc>
            </a:pPr>
            <a:endParaRPr lang="en-CA" sz="378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3700" y="43307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115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800" smtClean="0">
                <a:solidFill>
                  <a:srgbClr val="414141"/>
                </a:solidFill>
                <a:latin typeface="Gill Sans MT"/>
                <a:cs typeface="Gill Sans MT"/>
              </a:rPr>
              <a:t> 400 patients with repeated angiographies</a:t>
            </a:r>
          </a:p>
          <a:p>
            <a:pPr>
              <a:lnSpc>
                <a:spcPts val="4370"/>
              </a:lnSpc>
            </a:pPr>
            <a:endParaRPr lang="en-CA" sz="378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3700" y="53594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115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800" smtClean="0">
                <a:solidFill>
                  <a:srgbClr val="414141"/>
                </a:solidFill>
                <a:latin typeface="Gill Sans MT"/>
                <a:cs typeface="Gill Sans MT"/>
              </a:rPr>
              <a:t> 600 patients with scintigraphies</a:t>
            </a:r>
          </a:p>
          <a:p>
            <a:pPr>
              <a:lnSpc>
                <a:spcPts val="4370"/>
              </a:lnSpc>
            </a:pPr>
            <a:endParaRPr lang="en-CA" sz="377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" y="9766300"/>
            <a:ext cx="129159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Tuesday, August 21, 12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100076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124200" y="393700"/>
            <a:ext cx="9880600" cy="218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200"/>
              </a:lnSpc>
            </a:pPr>
            <a:r>
              <a:rPr lang="en-CA" sz="6839" smtClean="0">
                <a:solidFill>
                  <a:srgbClr val="414141"/>
                </a:solidFill>
                <a:latin typeface="Gill Sans MT"/>
                <a:cs typeface="Gill Sans MT"/>
              </a:rPr>
              <a:t>CLASSIFICATION:</a:t>
            </a:r>
            <a:r>
              <a:rPr lang="en-CA" sz="7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7200" smtClean="0">
                <a:solidFill>
                  <a:srgbClr val="000000"/>
                </a:solidFill>
                <a:latin typeface="Times New Roman"/>
              </a:rPr>
            </a:br>
            <a:r>
              <a:rPr lang="en-CA" sz="6839" smtClean="0">
                <a:solidFill>
                  <a:srgbClr val="414141"/>
                </a:solidFill>
                <a:latin typeface="Gill Sans MT"/>
                <a:cs typeface="Gill Sans MT"/>
              </a:rPr>
              <a:t>HARD EVENTS</a:t>
            </a:r>
          </a:p>
          <a:p>
            <a:pPr>
              <a:lnSpc>
                <a:spcPts val="8200"/>
              </a:lnSpc>
            </a:pPr>
            <a:endParaRPr lang="en-CA" sz="7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3700" y="34798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115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800" smtClean="0">
                <a:solidFill>
                  <a:srgbClr val="414141"/>
                </a:solidFill>
                <a:latin typeface="Gill Sans MT"/>
                <a:cs typeface="Gill Sans MT"/>
              </a:rPr>
              <a:t> Divide patients into:</a:t>
            </a:r>
          </a:p>
          <a:p>
            <a:pPr>
              <a:lnSpc>
                <a:spcPts val="4370"/>
              </a:lnSpc>
            </a:pPr>
            <a:endParaRPr lang="en-CA" sz="377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500" y="4038600"/>
            <a:ext cx="123063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85"/>
              </a:lnSpc>
            </a:pPr>
            <a:r>
              <a:rPr lang="en-CA" sz="3800" smtClean="0">
                <a:solidFill>
                  <a:srgbClr val="414141"/>
                </a:solidFill>
                <a:latin typeface="Gill Sans MT"/>
                <a:cs typeface="Gill Sans MT"/>
              </a:rPr>
              <a:t>those who had an event vs. those who did not</a:t>
            </a:r>
          </a:p>
          <a:p>
            <a:pPr>
              <a:lnSpc>
                <a:spcPts val="4285"/>
              </a:lnSpc>
            </a:pPr>
            <a:endParaRPr lang="en-CA" sz="3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" y="9766300"/>
            <a:ext cx="129159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Tuesday, August 21, 12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100076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3124200" y="393700"/>
            <a:ext cx="9880600" cy="218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200"/>
              </a:lnSpc>
            </a:pPr>
            <a:r>
              <a:rPr lang="en-CA" sz="6839" smtClean="0">
                <a:solidFill>
                  <a:srgbClr val="414141"/>
                </a:solidFill>
                <a:latin typeface="Gill Sans MT"/>
                <a:cs typeface="Gill Sans MT"/>
              </a:rPr>
              <a:t>CLASSIFICATION:</a:t>
            </a:r>
            <a:r>
              <a:rPr lang="en-CA" sz="7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7200" smtClean="0">
                <a:solidFill>
                  <a:srgbClr val="000000"/>
                </a:solidFill>
                <a:latin typeface="Times New Roman"/>
              </a:rPr>
            </a:br>
            <a:r>
              <a:rPr lang="en-CA" sz="6839" smtClean="0">
                <a:solidFill>
                  <a:srgbClr val="414141"/>
                </a:solidFill>
                <a:latin typeface="Gill Sans MT"/>
                <a:cs typeface="Gill Sans MT"/>
              </a:rPr>
              <a:t>HARD EVENTS</a:t>
            </a:r>
          </a:p>
          <a:p>
            <a:pPr>
              <a:lnSpc>
                <a:spcPts val="8200"/>
              </a:lnSpc>
            </a:pPr>
            <a:endParaRPr lang="en-CA" sz="7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3700" y="4000500"/>
            <a:ext cx="6709914" cy="16542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CA" sz="2960" dirty="0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 Interventions in most severe cases</a:t>
            </a:r>
            <a:r>
              <a:rPr lang="en-CA" sz="3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8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8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change </a:t>
            </a: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patient characteristics</a:t>
            </a:r>
          </a:p>
          <a:p>
            <a:pPr>
              <a:lnSpc>
                <a:spcPts val="4300"/>
              </a:lnSpc>
            </a:pPr>
            <a:endParaRPr lang="en-CA" sz="38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3700" y="55626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2960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610" smtClean="0">
                <a:solidFill>
                  <a:srgbClr val="414141"/>
                </a:solidFill>
                <a:latin typeface="Gill Sans MT"/>
                <a:cs typeface="Gill Sans MT"/>
              </a:rPr>
              <a:t> Hard event classification became meaningless</a:t>
            </a:r>
          </a:p>
          <a:p>
            <a:pPr>
              <a:lnSpc>
                <a:spcPts val="4370"/>
              </a:lnSpc>
            </a:pPr>
            <a:endParaRPr lang="en-CA" sz="378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3700" y="65913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2960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610" smtClean="0">
                <a:solidFill>
                  <a:srgbClr val="414141"/>
                </a:solidFill>
                <a:latin typeface="Gill Sans MT"/>
                <a:cs typeface="Gill Sans MT"/>
              </a:rPr>
              <a:t> A MACE study (Major Adverse Cardiac Events)</a:t>
            </a:r>
          </a:p>
          <a:p>
            <a:pPr>
              <a:lnSpc>
                <a:spcPts val="4370"/>
              </a:lnSpc>
            </a:pPr>
            <a:endParaRPr lang="en-CA" sz="378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3700" y="7620000"/>
            <a:ext cx="6184835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2960" dirty="0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 </a:t>
            </a: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Better results</a:t>
            </a:r>
            <a:r>
              <a:rPr lang="en-CA" sz="3610" dirty="0" smtClean="0">
                <a:solidFill>
                  <a:srgbClr val="414141"/>
                </a:solidFill>
                <a:latin typeface="Gill Sans MT"/>
                <a:cs typeface="Gill Sans MT"/>
              </a:rPr>
              <a:t>, still not sufficient</a:t>
            </a:r>
          </a:p>
          <a:p>
            <a:pPr>
              <a:lnSpc>
                <a:spcPts val="4370"/>
              </a:lnSpc>
            </a:pPr>
            <a:endParaRPr lang="en-CA" sz="3781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" y="9766300"/>
            <a:ext cx="129159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Tuesday, August 21, 12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100076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438400" y="901700"/>
            <a:ext cx="105664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280"/>
              </a:lnSpc>
            </a:pPr>
            <a:r>
              <a:rPr lang="en-CA" sz="6839" dirty="0" smtClean="0">
                <a:solidFill>
                  <a:srgbClr val="414141"/>
                </a:solidFill>
                <a:latin typeface="Gill Sans MT"/>
                <a:cs typeface="Gill Sans MT"/>
              </a:rPr>
              <a:t>SURVIVAL ANALYSES</a:t>
            </a:r>
          </a:p>
          <a:p>
            <a:pPr>
              <a:lnSpc>
                <a:spcPts val="8280"/>
              </a:lnSpc>
            </a:pPr>
            <a:endParaRPr lang="en-CA" sz="72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3700" y="34925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115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800" smtClean="0">
                <a:solidFill>
                  <a:srgbClr val="414141"/>
                </a:solidFill>
                <a:latin typeface="Gill Sans MT"/>
                <a:cs typeface="Gill Sans MT"/>
              </a:rPr>
              <a:t> Type of problems:</a:t>
            </a:r>
          </a:p>
          <a:p>
            <a:pPr>
              <a:lnSpc>
                <a:spcPts val="4370"/>
              </a:lnSpc>
            </a:pPr>
            <a:endParaRPr lang="en-CA" sz="376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87400" y="4521200"/>
            <a:ext cx="122174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115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800" smtClean="0">
                <a:solidFill>
                  <a:srgbClr val="414141"/>
                </a:solidFill>
                <a:latin typeface="Gill Sans MT"/>
                <a:cs typeface="Gill Sans MT"/>
              </a:rPr>
              <a:t> Study over a period of time</a:t>
            </a:r>
          </a:p>
          <a:p>
            <a:pPr>
              <a:lnSpc>
                <a:spcPts val="4370"/>
              </a:lnSpc>
            </a:pPr>
            <a:endParaRPr lang="en-CA" sz="377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7400" y="5549900"/>
            <a:ext cx="122174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115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800" smtClean="0">
                <a:solidFill>
                  <a:srgbClr val="414141"/>
                </a:solidFill>
                <a:latin typeface="Gill Sans MT"/>
                <a:cs typeface="Gill Sans MT"/>
              </a:rPr>
              <a:t> In the course of study and event either happens or not</a:t>
            </a:r>
          </a:p>
          <a:p>
            <a:pPr>
              <a:lnSpc>
                <a:spcPts val="4370"/>
              </a:lnSpc>
            </a:pPr>
            <a:endParaRPr lang="en-CA" sz="378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87400" y="6578600"/>
            <a:ext cx="122174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115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800" smtClean="0">
                <a:solidFill>
                  <a:srgbClr val="414141"/>
                </a:solidFill>
                <a:latin typeface="Gill Sans MT"/>
                <a:cs typeface="Gill Sans MT"/>
              </a:rPr>
              <a:t> Not just about if, but also when</a:t>
            </a:r>
          </a:p>
          <a:p>
            <a:pPr>
              <a:lnSpc>
                <a:spcPts val="4370"/>
              </a:lnSpc>
            </a:pPr>
            <a:endParaRPr lang="en-CA" sz="377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" y="9766300"/>
            <a:ext cx="129159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Tuesday, August 21, 12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7"/>
            <a:ext cx="13004800" cy="100076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309712" y="611312"/>
            <a:ext cx="12491753" cy="21287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280"/>
              </a:lnSpc>
            </a:pPr>
            <a:r>
              <a:rPr lang="en-CA" sz="6839" dirty="0" smtClean="0">
                <a:solidFill>
                  <a:srgbClr val="414141"/>
                </a:solidFill>
                <a:latin typeface="Gill Sans MT"/>
                <a:cs typeface="Gill Sans MT"/>
              </a:rPr>
              <a:t>THE KAPLAN-MEIER </a:t>
            </a:r>
            <a:r>
              <a:rPr lang="en-CA" sz="6839" dirty="0" smtClean="0">
                <a:solidFill>
                  <a:srgbClr val="414141"/>
                </a:solidFill>
                <a:latin typeface="Gill Sans MT"/>
                <a:cs typeface="Gill Sans MT"/>
              </a:rPr>
              <a:t>ESTIMATOR</a:t>
            </a:r>
          </a:p>
          <a:p>
            <a:pPr>
              <a:lnSpc>
                <a:spcPts val="8280"/>
              </a:lnSpc>
            </a:pPr>
            <a:endParaRPr lang="en-CA" sz="72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24200" y="8788400"/>
            <a:ext cx="65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endParaRPr lang="en-CA" sz="2400" dirty="0" smtClean="0">
              <a:solidFill>
                <a:srgbClr val="414141"/>
              </a:solidFill>
              <a:latin typeface="Gill Sans MT"/>
              <a:cs typeface="Gill Sans MT"/>
            </a:endParaRP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8900" y="9766300"/>
            <a:ext cx="129159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Tuesday, August 21, 12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pic>
        <p:nvPicPr>
          <p:cNvPr id="1026" name="Picture 2" descr="G:\Screen Shot 2012-11-16 at 1.12.53 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374" y="2699544"/>
            <a:ext cx="8996051" cy="58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100076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832100" y="901700"/>
            <a:ext cx="101727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280"/>
              </a:lnSpc>
            </a:pPr>
            <a:r>
              <a:rPr lang="en-CA" sz="7200" smtClean="0">
                <a:solidFill>
                  <a:srgbClr val="414141"/>
                </a:solidFill>
                <a:latin typeface="Gill Sans MT"/>
                <a:cs typeface="Gill Sans MT"/>
              </a:rPr>
              <a:t>COX REGRESSION</a:t>
            </a:r>
          </a:p>
          <a:p>
            <a:pPr>
              <a:lnSpc>
                <a:spcPts val="8280"/>
              </a:lnSpc>
            </a:pPr>
            <a:endParaRPr lang="en-CA" sz="7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3700" y="33147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115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800" smtClean="0">
                <a:solidFill>
                  <a:srgbClr val="414141"/>
                </a:solidFill>
                <a:latin typeface="Gill Sans MT"/>
                <a:cs typeface="Gill Sans MT"/>
              </a:rPr>
              <a:t> Proportional Hazards assumption</a:t>
            </a:r>
          </a:p>
          <a:p>
            <a:pPr>
              <a:lnSpc>
                <a:spcPts val="4370"/>
              </a:lnSpc>
            </a:pPr>
            <a:endParaRPr lang="en-CA" sz="377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3700" y="43434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115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800" smtClean="0">
                <a:solidFill>
                  <a:srgbClr val="414141"/>
                </a:solidFill>
                <a:latin typeface="Gill Sans MT"/>
                <a:cs typeface="Gill Sans MT"/>
              </a:rPr>
              <a:t> Omits the underlying hazard function</a:t>
            </a:r>
          </a:p>
          <a:p>
            <a:pPr>
              <a:lnSpc>
                <a:spcPts val="4370"/>
              </a:lnSpc>
            </a:pPr>
            <a:endParaRPr lang="en-CA" sz="3781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3700" y="53721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115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800" smtClean="0">
                <a:solidFill>
                  <a:srgbClr val="414141"/>
                </a:solidFill>
                <a:latin typeface="Gill Sans MT"/>
                <a:cs typeface="Gill Sans MT"/>
              </a:rPr>
              <a:t> Gives only a Hazard Ratio</a:t>
            </a:r>
          </a:p>
          <a:p>
            <a:pPr>
              <a:lnSpc>
                <a:spcPts val="4370"/>
              </a:lnSpc>
            </a:pPr>
            <a:endParaRPr lang="en-CA" sz="377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3700" y="64008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115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800" smtClean="0">
                <a:solidFill>
                  <a:srgbClr val="414141"/>
                </a:solidFill>
                <a:latin typeface="Gill Sans MT"/>
                <a:cs typeface="Gill Sans MT"/>
              </a:rPr>
              <a:t> Relatively Simple, and often sufficient</a:t>
            </a:r>
          </a:p>
          <a:p>
            <a:pPr>
              <a:lnSpc>
                <a:spcPts val="4370"/>
              </a:lnSpc>
            </a:pPr>
            <a:endParaRPr lang="en-CA" sz="378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3700" y="7429500"/>
            <a:ext cx="126111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115" smtClean="0">
                <a:solidFill>
                  <a:srgbClr val="414141"/>
                </a:solidFill>
                <a:latin typeface="Gill Sans MT"/>
                <a:cs typeface="Gill Sans MT"/>
              </a:rPr>
              <a:t>•</a:t>
            </a:r>
            <a:r>
              <a:rPr lang="en-CA" sz="3800" smtClean="0">
                <a:solidFill>
                  <a:srgbClr val="414141"/>
                </a:solidFill>
                <a:latin typeface="Gill Sans MT"/>
                <a:cs typeface="Gill Sans MT"/>
              </a:rPr>
              <a:t> Easy to add time varying predictors and covarities</a:t>
            </a:r>
          </a:p>
          <a:p>
            <a:pPr>
              <a:lnSpc>
                <a:spcPts val="4370"/>
              </a:lnSpc>
            </a:pPr>
            <a:endParaRPr lang="en-CA" sz="378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900" y="9766300"/>
            <a:ext cx="129159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Tuesday, August 21, 12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274</Words>
  <Application>Microsoft Office PowerPoint</Application>
  <PresentationFormat>Custom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Investintech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admin</cp:lastModifiedBy>
  <cp:revision>4</cp:revision>
  <dcterms:created xsi:type="dcterms:W3CDTF">2012-11-16T05:25:09Z</dcterms:created>
  <dcterms:modified xsi:type="dcterms:W3CDTF">2012-11-21T13:50:18Z</dcterms:modified>
</cp:coreProperties>
</file>