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3"/>
  </p:notesMasterIdLst>
  <p:sldIdLst>
    <p:sldId id="258" r:id="rId2"/>
    <p:sldId id="259" r:id="rId3"/>
    <p:sldId id="260" r:id="rId4"/>
    <p:sldId id="320" r:id="rId5"/>
    <p:sldId id="321" r:id="rId6"/>
    <p:sldId id="309" r:id="rId7"/>
    <p:sldId id="318" r:id="rId8"/>
    <p:sldId id="316" r:id="rId9"/>
    <p:sldId id="312" r:id="rId10"/>
    <p:sldId id="317" r:id="rId11"/>
    <p:sldId id="31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474" y="-3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2AC67C-8E7D-4169-B8B2-12195086C4DA}" type="datetimeFigureOut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35C2E-3AF6-4AFC-97CB-CB7D418CE3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84705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FF3DD-84A0-4D42-9051-606967141A70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>
            <a:noAutofit/>
          </a:bodyPr>
          <a:lstStyle>
            <a:lvl1pPr>
              <a:defRPr sz="10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/59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3F4B18-BAAB-4209-B43B-88725E3DD7BA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42E6F-F1F4-4953-AC18-F1E20DB624BC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1203EC-B653-43A4-B975-83080BEC5473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>
            <a:noAutofit/>
          </a:bodyPr>
          <a:lstStyle>
            <a:lvl1pPr>
              <a:defRPr sz="10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/11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28BDF-1761-49B2-AF1C-53A84A679E7D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66FAF6BD-1C79-4FB6-B71C-2F0DEF6DBDD9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159A-854C-4129-B94D-9328DD540891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A0113-28EA-4FC3-8BD0-B6645C736401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62F29-8E02-4BD3-B841-C825CDF39CC1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9B1491-1654-430D-9FFF-4A1D5B2F3DE2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23A3E63-D16C-4B97-AD5C-641E3154BDCD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0863B21-401D-4200-B2E4-2B5A95377462}" type="datetime1">
              <a:rPr lang="en-US" smtClean="0"/>
              <a:pPr/>
              <a:t>11/21/2012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Novel System Architectures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for </a:t>
            </a:r>
            <a:r>
              <a:rPr lang="en-US" sz="2800" dirty="0" smtClean="0"/>
              <a:t>Semantic Based </a:t>
            </a:r>
            <a:r>
              <a:rPr lang="en-US" sz="2800" dirty="0" smtClean="0"/>
              <a:t>Sensor </a:t>
            </a:r>
            <a:r>
              <a:rPr lang="en-US" sz="2800" dirty="0" smtClean="0"/>
              <a:t>Networks Integration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447800"/>
            <a:ext cx="8839200" cy="4953000"/>
          </a:xfrm>
        </p:spPr>
        <p:txBody>
          <a:bodyPr>
            <a:noAutofit/>
          </a:bodyPr>
          <a:lstStyle/>
          <a:p>
            <a:r>
              <a:rPr lang="x-none" sz="2400" dirty="0" smtClean="0"/>
              <a:t>The progress in the sensing and </a:t>
            </a:r>
            <a:r>
              <a:rPr lang="x-none" sz="2400" smtClean="0"/>
              <a:t>wireless technology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 </a:t>
            </a:r>
            <a:r>
              <a:rPr lang="x-none" sz="2400" dirty="0" smtClean="0"/>
              <a:t>implies proliferation </a:t>
            </a:r>
            <a:r>
              <a:rPr lang="x-none" sz="2400" smtClean="0"/>
              <a:t>and deployment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of various </a:t>
            </a:r>
            <a:r>
              <a:rPr lang="x-none" sz="2400" dirty="0" smtClean="0"/>
              <a:t>sensor nodes devices </a:t>
            </a:r>
          </a:p>
          <a:p>
            <a:r>
              <a:rPr lang="x-none" sz="2400" dirty="0" smtClean="0"/>
              <a:t>Sensor </a:t>
            </a:r>
            <a:r>
              <a:rPr lang="x-none" sz="2400" smtClean="0"/>
              <a:t>Web –</a:t>
            </a:r>
            <a:r>
              <a:rPr lang="en-US" sz="2400" dirty="0" smtClean="0"/>
              <a:t> the</a:t>
            </a:r>
            <a:r>
              <a:rPr lang="x-none" sz="2400" smtClean="0"/>
              <a:t> vision</a:t>
            </a:r>
            <a:r>
              <a:rPr lang="en-US" sz="2400" dirty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of heterogeneous sensor networks</a:t>
            </a:r>
            <a:r>
              <a:rPr lang="en-US" sz="2400" dirty="0" smtClean="0"/>
              <a:t> integration</a:t>
            </a:r>
            <a:r>
              <a:rPr lang="x-none" sz="2400" smtClean="0"/>
              <a:t> </a:t>
            </a:r>
            <a:r>
              <a:rPr lang="x-none" sz="2400" dirty="0" smtClean="0"/>
              <a:t>on the Web</a:t>
            </a:r>
          </a:p>
          <a:p>
            <a:r>
              <a:rPr lang="x-none" sz="2400" dirty="0" smtClean="0"/>
              <a:t>Semantic </a:t>
            </a:r>
            <a:r>
              <a:rPr lang="x-none" sz="2400" smtClean="0"/>
              <a:t>Based </a:t>
            </a:r>
            <a:r>
              <a:rPr lang="x-none" sz="2400" smtClean="0"/>
              <a:t>Integration</a:t>
            </a:r>
            <a:r>
              <a:rPr lang="en-US" sz="2400" dirty="0" smtClean="0"/>
              <a:t>:</a:t>
            </a:r>
            <a:r>
              <a:rPr lang="x-none" sz="2400" smtClean="0"/>
              <a:t>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dirty="0" smtClean="0"/>
              <a:t>Ability of </a:t>
            </a:r>
            <a:r>
              <a:rPr lang="x-none" sz="2400" smtClean="0"/>
              <a:t>independent systems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to exchange</a:t>
            </a:r>
            <a:r>
              <a:rPr lang="x-none" sz="2400" dirty="0" smtClean="0"/>
              <a:t>, understand, interpret, and process data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dirty="0" smtClean="0"/>
              <a:t>produced by </a:t>
            </a:r>
            <a:r>
              <a:rPr lang="x-none" sz="2400" smtClean="0"/>
              <a:t>other systems</a:t>
            </a:r>
            <a:r>
              <a:rPr lang="en-US" sz="2400" dirty="0" smtClean="0"/>
              <a:t> based on semantic data</a:t>
            </a:r>
            <a:endParaRPr lang="x-none" sz="2400" dirty="0" smtClean="0"/>
          </a:p>
          <a:p>
            <a:r>
              <a:rPr lang="x-none" sz="2400" dirty="0" smtClean="0"/>
              <a:t> Semantic Sensor Web is a </a:t>
            </a:r>
            <a:r>
              <a:rPr lang="x-none" sz="2400" smtClean="0"/>
              <a:t>platform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that enables </a:t>
            </a:r>
            <a:r>
              <a:rPr lang="x-none" sz="2400" dirty="0" smtClean="0"/>
              <a:t>possibility for providing more complex services </a:t>
            </a:r>
            <a:r>
              <a:rPr lang="x-none" sz="2400" smtClean="0"/>
              <a:t>by sup</a:t>
            </a:r>
            <a:r>
              <a:rPr lang="en-US" sz="2400" dirty="0" smtClean="0"/>
              <a:t>p</a:t>
            </a:r>
            <a:r>
              <a:rPr lang="x-none" sz="2400" smtClean="0"/>
              <a:t>lying </a:t>
            </a:r>
            <a:r>
              <a:rPr lang="x-none" sz="2400" dirty="0" smtClean="0"/>
              <a:t>context-related </a:t>
            </a:r>
            <a:r>
              <a:rPr lang="x-none" sz="2400" smtClean="0"/>
              <a:t>information 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x-none" sz="2400" smtClean="0"/>
              <a:t>with the </a:t>
            </a:r>
            <a:r>
              <a:rPr lang="x-none" sz="2400" dirty="0" smtClean="0"/>
              <a:t>raw sensor data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Web Applications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Public District Heating Monitoring System</a:t>
            </a:r>
          </a:p>
          <a:p>
            <a:r>
              <a:rPr lang="en-US" dirty="0" smtClean="0"/>
              <a:t>Semantic </a:t>
            </a:r>
            <a:r>
              <a:rPr lang="en-US" dirty="0" smtClean="0"/>
              <a:t>Sensor </a:t>
            </a:r>
            <a:r>
              <a:rPr lang="en-US" dirty="0" smtClean="0"/>
              <a:t>D</a:t>
            </a:r>
            <a:r>
              <a:rPr lang="en-US" dirty="0" smtClean="0"/>
              <a:t>ata </a:t>
            </a:r>
            <a:r>
              <a:rPr lang="en-US" dirty="0" smtClean="0"/>
              <a:t>S</a:t>
            </a:r>
            <a:r>
              <a:rPr lang="en-US" dirty="0" smtClean="0"/>
              <a:t>earch</a:t>
            </a:r>
            <a:endParaRPr lang="en-US" dirty="0"/>
          </a:p>
        </p:txBody>
      </p:sp>
      <p:pic>
        <p:nvPicPr>
          <p:cNvPr id="6" name="Picture 9" descr="C:\Documents and Settings\zbabovic\Desktop\Inovacioni projekat 2009\Prezentacija\slike novo\editorGoog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581400"/>
            <a:ext cx="4010025" cy="2522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0" descr="C:\Documents and Settings\Zoki\My Documents\My Pictures\pcg_scr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581400"/>
            <a:ext cx="41148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Future </a:t>
            </a:r>
            <a:r>
              <a:rPr lang="en-US" smtClean="0"/>
              <a:t>Research </a:t>
            </a:r>
            <a:r>
              <a:rPr lang="en-US" dirty="0" smtClean="0"/>
              <a:t>D</a:t>
            </a:r>
            <a:r>
              <a:rPr lang="en-US" smtClean="0"/>
              <a:t>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447800"/>
            <a:ext cx="8842248" cy="4949952"/>
          </a:xfrm>
        </p:spPr>
        <p:txBody>
          <a:bodyPr>
            <a:normAutofit/>
          </a:bodyPr>
          <a:lstStyle/>
          <a:p>
            <a:r>
              <a:rPr lang="en-US" dirty="0" smtClean="0"/>
              <a:t>Publications of sensor data</a:t>
            </a:r>
            <a:br>
              <a:rPr lang="en-US" dirty="0" smtClean="0"/>
            </a:br>
            <a:r>
              <a:rPr lang="en-US" dirty="0" smtClean="0"/>
              <a:t>as linked resources using XLINK mechanism</a:t>
            </a:r>
          </a:p>
          <a:p>
            <a:r>
              <a:rPr lang="en-US" dirty="0" smtClean="0"/>
              <a:t>Some researchers investigate extensions</a:t>
            </a:r>
            <a:br>
              <a:rPr lang="en-US" dirty="0" smtClean="0"/>
            </a:br>
            <a:r>
              <a:rPr lang="en-US" dirty="0" smtClean="0"/>
              <a:t>of available semantic query languages</a:t>
            </a:r>
          </a:p>
          <a:p>
            <a:r>
              <a:rPr lang="en-US" dirty="0" smtClean="0"/>
              <a:t>Creation of a flexible information model</a:t>
            </a:r>
            <a:br>
              <a:rPr lang="en-US" dirty="0" smtClean="0"/>
            </a:br>
            <a:r>
              <a:rPr lang="en-US" dirty="0" smtClean="0"/>
              <a:t>that will satisfy needs</a:t>
            </a:r>
            <a:br>
              <a:rPr lang="en-US" dirty="0" smtClean="0"/>
            </a:br>
            <a:r>
              <a:rPr lang="en-US" dirty="0" smtClean="0"/>
              <a:t>of many sensor application scenarios</a:t>
            </a:r>
          </a:p>
          <a:p>
            <a:r>
              <a:rPr lang="en-US" dirty="0" smtClean="0"/>
              <a:t>Investigation of efficient </a:t>
            </a:r>
            <a:r>
              <a:rPr lang="en-US" smtClean="0"/>
              <a:t>distributed structures</a:t>
            </a:r>
            <a:br>
              <a:rPr lang="en-US" smtClean="0"/>
            </a:br>
            <a:r>
              <a:rPr lang="en-US" smtClean="0"/>
              <a:t>suitable </a:t>
            </a:r>
            <a:r>
              <a:rPr lang="en-US" dirty="0" smtClean="0"/>
              <a:t>for managing spatial-temporal characteristic </a:t>
            </a:r>
            <a:r>
              <a:rPr lang="en-US" smtClean="0"/>
              <a:t>of huge </a:t>
            </a:r>
            <a:r>
              <a:rPr lang="en-US" dirty="0" smtClean="0"/>
              <a:t>sensor data volume</a:t>
            </a:r>
          </a:p>
          <a:p>
            <a:r>
              <a:rPr lang="en-US" dirty="0" smtClean="0"/>
              <a:t>Data mining and processing of Big Sensor Data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x-none" smtClean="0"/>
              <a:t>Challenges of </a:t>
            </a:r>
            <a:r>
              <a:rPr lang="en-US" dirty="0" smtClean="0"/>
              <a:t>S</a:t>
            </a:r>
            <a:r>
              <a:rPr lang="x-none" smtClean="0"/>
              <a:t>ensor </a:t>
            </a:r>
            <a:r>
              <a:rPr lang="en-US" dirty="0" smtClean="0"/>
              <a:t>N</a:t>
            </a:r>
            <a:r>
              <a:rPr lang="x-none" smtClean="0"/>
              <a:t>etworks</a:t>
            </a:r>
            <a:r>
              <a:rPr lang="en-US" dirty="0" smtClean="0"/>
              <a:t> Integration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 fontScale="70000" lnSpcReduction="20000"/>
          </a:bodyPr>
          <a:lstStyle/>
          <a:p>
            <a:r>
              <a:rPr lang="x-none" smtClean="0"/>
              <a:t>Basic </a:t>
            </a:r>
            <a:r>
              <a:rPr lang="x-none" dirty="0" smtClean="0"/>
              <a:t>organization</a:t>
            </a:r>
          </a:p>
          <a:p>
            <a:r>
              <a:rPr lang="x-none" dirty="0" smtClean="0"/>
              <a:t>Scalability</a:t>
            </a:r>
          </a:p>
          <a:p>
            <a:r>
              <a:rPr lang="x-none" dirty="0" smtClean="0"/>
              <a:t>Sensor data sources heterogenity</a:t>
            </a:r>
          </a:p>
          <a:p>
            <a:r>
              <a:rPr lang="x-none" dirty="0" smtClean="0"/>
              <a:t>Flexibility of supported sensor networks</a:t>
            </a:r>
          </a:p>
          <a:p>
            <a:r>
              <a:rPr lang="x-none" dirty="0" smtClean="0"/>
              <a:t>SN capability awareness</a:t>
            </a:r>
          </a:p>
          <a:p>
            <a:r>
              <a:rPr lang="x-none" dirty="0" smtClean="0"/>
              <a:t>SN management and actuation functions</a:t>
            </a:r>
          </a:p>
          <a:p>
            <a:r>
              <a:rPr lang="x-none" dirty="0" smtClean="0"/>
              <a:t>Ontologies and l</a:t>
            </a:r>
            <a:r>
              <a:rPr lang="en-US" dirty="0" smtClean="0"/>
              <a:t>e</a:t>
            </a:r>
            <a:r>
              <a:rPr lang="x-none" dirty="0" smtClean="0"/>
              <a:t>vel of applied semantics</a:t>
            </a:r>
          </a:p>
          <a:p>
            <a:r>
              <a:rPr lang="x-none" dirty="0" smtClean="0"/>
              <a:t>The data representation model</a:t>
            </a:r>
          </a:p>
          <a:p>
            <a:r>
              <a:rPr lang="x-none" dirty="0" smtClean="0"/>
              <a:t>Query language</a:t>
            </a:r>
          </a:p>
          <a:p>
            <a:r>
              <a:rPr lang="x-none" dirty="0" smtClean="0"/>
              <a:t>Knowledge inference</a:t>
            </a:r>
          </a:p>
          <a:p>
            <a:r>
              <a:rPr lang="x-none" dirty="0" smtClean="0"/>
              <a:t>Application/Service interface and data format</a:t>
            </a:r>
          </a:p>
          <a:p>
            <a:r>
              <a:rPr lang="x-none" dirty="0" smtClean="0"/>
              <a:t>Service discovery</a:t>
            </a:r>
          </a:p>
          <a:p>
            <a:r>
              <a:rPr lang="x-none" dirty="0" smtClean="0"/>
              <a:t>Service composition</a:t>
            </a:r>
          </a:p>
          <a:p>
            <a:r>
              <a:rPr lang="x-none" dirty="0" smtClean="0"/>
              <a:t>Quality of service and information</a:t>
            </a:r>
          </a:p>
          <a:p>
            <a:r>
              <a:rPr lang="x-none" dirty="0" smtClean="0"/>
              <a:t>Security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smtClean="0"/>
              <a:t>Clasiffication Criteria</a:t>
            </a:r>
            <a:r>
              <a:rPr lang="en-US" dirty="0" smtClean="0"/>
              <a:t> for Existing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lnSpcReduction="10000"/>
          </a:bodyPr>
          <a:lstStyle/>
          <a:p>
            <a:r>
              <a:rPr lang="x-none" dirty="0" smtClean="0"/>
              <a:t>T</a:t>
            </a:r>
            <a:r>
              <a:rPr lang="en-US" dirty="0" err="1" smtClean="0"/>
              <a:t>wo</a:t>
            </a:r>
            <a:r>
              <a:rPr lang="en-US" dirty="0" smtClean="0"/>
              <a:t> main available </a:t>
            </a:r>
            <a:r>
              <a:rPr lang="x-none" smtClean="0"/>
              <a:t>approach</a:t>
            </a:r>
            <a:r>
              <a:rPr lang="en-US" dirty="0" err="1" smtClean="0"/>
              <a:t>es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Bottom-up – Sensor Networks Oriented Approaches</a:t>
            </a:r>
          </a:p>
          <a:p>
            <a:pPr lvl="1"/>
            <a:r>
              <a:rPr lang="en-US" dirty="0" smtClean="0"/>
              <a:t>Top-down</a:t>
            </a:r>
            <a:r>
              <a:rPr lang="x-none" dirty="0" smtClean="0"/>
              <a:t> </a:t>
            </a:r>
            <a:r>
              <a:rPr lang="en-US" dirty="0" smtClean="0"/>
              <a:t> -</a:t>
            </a:r>
            <a:r>
              <a:rPr lang="x-none" dirty="0" smtClean="0"/>
              <a:t> </a:t>
            </a:r>
            <a:r>
              <a:rPr lang="en-US" dirty="0" smtClean="0"/>
              <a:t> Application Oriented Approaches</a:t>
            </a:r>
          </a:p>
          <a:p>
            <a:r>
              <a:rPr lang="en-US" dirty="0" smtClean="0"/>
              <a:t>Sensor </a:t>
            </a:r>
            <a:r>
              <a:rPr lang="en-US" dirty="0" smtClean="0"/>
              <a:t>n</a:t>
            </a:r>
            <a:r>
              <a:rPr lang="en-US" dirty="0" smtClean="0"/>
              <a:t>etworks oriented </a:t>
            </a:r>
            <a:r>
              <a:rPr lang="en-US" dirty="0" smtClean="0"/>
              <a:t>a</a:t>
            </a:r>
            <a:r>
              <a:rPr lang="en-US" dirty="0" smtClean="0"/>
              <a:t>pproaches </a:t>
            </a:r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Database Centered </a:t>
            </a:r>
          </a:p>
          <a:p>
            <a:pPr lvl="1"/>
            <a:r>
              <a:rPr lang="en-US" dirty="0" smtClean="0"/>
              <a:t>The Query Translation</a:t>
            </a:r>
          </a:p>
          <a:p>
            <a:pPr lvl="1"/>
            <a:r>
              <a:rPr lang="en-US" dirty="0" smtClean="0"/>
              <a:t>Sensor Virtualization</a:t>
            </a:r>
          </a:p>
          <a:p>
            <a:r>
              <a:rPr lang="en-US" dirty="0" smtClean="0"/>
              <a:t>Application </a:t>
            </a:r>
            <a:r>
              <a:rPr lang="en-US" dirty="0" smtClean="0"/>
              <a:t>oriented </a:t>
            </a:r>
            <a:r>
              <a:rPr lang="en-US" dirty="0" smtClean="0"/>
              <a:t>a</a:t>
            </a:r>
            <a:r>
              <a:rPr lang="en-US" dirty="0" smtClean="0"/>
              <a:t>pproaches </a:t>
            </a:r>
            <a:r>
              <a:rPr lang="en-US" dirty="0" smtClean="0"/>
              <a:t>include:</a:t>
            </a:r>
          </a:p>
          <a:p>
            <a:pPr lvl="1"/>
            <a:r>
              <a:rPr lang="en-US" dirty="0" smtClean="0"/>
              <a:t>The Service-Oriented Architecture</a:t>
            </a:r>
          </a:p>
          <a:p>
            <a:pPr lvl="1"/>
            <a:r>
              <a:rPr lang="en-US" dirty="0" smtClean="0"/>
              <a:t>Service-Composition Oriented Approach</a:t>
            </a:r>
          </a:p>
          <a:p>
            <a:pPr lvl="1"/>
            <a:r>
              <a:rPr lang="en-US" dirty="0" smtClean="0"/>
              <a:t>The Rule Based Data Transformation</a:t>
            </a:r>
          </a:p>
          <a:p>
            <a:pPr lvl="1"/>
            <a:r>
              <a:rPr lang="en-US" dirty="0" smtClean="0"/>
              <a:t> The Agent Based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 Virtualization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527048"/>
            <a:ext cx="8686800" cy="4572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Basic Characteristics</a:t>
            </a:r>
          </a:p>
          <a:p>
            <a:pPr lvl="1"/>
            <a:r>
              <a:rPr lang="en-US" dirty="0" smtClean="0"/>
              <a:t>Sensors and other devices are virtualized with an abstract data model</a:t>
            </a:r>
          </a:p>
          <a:p>
            <a:pPr lvl="1"/>
            <a:r>
              <a:rPr lang="en-US" dirty="0" smtClean="0"/>
              <a:t>Applications are provided with the ability to directly interact </a:t>
            </a:r>
            <a:br>
              <a:rPr lang="en-US" dirty="0" smtClean="0"/>
            </a:br>
            <a:r>
              <a:rPr lang="en-US" dirty="0" smtClean="0"/>
              <a:t>with such abstractions using the specified interface</a:t>
            </a:r>
          </a:p>
          <a:p>
            <a:pPr lvl="1"/>
            <a:r>
              <a:rPr lang="en-US" dirty="0" smtClean="0"/>
              <a:t>Multiple levels of sensor data formats might coexist </a:t>
            </a:r>
            <a:br>
              <a:rPr lang="en-US" dirty="0" smtClean="0"/>
            </a:br>
            <a:r>
              <a:rPr lang="en-US" dirty="0" smtClean="0"/>
              <a:t>depending on the user needs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Produced data streams must comply </a:t>
            </a:r>
            <a:br>
              <a:rPr lang="en-US" dirty="0" smtClean="0"/>
            </a:br>
            <a:r>
              <a:rPr lang="en-US" dirty="0" smtClean="0"/>
              <a:t>with the commonly accepted format that should enable interoperability</a:t>
            </a:r>
          </a:p>
          <a:p>
            <a:r>
              <a:rPr lang="en-US" dirty="0" smtClean="0"/>
              <a:t>Non-Semantic Solutions</a:t>
            </a:r>
          </a:p>
          <a:p>
            <a:pPr lvl="1"/>
            <a:r>
              <a:rPr lang="en-US" dirty="0" smtClean="0"/>
              <a:t>GSN (Global Sensor Network), EPFL, Switzerland in 2006</a:t>
            </a:r>
          </a:p>
          <a:p>
            <a:r>
              <a:rPr lang="en-US" dirty="0" smtClean="0"/>
              <a:t>Semantic Solutions</a:t>
            </a:r>
          </a:p>
          <a:p>
            <a:pPr lvl="1"/>
            <a:r>
              <a:rPr lang="en-US" dirty="0" smtClean="0"/>
              <a:t>SENSEI, EU FP7, 2010</a:t>
            </a:r>
          </a:p>
          <a:p>
            <a:pPr lvl="1"/>
            <a:r>
              <a:rPr lang="en-US" dirty="0" err="1" smtClean="0"/>
              <a:t>IoT</a:t>
            </a:r>
            <a:r>
              <a:rPr lang="en-US" dirty="0" smtClean="0"/>
              <a:t> (Internet of Things), EU FP7, 2012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Rule Based Data Transformation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842248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Basic Characteristics:</a:t>
            </a:r>
          </a:p>
          <a:p>
            <a:pPr lvl="1"/>
            <a:r>
              <a:rPr lang="en-US" dirty="0" smtClean="0"/>
              <a:t>Mapping functions are based on the relationships </a:t>
            </a:r>
            <a:br>
              <a:rPr lang="en-US" dirty="0" smtClean="0"/>
            </a:br>
            <a:r>
              <a:rPr lang="en-US" dirty="0" smtClean="0"/>
              <a:t>between the concepts captured in the ontological representation</a:t>
            </a:r>
            <a:br>
              <a:rPr lang="en-US" dirty="0" smtClean="0"/>
            </a:br>
            <a:r>
              <a:rPr lang="en-US" dirty="0" smtClean="0"/>
              <a:t>of the domain model and sensor data observations and measurements</a:t>
            </a:r>
          </a:p>
          <a:p>
            <a:pPr lvl="1"/>
            <a:r>
              <a:rPr lang="en-US" dirty="0" smtClean="0"/>
              <a:t>Data are transformed from lower level formats </a:t>
            </a:r>
            <a:br>
              <a:rPr lang="en-US" dirty="0" smtClean="0"/>
            </a:br>
            <a:r>
              <a:rPr lang="en-US" dirty="0" smtClean="0"/>
              <a:t>to</a:t>
            </a:r>
            <a:r>
              <a:rPr lang="en-US" dirty="0"/>
              <a:t> </a:t>
            </a:r>
            <a:r>
              <a:rPr lang="en-US" dirty="0" smtClean="0"/>
              <a:t>semantic-based representations that enable semantic search</a:t>
            </a:r>
            <a:br>
              <a:rPr lang="en-US" dirty="0" smtClean="0"/>
            </a:br>
            <a:r>
              <a:rPr lang="en-US" dirty="0" smtClean="0"/>
              <a:t>over available data and applying of reasoning algorithms</a:t>
            </a:r>
          </a:p>
          <a:p>
            <a:r>
              <a:rPr lang="en-US" dirty="0" smtClean="0"/>
              <a:t>Challenges:</a:t>
            </a:r>
          </a:p>
          <a:p>
            <a:pPr lvl="1"/>
            <a:r>
              <a:rPr lang="en-US" dirty="0" smtClean="0"/>
              <a:t>An appropriate information model should be designed</a:t>
            </a:r>
            <a:br>
              <a:rPr lang="en-US" dirty="0" smtClean="0"/>
            </a:br>
            <a:r>
              <a:rPr lang="en-US" dirty="0" smtClean="0"/>
              <a:t>in order to cover various application domains and sensor devices</a:t>
            </a:r>
          </a:p>
          <a:p>
            <a:r>
              <a:rPr lang="en-US" dirty="0" smtClean="0"/>
              <a:t>Semantic Based Solutions</a:t>
            </a:r>
          </a:p>
          <a:p>
            <a:pPr lvl="1"/>
            <a:r>
              <a:rPr lang="en-US" dirty="0" smtClean="0"/>
              <a:t>Semantic Based Data Fusion by University of Toronto in 2007</a:t>
            </a:r>
          </a:p>
          <a:p>
            <a:pPr lvl="1"/>
            <a:r>
              <a:rPr lang="en-US" dirty="0" smtClean="0"/>
              <a:t>Data Transformation by Mapping Rules by National Technical University of Athens in 2008 </a:t>
            </a:r>
          </a:p>
          <a:p>
            <a:pPr lvl="1"/>
            <a:r>
              <a:rPr lang="en-US" dirty="0" smtClean="0"/>
              <a:t>SWASN by Ericsson in 2008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94995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Scalability: </a:t>
            </a:r>
            <a:r>
              <a:rPr lang="en-US" dirty="0" smtClean="0"/>
              <a:t>The most scalable approach</a:t>
            </a:r>
            <a:br>
              <a:rPr lang="en-US" dirty="0" smtClean="0"/>
            </a:br>
            <a:r>
              <a:rPr lang="en-US" dirty="0" smtClean="0"/>
              <a:t>is directory based approach</a:t>
            </a:r>
            <a:br>
              <a:rPr lang="en-US" dirty="0" smtClean="0"/>
            </a:br>
            <a:r>
              <a:rPr lang="en-US" dirty="0" smtClean="0"/>
              <a:t>used in sensor virtualization architectures</a:t>
            </a:r>
          </a:p>
          <a:p>
            <a:r>
              <a:rPr lang="en-US" b="1" dirty="0" smtClean="0"/>
              <a:t>Users’ flexibility</a:t>
            </a:r>
            <a:r>
              <a:rPr lang="en-US" dirty="0" smtClean="0"/>
              <a:t>: Most comfortable approaches</a:t>
            </a:r>
            <a:br>
              <a:rPr lang="en-US" dirty="0" smtClean="0"/>
            </a:br>
            <a:r>
              <a:rPr lang="en-US" dirty="0" smtClean="0"/>
              <a:t>from users’ perspective</a:t>
            </a:r>
            <a:br>
              <a:rPr lang="en-US" dirty="0" smtClean="0"/>
            </a:br>
            <a:r>
              <a:rPr lang="en-US" dirty="0" smtClean="0"/>
              <a:t>are service-composition architectures</a:t>
            </a:r>
          </a:p>
          <a:p>
            <a:r>
              <a:rPr lang="en-US" b="1" dirty="0" smtClean="0"/>
              <a:t>Information model</a:t>
            </a:r>
            <a:r>
              <a:rPr lang="en-US" dirty="0" smtClean="0"/>
              <a:t>: The most comprehensive information model has been proposed</a:t>
            </a:r>
            <a:br>
              <a:rPr lang="en-US" dirty="0" smtClean="0"/>
            </a:br>
            <a:r>
              <a:rPr lang="en-US" dirty="0" smtClean="0"/>
              <a:t>in large EU FP7 Projects Sensei, </a:t>
            </a:r>
            <a:r>
              <a:rPr lang="en-US" dirty="0" err="1" smtClean="0"/>
              <a:t>IoT</a:t>
            </a:r>
            <a:r>
              <a:rPr lang="en-US" dirty="0" smtClean="0"/>
              <a:t>, and SemSor4Grid based on the W3C’s SSN Ontology  </a:t>
            </a:r>
          </a:p>
          <a:p>
            <a:r>
              <a:rPr lang="en-US" b="1" dirty="0" smtClean="0"/>
              <a:t>Application interface</a:t>
            </a:r>
            <a:r>
              <a:rPr lang="en-US" dirty="0" smtClean="0"/>
              <a:t>: The REST interface</a:t>
            </a:r>
            <a:br>
              <a:rPr lang="en-US" dirty="0" smtClean="0"/>
            </a:br>
            <a:r>
              <a:rPr lang="en-US" dirty="0" smtClean="0"/>
              <a:t>is the most efficient application interface </a:t>
            </a:r>
            <a:br>
              <a:rPr lang="en-US" dirty="0" smtClean="0"/>
            </a:br>
            <a:r>
              <a:rPr lang="en-US" dirty="0" smtClean="0"/>
              <a:t>implemented in many solutions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Authors’ </a:t>
            </a:r>
            <a:r>
              <a:rPr lang="en-US" dirty="0" smtClean="0"/>
              <a:t>Research </a:t>
            </a:r>
            <a:r>
              <a:rPr lang="en-US" dirty="0" smtClean="0"/>
              <a:t>E</a:t>
            </a:r>
            <a:r>
              <a:rPr lang="en-US" dirty="0" smtClean="0"/>
              <a:t>fforts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613648" cy="4797552"/>
          </a:xfrm>
        </p:spPr>
        <p:txBody>
          <a:bodyPr>
            <a:normAutofit fontScale="77500" lnSpcReduction="20000"/>
          </a:bodyPr>
          <a:lstStyle/>
          <a:p>
            <a:r>
              <a:rPr lang="en-US" sz="2800" dirty="0" smtClean="0"/>
              <a:t>Traditional RDBMS fail in supporting the management</a:t>
            </a:r>
            <a:br>
              <a:rPr lang="en-US" sz="2800" dirty="0" smtClean="0"/>
            </a:br>
            <a:r>
              <a:rPr lang="en-US" sz="2800" dirty="0" smtClean="0"/>
              <a:t>of</a:t>
            </a:r>
            <a:r>
              <a:rPr lang="en-US" sz="2800" dirty="0"/>
              <a:t> </a:t>
            </a:r>
            <a:r>
              <a:rPr lang="en-US" sz="2800" dirty="0" smtClean="0"/>
              <a:t>high volume of sensor data provided by multiple data providers </a:t>
            </a:r>
            <a:br>
              <a:rPr lang="en-US" sz="2800" dirty="0" smtClean="0"/>
            </a:br>
            <a:r>
              <a:rPr lang="en-US" sz="2800" dirty="0" smtClean="0"/>
              <a:t>and huge number of Internet users</a:t>
            </a:r>
          </a:p>
          <a:p>
            <a:r>
              <a:rPr lang="en-US" sz="2800" dirty="0" err="1" smtClean="0"/>
              <a:t>NoSQL</a:t>
            </a:r>
            <a:r>
              <a:rPr lang="en-US" sz="2800" dirty="0" smtClean="0"/>
              <a:t> database systems offer high data availability </a:t>
            </a:r>
            <a:br>
              <a:rPr lang="en-US" sz="2800" dirty="0" smtClean="0"/>
            </a:br>
            <a:r>
              <a:rPr lang="en-US" sz="2800" dirty="0" smtClean="0"/>
              <a:t>while maintaining </a:t>
            </a:r>
            <a:r>
              <a:rPr lang="en-US" sz="2800" dirty="0" err="1" smtClean="0"/>
              <a:t>petabytes</a:t>
            </a:r>
            <a:r>
              <a:rPr lang="en-US" sz="2800" dirty="0" smtClean="0"/>
              <a:t> of data </a:t>
            </a:r>
            <a:br>
              <a:rPr lang="en-US" sz="2800" dirty="0" smtClean="0"/>
            </a:br>
            <a:r>
              <a:rPr lang="en-US" sz="2800" dirty="0" smtClean="0"/>
              <a:t>distributed over thousands of commodity machines </a:t>
            </a:r>
          </a:p>
          <a:p>
            <a:r>
              <a:rPr lang="en-US" sz="2800" dirty="0" smtClean="0"/>
              <a:t>Column stores are widely used for Internet scale applications</a:t>
            </a:r>
            <a:br>
              <a:rPr lang="en-US" sz="2800" dirty="0" smtClean="0"/>
            </a:br>
            <a:r>
              <a:rPr lang="en-US" sz="2800" dirty="0" smtClean="0"/>
              <a:t>by Google, Facebook, Twitter and others </a:t>
            </a:r>
          </a:p>
          <a:p>
            <a:r>
              <a:rPr lang="en-US" sz="2800" dirty="0" smtClean="0"/>
              <a:t>We have considered a column store distributed repository</a:t>
            </a:r>
            <a:br>
              <a:rPr lang="en-US" sz="2800" dirty="0" smtClean="0"/>
            </a:br>
            <a:r>
              <a:rPr lang="en-US" sz="2800" dirty="0" smtClean="0"/>
              <a:t>for keeping obtained sensor data represented through RDF,</a:t>
            </a:r>
            <a:br>
              <a:rPr lang="en-US" sz="2800" dirty="0" smtClean="0"/>
            </a:br>
            <a:r>
              <a:rPr lang="en-US" sz="2800" dirty="0" smtClean="0"/>
              <a:t>and  performing search over such data using appropriate indices</a:t>
            </a:r>
          </a:p>
          <a:p>
            <a:r>
              <a:rPr lang="en-US" sz="2800" dirty="0" smtClean="0"/>
              <a:t>This platform can be used for publishing Linked Sensor Data, following principles of Linked Data</a:t>
            </a:r>
          </a:p>
          <a:p>
            <a:r>
              <a:rPr lang="en-US" sz="2800" dirty="0" smtClean="0"/>
              <a:t>Our prototype is based on the </a:t>
            </a:r>
            <a:r>
              <a:rPr lang="en-US" sz="2800" dirty="0" err="1" smtClean="0"/>
              <a:t>HBase</a:t>
            </a:r>
            <a:r>
              <a:rPr lang="en-US" sz="2800" dirty="0" smtClean="0"/>
              <a:t> column store </a:t>
            </a:r>
            <a:br>
              <a:rPr lang="en-US" sz="2800" dirty="0" smtClean="0"/>
            </a:br>
            <a:r>
              <a:rPr lang="en-US" sz="2800" dirty="0" smtClean="0"/>
              <a:t>built on the top of the </a:t>
            </a:r>
            <a:r>
              <a:rPr lang="en-US" sz="2800" dirty="0" err="1" smtClean="0"/>
              <a:t>Hadoop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Mapping of RDF </a:t>
            </a:r>
            <a:r>
              <a:rPr lang="en-US" dirty="0" smtClean="0"/>
              <a:t>Sensor </a:t>
            </a:r>
            <a:r>
              <a:rPr lang="en-US" dirty="0" smtClean="0"/>
              <a:t>D</a:t>
            </a:r>
            <a:r>
              <a:rPr lang="en-US" dirty="0" smtClean="0"/>
              <a:t>ata </a:t>
            </a:r>
            <a:r>
              <a:rPr lang="en-US" dirty="0" smtClean="0"/>
              <a:t>to </a:t>
            </a:r>
            <a:r>
              <a:rPr lang="en-US" dirty="0" smtClean="0"/>
              <a:t>Column </a:t>
            </a:r>
            <a:r>
              <a:rPr lang="en-US" dirty="0" smtClean="0"/>
              <a:t>S</a:t>
            </a:r>
            <a:r>
              <a:rPr lang="en-US" dirty="0" smtClean="0"/>
              <a:t>tore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In column stores, there is no strict schema for columns which can be dynamically added or removed </a:t>
            </a:r>
          </a:p>
          <a:p>
            <a:r>
              <a:rPr lang="en-US" dirty="0" smtClean="0"/>
              <a:t>Sensor data are represented as triples </a:t>
            </a:r>
            <a:r>
              <a:rPr lang="en-US" i="1" dirty="0" smtClean="0"/>
              <a:t>&lt;s, p, o&gt;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using RDF</a:t>
            </a:r>
          </a:p>
          <a:p>
            <a:r>
              <a:rPr lang="en-US" dirty="0" smtClean="0"/>
              <a:t>How to support all triple search patterns ?</a:t>
            </a:r>
          </a:p>
          <a:p>
            <a:r>
              <a:rPr lang="en-US" dirty="0" smtClean="0"/>
              <a:t>Subject Centered Indexed Table: one subject per row with multiple predicates mapped as columns</a:t>
            </a:r>
          </a:p>
          <a:p>
            <a:r>
              <a:rPr lang="en-US" dirty="0" smtClean="0"/>
              <a:t>Predicate Index Table: </a:t>
            </a:r>
            <a:r>
              <a:rPr lang="en-US" i="1" dirty="0" smtClean="0"/>
              <a:t>&lt;</a:t>
            </a:r>
            <a:r>
              <a:rPr lang="en-US" i="1" dirty="0" err="1" smtClean="0"/>
              <a:t>po_s</a:t>
            </a:r>
            <a:r>
              <a:rPr lang="en-US" i="1" dirty="0" smtClean="0"/>
              <a:t>&gt; </a:t>
            </a:r>
            <a:r>
              <a:rPr lang="en-US" dirty="0" smtClean="0"/>
              <a:t>type of index, </a:t>
            </a:r>
            <a:br>
              <a:rPr lang="en-US" dirty="0" smtClean="0"/>
            </a:br>
            <a:r>
              <a:rPr lang="en-US" dirty="0" smtClean="0"/>
              <a:t>where </a:t>
            </a:r>
            <a:r>
              <a:rPr lang="en-US" i="1" dirty="0" err="1" smtClean="0"/>
              <a:t>predicate_object</a:t>
            </a:r>
            <a:r>
              <a:rPr lang="en-US" dirty="0" smtClean="0"/>
              <a:t> is a row key, </a:t>
            </a:r>
            <a:br>
              <a:rPr lang="en-US" dirty="0" smtClean="0"/>
            </a:br>
            <a:r>
              <a:rPr lang="en-US" dirty="0" smtClean="0"/>
              <a:t>and a subject as column key</a:t>
            </a:r>
          </a:p>
          <a:p>
            <a:r>
              <a:rPr lang="en-US" dirty="0" smtClean="0"/>
              <a:t>Separate table for keeping spatial data index</a:t>
            </a:r>
          </a:p>
          <a:p>
            <a:r>
              <a:rPr lang="en-US" dirty="0" smtClean="0"/>
              <a:t>Temporal information of sensor observations are coded as URI concatenation with the timestamp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Architecture </a:t>
            </a:r>
            <a:r>
              <a:rPr lang="en-US" dirty="0" smtClean="0"/>
              <a:t>Based </a:t>
            </a:r>
            <a:r>
              <a:rPr lang="en-US" dirty="0" smtClean="0"/>
              <a:t>on the </a:t>
            </a:r>
            <a:r>
              <a:rPr lang="en-US" dirty="0" smtClean="0"/>
              <a:t>Column </a:t>
            </a:r>
            <a:r>
              <a:rPr lang="en-US" dirty="0" smtClean="0"/>
              <a:t>S</a:t>
            </a:r>
            <a:r>
              <a:rPr lang="en-US" dirty="0" smtClean="0"/>
              <a:t>tore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527048"/>
            <a:ext cx="5181600" cy="4797552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Ability of applying </a:t>
            </a:r>
            <a:br>
              <a:rPr lang="en-US" dirty="0" smtClean="0"/>
            </a:br>
            <a:r>
              <a:rPr lang="en-US" dirty="0" smtClean="0"/>
              <a:t>distributed multiple processing on sensor data using </a:t>
            </a:r>
            <a:r>
              <a:rPr lang="en-US" dirty="0" err="1" smtClean="0"/>
              <a:t>MapReduce</a:t>
            </a:r>
            <a:endParaRPr lang="en-US" dirty="0" smtClean="0"/>
          </a:p>
          <a:p>
            <a:r>
              <a:rPr lang="en-US" dirty="0" smtClean="0"/>
              <a:t>Users are able to subscribe </a:t>
            </a:r>
            <a:br>
              <a:rPr lang="en-US" dirty="0" smtClean="0"/>
            </a:br>
            <a:r>
              <a:rPr lang="en-US" dirty="0" smtClean="0"/>
              <a:t>on either the data</a:t>
            </a:r>
            <a:br>
              <a:rPr lang="en-US" dirty="0" smtClean="0"/>
            </a:br>
            <a:r>
              <a:rPr lang="en-US" dirty="0" smtClean="0"/>
              <a:t>from the sensor data source</a:t>
            </a:r>
            <a:br>
              <a:rPr lang="en-US" dirty="0" smtClean="0"/>
            </a:br>
            <a:r>
              <a:rPr lang="en-US" dirty="0" smtClean="0"/>
              <a:t>or to complex data streams published by processing elements</a:t>
            </a:r>
          </a:p>
          <a:p>
            <a:r>
              <a:rPr lang="en-US" dirty="0" smtClean="0"/>
              <a:t>Spatial-temporal search</a:t>
            </a:r>
            <a:br>
              <a:rPr lang="en-US" dirty="0" smtClean="0"/>
            </a:br>
            <a:r>
              <a:rPr lang="en-US" dirty="0" smtClean="0"/>
              <a:t>is improved</a:t>
            </a:r>
            <a:br>
              <a:rPr lang="en-US" dirty="0" smtClean="0"/>
            </a:br>
            <a:r>
              <a:rPr lang="en-US" dirty="0" smtClean="0"/>
              <a:t>using separate index structures </a:t>
            </a:r>
            <a:endParaRPr lang="en-US" dirty="0"/>
          </a:p>
        </p:txBody>
      </p:sp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270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786750306"/>
              </p:ext>
            </p:extLst>
          </p:nvPr>
        </p:nvGraphicFramePr>
        <p:xfrm>
          <a:off x="5181600" y="1600200"/>
          <a:ext cx="3733800" cy="4616810"/>
        </p:xfrm>
        <a:graphic>
          <a:graphicData uri="http://schemas.openxmlformats.org/presentationml/2006/ole">
            <p:oleObj spid="_x0000_s72706" name="Visio" r:id="rId3" imgW="6027987" imgH="6106565" progId="Visio.Drawing.11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/11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1673</TotalTime>
  <Words>263</Words>
  <Application>Microsoft Office PowerPoint</Application>
  <PresentationFormat>On-screen Show (4:3)</PresentationFormat>
  <Paragraphs>100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Civic</vt:lpstr>
      <vt:lpstr>Visio</vt:lpstr>
      <vt:lpstr>Novel System Architectures  for Semantic Based Sensor Networks Integration</vt:lpstr>
      <vt:lpstr>Challenges of Sensor Networks Integration</vt:lpstr>
      <vt:lpstr>Clasiffication Criteria for Existing Approaches</vt:lpstr>
      <vt:lpstr>Sensor Virtualization Approaches</vt:lpstr>
      <vt:lpstr>Rule Based Data Transformation Approaches</vt:lpstr>
      <vt:lpstr>Comparison</vt:lpstr>
      <vt:lpstr>Authors’ Research Efforts</vt:lpstr>
      <vt:lpstr>Mapping of RDF Sensor Data to Column Store </vt:lpstr>
      <vt:lpstr>The Architecture Based on the Column Store</vt:lpstr>
      <vt:lpstr>Sensor Web Applications</vt:lpstr>
      <vt:lpstr>Future Research Directions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 System Architectures for Semantic Based  Sensor Networks Integraion</dc:title>
  <dc:creator>zbabovic</dc:creator>
  <cp:lastModifiedBy>admin</cp:lastModifiedBy>
  <cp:revision>476</cp:revision>
  <dcterms:created xsi:type="dcterms:W3CDTF">2006-08-16T00:00:00Z</dcterms:created>
  <dcterms:modified xsi:type="dcterms:W3CDTF">2012-11-21T13:55:52Z</dcterms:modified>
</cp:coreProperties>
</file>