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7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29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22" r:id="rId63"/>
    <p:sldId id="321" r:id="rId64"/>
    <p:sldId id="320" r:id="rId65"/>
    <p:sldId id="330" r:id="rId66"/>
    <p:sldId id="331" r:id="rId67"/>
    <p:sldId id="323" r:id="rId68"/>
    <p:sldId id="328" r:id="rId69"/>
    <p:sldId id="325" r:id="rId70"/>
    <p:sldId id="326" r:id="rId71"/>
    <p:sldId id="327" r:id="rId72"/>
    <p:sldId id="316" r:id="rId73"/>
    <p:sldId id="317" r:id="rId74"/>
    <p:sldId id="318" r:id="rId75"/>
    <p:sldId id="319" r:id="rId76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1722" y="-1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94337" cy="376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EA989A74-ACF0-4F4D-9E8E-99F77D1B35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1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79EDAD-8B3F-4C3D-8DB8-F5FFE953B79F}" type="slidenum">
              <a:rPr lang="en-US"/>
              <a:pPr/>
              <a:t>10</a:t>
            </a:fld>
            <a:endParaRPr lang="en-US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17920" cy="45262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tabLst>
                <a:tab pos="0" algn="l"/>
                <a:tab pos="509412" algn="l"/>
                <a:tab pos="1018824" algn="l"/>
                <a:tab pos="1528237" algn="l"/>
                <a:tab pos="2037649" algn="l"/>
                <a:tab pos="2547061" algn="l"/>
                <a:tab pos="3056473" algn="l"/>
                <a:tab pos="3565886" algn="l"/>
                <a:tab pos="4075298" algn="l"/>
                <a:tab pos="4584710" algn="l"/>
                <a:tab pos="5094122" algn="l"/>
                <a:tab pos="5603535" algn="l"/>
                <a:tab pos="6112947" algn="l"/>
                <a:tab pos="6622359" algn="l"/>
                <a:tab pos="7131771" algn="l"/>
                <a:tab pos="7641184" algn="l"/>
                <a:tab pos="8150596" algn="l"/>
                <a:tab pos="8660008" algn="l"/>
                <a:tab pos="9169420" algn="l"/>
                <a:tab pos="9678833" algn="l"/>
                <a:tab pos="10188245" algn="l"/>
              </a:tabLst>
            </a:pPr>
            <a:endParaRPr lang="en-US" dirty="0">
              <a:latin typeface="Calibri" pitchFamily="32" charset="0"/>
              <a:ea typeface="DejaVu Sans" charset="0"/>
              <a:cs typeface="DejaVu Sans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4402561" y="9553734"/>
            <a:ext cx="3368040" cy="502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278" tIns="52145" rIns="100278" bIns="52145" anchor="b"/>
          <a:lstStyle/>
          <a:p>
            <a:pPr algn="r">
              <a:buClrTx/>
              <a:tabLst>
                <a:tab pos="0" algn="l"/>
                <a:tab pos="509412" algn="l"/>
                <a:tab pos="1018824" algn="l"/>
                <a:tab pos="1528237" algn="l"/>
                <a:tab pos="2037649" algn="l"/>
                <a:tab pos="2547061" algn="l"/>
                <a:tab pos="3056473" algn="l"/>
                <a:tab pos="3565886" algn="l"/>
                <a:tab pos="4075298" algn="l"/>
                <a:tab pos="4584710" algn="l"/>
                <a:tab pos="5094122" algn="l"/>
                <a:tab pos="5603535" algn="l"/>
                <a:tab pos="6112947" algn="l"/>
                <a:tab pos="6622359" algn="l"/>
                <a:tab pos="7131771" algn="l"/>
                <a:tab pos="7641184" algn="l"/>
                <a:tab pos="8150596" algn="l"/>
                <a:tab pos="8660008" algn="l"/>
                <a:tab pos="9169420" algn="l"/>
                <a:tab pos="9678833" algn="l"/>
                <a:tab pos="10188245" algn="l"/>
              </a:tabLst>
            </a:pPr>
            <a:fld id="{97327977-C011-409E-B1BD-0E7B75EA1376}" type="slidenum">
              <a:rPr lang="en-US" sz="1300">
                <a:solidFill>
                  <a:srgbClr val="000000"/>
                </a:solidFill>
                <a:latin typeface="Calibri" pitchFamily="32" charset="0"/>
              </a:rPr>
              <a:pPr algn="r">
                <a:buClrTx/>
                <a:tabLst>
                  <a:tab pos="0" algn="l"/>
                  <a:tab pos="509412" algn="l"/>
                  <a:tab pos="1018824" algn="l"/>
                  <a:tab pos="1528237" algn="l"/>
                  <a:tab pos="2037649" algn="l"/>
                  <a:tab pos="2547061" algn="l"/>
                  <a:tab pos="3056473" algn="l"/>
                  <a:tab pos="3565886" algn="l"/>
                  <a:tab pos="4075298" algn="l"/>
                  <a:tab pos="4584710" algn="l"/>
                  <a:tab pos="5094122" algn="l"/>
                  <a:tab pos="5603535" algn="l"/>
                  <a:tab pos="6112947" algn="l"/>
                  <a:tab pos="6622359" algn="l"/>
                  <a:tab pos="7131771" algn="l"/>
                  <a:tab pos="7641184" algn="l"/>
                  <a:tab pos="8150596" algn="l"/>
                  <a:tab pos="8660008" algn="l"/>
                  <a:tab pos="9169420" algn="l"/>
                  <a:tab pos="9678833" algn="l"/>
                  <a:tab pos="10188245" algn="l"/>
                </a:tabLst>
              </a:pPr>
              <a:t>10</a:t>
            </a:fld>
            <a:endParaRPr lang="en-US" sz="13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D99AED-BDB8-4ED9-B131-C518EDE312C0}" type="slidenum">
              <a:rPr lang="en-US"/>
              <a:pPr/>
              <a:t>23</a:t>
            </a:fld>
            <a:endParaRPr lang="en-US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EE4642-6EE3-470E-9769-D14BC40F661B}" type="slidenum">
              <a:rPr lang="en-US"/>
              <a:pPr/>
              <a:t>24</a:t>
            </a:fld>
            <a:endParaRPr lang="en-US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DC7776-AE2B-4B41-B5B3-49995287D497}" type="slidenum">
              <a:rPr lang="en-US"/>
              <a:pPr/>
              <a:t>25</a:t>
            </a:fld>
            <a:endParaRPr lang="en-US"/>
          </a:p>
        </p:txBody>
      </p:sp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6D355B-99C3-46BC-9224-BA1CD48A560B}" type="slidenum">
              <a:rPr lang="en-US"/>
              <a:pPr/>
              <a:t>26</a:t>
            </a:fld>
            <a:endParaRPr lang="en-US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65494C-2EA3-45EE-9F09-6F7AFF055F17}" type="slidenum">
              <a:rPr lang="en-US"/>
              <a:pPr/>
              <a:t>27</a:t>
            </a:fld>
            <a:endParaRPr lang="en-US"/>
          </a:p>
        </p:txBody>
      </p:sp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4BCCF4-D260-4F69-9058-061FEA0F5092}" type="slidenum">
              <a:rPr lang="en-US"/>
              <a:pPr/>
              <a:t>28</a:t>
            </a:fld>
            <a:endParaRPr lang="en-US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03F60A-6A0F-4FCD-81D8-61EB56AD9726}" type="slidenum">
              <a:rPr lang="en-US"/>
              <a:pPr/>
              <a:t>29</a:t>
            </a:fld>
            <a:endParaRPr lang="en-US"/>
          </a:p>
        </p:txBody>
      </p:sp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E8A72D-A380-4E7B-9926-A5C569DC67AD}" type="slidenum">
              <a:rPr lang="en-US"/>
              <a:pPr/>
              <a:t>30</a:t>
            </a:fld>
            <a:endParaRPr lang="en-US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142B8F-07AC-4C67-9789-61D59922C10E}" type="slidenum">
              <a:rPr lang="en-US"/>
              <a:pPr/>
              <a:t>31</a:t>
            </a:fld>
            <a:endParaRPr lang="en-US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8C36C5-30F4-414A-9910-DCC9A0AB28E1}" type="slidenum">
              <a:rPr lang="en-US"/>
              <a:pPr/>
              <a:t>32</a:t>
            </a:fld>
            <a:endParaRPr lang="en-US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21D891-02CC-4739-A698-018063178FEC}" type="slidenum">
              <a:rPr lang="en-US"/>
              <a:pPr/>
              <a:t>11</a:t>
            </a:fld>
            <a:endParaRPr lang="en-US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8E401D-72F5-4365-B90D-0446FCCCDE63}" type="slidenum">
              <a:rPr lang="en-US"/>
              <a:pPr/>
              <a:t>33</a:t>
            </a:fld>
            <a:endParaRPr lang="en-US"/>
          </a:p>
        </p:txBody>
      </p:sp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F0187C-23FA-4D18-BAD6-CC7618C1119F}" type="slidenum">
              <a:rPr lang="en-US"/>
              <a:pPr/>
              <a:t>34</a:t>
            </a:fld>
            <a:endParaRPr lang="en-US"/>
          </a:p>
        </p:txBody>
      </p:sp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157AA7-99BF-41BD-BF4F-3D4E9CCF9CB1}" type="slidenum">
              <a:rPr lang="en-US"/>
              <a:pPr/>
              <a:t>35</a:t>
            </a:fld>
            <a:endParaRPr lang="en-US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79CA33-AC00-45B4-AC68-D08C6836AEEF}" type="slidenum">
              <a:rPr lang="en-US"/>
              <a:pPr/>
              <a:t>36</a:t>
            </a:fld>
            <a:endParaRPr lang="en-US"/>
          </a:p>
        </p:txBody>
      </p:sp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3905AB-83C7-4DE3-9904-A896FD410F90}" type="slidenum">
              <a:rPr lang="en-US"/>
              <a:pPr/>
              <a:t>37</a:t>
            </a:fld>
            <a:endParaRPr lang="en-US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A53109-6626-442E-8AA8-9A738E5B9CDC}" type="slidenum">
              <a:rPr lang="en-US"/>
              <a:pPr/>
              <a:t>38</a:t>
            </a:fld>
            <a:endParaRPr lang="en-US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66E43B-E42A-429D-92C4-C18080F9B942}" type="slidenum">
              <a:rPr lang="en-US"/>
              <a:pPr/>
              <a:t>39</a:t>
            </a:fld>
            <a:endParaRPr lang="en-US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0466C1-58A6-4D37-AC76-06ADEB0413DF}" type="slidenum">
              <a:rPr lang="en-US"/>
              <a:pPr/>
              <a:t>40</a:t>
            </a:fld>
            <a:endParaRPr lang="en-US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44B7A0-CA3A-4025-837B-173CE30ADAA9}" type="slidenum">
              <a:rPr lang="en-US"/>
              <a:pPr/>
              <a:t>41</a:t>
            </a:fld>
            <a:endParaRPr lang="en-US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B359CB-9844-4A7C-AA0A-C625BAAC92B6}" type="slidenum">
              <a:rPr lang="en-US"/>
              <a:pPr/>
              <a:t>42</a:t>
            </a:fld>
            <a:endParaRPr lang="en-US"/>
          </a:p>
        </p:txBody>
      </p:sp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B5676E-4A6F-472E-B766-7C8C8A921BB2}" type="slidenum">
              <a:rPr lang="en-US"/>
              <a:pPr/>
              <a:t>13</a:t>
            </a:fld>
            <a:endParaRPr lang="en-US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1D6895-86E8-4C0F-B1F6-B313546A334F}" type="slidenum">
              <a:rPr lang="en-US"/>
              <a:pPr/>
              <a:t>43</a:t>
            </a:fld>
            <a:endParaRPr lang="en-US"/>
          </a:p>
        </p:txBody>
      </p:sp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B18175-139D-433E-819F-9587EEA08567}" type="slidenum">
              <a:rPr lang="en-US"/>
              <a:pPr/>
              <a:t>44</a:t>
            </a:fld>
            <a:endParaRPr lang="en-US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8DB5BA-9717-470F-A689-20F29BED311E}" type="slidenum">
              <a:rPr lang="en-US"/>
              <a:pPr/>
              <a:t>45</a:t>
            </a:fld>
            <a:endParaRPr lang="en-US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438220-43C6-4219-845C-16E31E8B01FB}" type="slidenum">
              <a:rPr lang="en-US"/>
              <a:pPr/>
              <a:t>46</a:t>
            </a:fld>
            <a:endParaRPr lang="en-US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234776-0233-44BC-93A1-DD6A5E874BE8}" type="slidenum">
              <a:rPr lang="en-US"/>
              <a:pPr/>
              <a:t>47</a:t>
            </a:fld>
            <a:endParaRPr lang="en-US"/>
          </a:p>
        </p:txBody>
      </p:sp>
      <p:sp>
        <p:nvSpPr>
          <p:cNvPr id="98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B87D9F-08ED-4D7C-AB28-6BD5ED4B5D84}" type="slidenum">
              <a:rPr lang="en-US"/>
              <a:pPr/>
              <a:t>48</a:t>
            </a:fld>
            <a:endParaRPr lang="en-US"/>
          </a:p>
        </p:txBody>
      </p:sp>
      <p:sp>
        <p:nvSpPr>
          <p:cNvPr id="993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C0B355-2B81-49D4-9C0D-9383BFBF2755}" type="slidenum">
              <a:rPr lang="en-US"/>
              <a:pPr/>
              <a:t>49</a:t>
            </a:fld>
            <a:endParaRPr lang="en-US"/>
          </a:p>
        </p:txBody>
      </p:sp>
      <p:sp>
        <p:nvSpPr>
          <p:cNvPr id="1003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09D13E-C554-431A-976D-FD5A8F2BF9FF}" type="slidenum">
              <a:rPr lang="en-US"/>
              <a:pPr/>
              <a:t>50</a:t>
            </a:fld>
            <a:endParaRPr lang="en-US"/>
          </a:p>
        </p:txBody>
      </p:sp>
      <p:sp>
        <p:nvSpPr>
          <p:cNvPr id="1013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5026E0-D7F3-4CAD-94FD-D9A413947324}" type="slidenum">
              <a:rPr lang="en-US"/>
              <a:pPr/>
              <a:t>51</a:t>
            </a:fld>
            <a:endParaRPr lang="en-US"/>
          </a:p>
        </p:txBody>
      </p:sp>
      <p:sp>
        <p:nvSpPr>
          <p:cNvPr id="1024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369830-6169-4E4E-960B-991E681DD81D}" type="slidenum">
              <a:rPr lang="en-US"/>
              <a:pPr/>
              <a:t>52</a:t>
            </a:fld>
            <a:endParaRPr lang="en-US"/>
          </a:p>
        </p:txBody>
      </p:sp>
      <p:sp>
        <p:nvSpPr>
          <p:cNvPr id="1034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5D1637-8642-418E-947A-DCF2A71BF231}" type="slidenum">
              <a:rPr lang="en-US"/>
              <a:pPr/>
              <a:t>14</a:t>
            </a:fld>
            <a:endParaRPr lang="en-US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73BF6-2255-48AF-B93D-51724190F364}" type="slidenum">
              <a:rPr lang="en-US"/>
              <a:pPr/>
              <a:t>53</a:t>
            </a:fld>
            <a:endParaRPr lang="en-US"/>
          </a:p>
        </p:txBody>
      </p:sp>
      <p:sp>
        <p:nvSpPr>
          <p:cNvPr id="1044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D81E49-50AC-4630-9F01-7909C65E3BCE}" type="slidenum">
              <a:rPr lang="en-US"/>
              <a:pPr/>
              <a:t>54</a:t>
            </a:fld>
            <a:endParaRPr lang="en-US"/>
          </a:p>
        </p:txBody>
      </p:sp>
      <p:sp>
        <p:nvSpPr>
          <p:cNvPr id="1054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4438" cy="3767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3A1D21-CD82-4DF5-8B92-0D584D42FD25}" type="slidenum">
              <a:rPr lang="en-US"/>
              <a:pPr/>
              <a:t>59</a:t>
            </a:fld>
            <a:endParaRPr lang="en-US"/>
          </a:p>
        </p:txBody>
      </p:sp>
      <p:sp>
        <p:nvSpPr>
          <p:cNvPr id="1105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B82841-5C0A-4AD3-9538-D8E52AC18AB4}" type="slidenum">
              <a:rPr lang="en-US"/>
              <a:pPr/>
              <a:t>60</a:t>
            </a:fld>
            <a:endParaRPr lang="en-US"/>
          </a:p>
        </p:txBody>
      </p:sp>
      <p:sp>
        <p:nvSpPr>
          <p:cNvPr id="1116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6A15E1-879A-4DF8-BF70-99070936DCE6}" type="slidenum">
              <a:rPr lang="en-US"/>
              <a:pPr/>
              <a:t>61</a:t>
            </a:fld>
            <a:endParaRPr lang="en-US"/>
          </a:p>
        </p:txBody>
      </p:sp>
      <p:sp>
        <p:nvSpPr>
          <p:cNvPr id="1126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349314-B24A-4935-B67C-922E5CD67572}" type="slidenum">
              <a:rPr lang="en-US"/>
              <a:pPr/>
              <a:t>72</a:t>
            </a:fld>
            <a:endParaRPr lang="en-US"/>
          </a:p>
        </p:txBody>
      </p:sp>
      <p:sp>
        <p:nvSpPr>
          <p:cNvPr id="113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3988" y="781050"/>
            <a:ext cx="4986337" cy="3740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27C511-E279-4EB9-AE38-C381BE33C95F}" type="slidenum">
              <a:rPr lang="en-US"/>
              <a:pPr/>
              <a:t>73</a:t>
            </a:fld>
            <a:endParaRPr lang="en-US"/>
          </a:p>
        </p:txBody>
      </p:sp>
      <p:sp>
        <p:nvSpPr>
          <p:cNvPr id="1146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C47952-7EEA-4567-A445-C920FFDDEA8C}" type="slidenum">
              <a:rPr lang="en-US"/>
              <a:pPr/>
              <a:t>74</a:t>
            </a:fld>
            <a:endParaRPr lang="en-US"/>
          </a:p>
        </p:txBody>
      </p:sp>
      <p:sp>
        <p:nvSpPr>
          <p:cNvPr id="1157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78EB01-75CF-44B2-B392-8213029E4B89}" type="slidenum">
              <a:rPr lang="en-US"/>
              <a:pPr/>
              <a:t>75</a:t>
            </a:fld>
            <a:endParaRPr lang="en-US"/>
          </a:p>
        </p:txBody>
      </p:sp>
      <p:sp>
        <p:nvSpPr>
          <p:cNvPr id="1167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80D68C-9EFD-4F0F-998D-1DBA972BD75E}" type="slidenum">
              <a:rPr lang="en-US"/>
              <a:pPr/>
              <a:t>15</a:t>
            </a:fld>
            <a:endParaRPr lang="en-US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17920" cy="45262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tabLst>
                <a:tab pos="0" algn="l"/>
                <a:tab pos="509412" algn="l"/>
                <a:tab pos="1018824" algn="l"/>
                <a:tab pos="1528237" algn="l"/>
                <a:tab pos="2037649" algn="l"/>
                <a:tab pos="2547061" algn="l"/>
                <a:tab pos="3056473" algn="l"/>
                <a:tab pos="3565886" algn="l"/>
                <a:tab pos="4075298" algn="l"/>
                <a:tab pos="4584710" algn="l"/>
                <a:tab pos="5094122" algn="l"/>
                <a:tab pos="5603535" algn="l"/>
                <a:tab pos="6112947" algn="l"/>
                <a:tab pos="6622359" algn="l"/>
                <a:tab pos="7131771" algn="l"/>
                <a:tab pos="7641184" algn="l"/>
                <a:tab pos="8150596" algn="l"/>
                <a:tab pos="8660008" algn="l"/>
                <a:tab pos="9169420" algn="l"/>
                <a:tab pos="9678833" algn="l"/>
                <a:tab pos="10188245" algn="l"/>
              </a:tabLst>
            </a:pPr>
            <a:endParaRPr lang="en-US" dirty="0">
              <a:latin typeface="Calibri" pitchFamily="32" charset="0"/>
              <a:ea typeface="DejaVu Sans" charset="0"/>
              <a:cs typeface="DejaVu Sans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402561" y="9553734"/>
            <a:ext cx="3368040" cy="502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278" tIns="52145" rIns="100278" bIns="52145" anchor="b"/>
          <a:lstStyle/>
          <a:p>
            <a:pPr algn="r">
              <a:buClrTx/>
              <a:tabLst>
                <a:tab pos="0" algn="l"/>
                <a:tab pos="509412" algn="l"/>
                <a:tab pos="1018824" algn="l"/>
                <a:tab pos="1528237" algn="l"/>
                <a:tab pos="2037649" algn="l"/>
                <a:tab pos="2547061" algn="l"/>
                <a:tab pos="3056473" algn="l"/>
                <a:tab pos="3565886" algn="l"/>
                <a:tab pos="4075298" algn="l"/>
                <a:tab pos="4584710" algn="l"/>
                <a:tab pos="5094122" algn="l"/>
                <a:tab pos="5603535" algn="l"/>
                <a:tab pos="6112947" algn="l"/>
                <a:tab pos="6622359" algn="l"/>
                <a:tab pos="7131771" algn="l"/>
                <a:tab pos="7641184" algn="l"/>
                <a:tab pos="8150596" algn="l"/>
                <a:tab pos="8660008" algn="l"/>
                <a:tab pos="9169420" algn="l"/>
                <a:tab pos="9678833" algn="l"/>
                <a:tab pos="10188245" algn="l"/>
              </a:tabLst>
            </a:pPr>
            <a:fld id="{9644FE2E-F8AC-45A7-B3D7-441C15EDCE8B}" type="slidenum">
              <a:rPr lang="en-US" sz="1300">
                <a:solidFill>
                  <a:srgbClr val="000000"/>
                </a:solidFill>
                <a:latin typeface="Calibri" pitchFamily="32" charset="0"/>
              </a:rPr>
              <a:pPr algn="r">
                <a:buClrTx/>
                <a:tabLst>
                  <a:tab pos="0" algn="l"/>
                  <a:tab pos="509412" algn="l"/>
                  <a:tab pos="1018824" algn="l"/>
                  <a:tab pos="1528237" algn="l"/>
                  <a:tab pos="2037649" algn="l"/>
                  <a:tab pos="2547061" algn="l"/>
                  <a:tab pos="3056473" algn="l"/>
                  <a:tab pos="3565886" algn="l"/>
                  <a:tab pos="4075298" algn="l"/>
                  <a:tab pos="4584710" algn="l"/>
                  <a:tab pos="5094122" algn="l"/>
                  <a:tab pos="5603535" algn="l"/>
                  <a:tab pos="6112947" algn="l"/>
                  <a:tab pos="6622359" algn="l"/>
                  <a:tab pos="7131771" algn="l"/>
                  <a:tab pos="7641184" algn="l"/>
                  <a:tab pos="8150596" algn="l"/>
                  <a:tab pos="8660008" algn="l"/>
                  <a:tab pos="9169420" algn="l"/>
                  <a:tab pos="9678833" algn="l"/>
                  <a:tab pos="10188245" algn="l"/>
                </a:tabLst>
              </a:pPr>
              <a:t>15</a:t>
            </a:fld>
            <a:endParaRPr lang="en-US" sz="13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980295-D74B-4F5A-9B70-D1FCD4792B5D}" type="slidenum">
              <a:rPr lang="en-US"/>
              <a:pPr/>
              <a:t>16</a:t>
            </a:fld>
            <a:endParaRPr lang="en-US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82607B-5201-430E-9471-5C21B4374AC7}" type="slidenum">
              <a:rPr lang="en-US"/>
              <a:pPr/>
              <a:t>17</a:t>
            </a:fld>
            <a:endParaRPr lang="en-US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AA7A7C-8080-455C-9B55-20B6DFFAF4AC}" type="slidenum">
              <a:rPr lang="en-US"/>
              <a:pPr/>
              <a:t>18</a:t>
            </a:fld>
            <a:endParaRPr lang="en-US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2CADB6-0713-44DA-80B9-AC838DF79E14}" type="slidenum">
              <a:rPr lang="en-US"/>
              <a:pPr/>
              <a:t>19</a:t>
            </a:fld>
            <a:endParaRPr lang="en-US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7A9CB0-ECAF-4DC5-A74E-55A893666D8F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5CCCEB-32F9-49F3-AA30-95D4DD786377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3DDF6E-39FA-4651-A62B-C2698B1087F1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9EA0E3-19FE-4313-9BD6-E12B9718BD16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51824B-4F7B-49DE-B39C-916BA3E4D5DF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4E8AE8-56FF-46C4-BA37-84E0A84078FE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E5793D-C6B5-4D56-B79D-A615B017172E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D3C7CF-D53D-4EA1-BAEC-48C3DB8365BD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C3FF09-44ED-4202-8570-7CE3644B8AB1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4E10CB-7A9F-4840-AE01-A5504A8F28DB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81F8D5-018A-4F44-B447-2F9E0708F201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2A74F5BA-3E26-4D29-8E45-1F23C4EA0313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1722437"/>
            <a:ext cx="8569325" cy="1620837"/>
          </a:xfrm>
        </p:spPr>
        <p:txBody>
          <a:bodyPr/>
          <a:lstStyle/>
          <a:p>
            <a:r>
              <a:rPr lang="en-US" dirty="0" smtClean="0"/>
              <a:t>New Paradigms </a:t>
            </a:r>
            <a:br>
              <a:rPr lang="en-US" dirty="0" smtClean="0"/>
            </a:br>
            <a:r>
              <a:rPr lang="en-US" dirty="0" smtClean="0"/>
              <a:t>in </a:t>
            </a:r>
            <a:br>
              <a:rPr lang="en-US" dirty="0" smtClean="0"/>
            </a:br>
            <a:r>
              <a:rPr lang="en-US" dirty="0" smtClean="0"/>
              <a:t>Graduate Education </a:t>
            </a:r>
            <a:br>
              <a:rPr lang="en-US" dirty="0" smtClean="0"/>
            </a:b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 Informatics and Mathematics:</a:t>
            </a:r>
            <a:br>
              <a:rPr lang="en-US" dirty="0" smtClean="0"/>
            </a:br>
            <a:r>
              <a:rPr lang="en-US" dirty="0" smtClean="0"/>
              <a:t>The Algorithmic Approach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667249"/>
            <a:ext cx="7056437" cy="193198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Veljko</a:t>
            </a:r>
            <a:r>
              <a:rPr lang="en-US" dirty="0" smtClean="0"/>
              <a:t> </a:t>
            </a:r>
            <a:r>
              <a:rPr lang="en-US" dirty="0" err="1" smtClean="0"/>
              <a:t>Milutinovic</a:t>
            </a:r>
            <a:r>
              <a:rPr lang="en-US" dirty="0" smtClean="0"/>
              <a:t>, vm@etf.rs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17A9CB0-ECAF-4DC5-A74E-55A893666D8F}" type="slidenum">
              <a:rPr lang="en-US" smtClean="0"/>
              <a:pPr/>
              <a:t>1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25277" y="978209"/>
            <a:ext cx="9324578" cy="4868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On Strategic and Tactical Issues </a:t>
            </a:r>
            <a:br>
              <a:rPr lang="en-US" sz="3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Related to PhD Research </a:t>
            </a:r>
            <a:br>
              <a:rPr lang="en-US" sz="3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with Special Emphasis </a:t>
            </a:r>
          </a:p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on Generation of New Ideas </a:t>
            </a:r>
            <a:br>
              <a:rPr lang="en-US" sz="3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and Writing of Papers</a:t>
            </a:r>
            <a:br>
              <a:rPr lang="en-US" sz="3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in Computer Science and Engineering:</a:t>
            </a:r>
            <a:br>
              <a:rPr lang="en-US" sz="3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An Analysis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12094" y="3191863"/>
            <a:ext cx="7056438" cy="39478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algn="ctr">
              <a:spcBef>
                <a:spcPts val="882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sz="3500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spcBef>
                <a:spcPts val="882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sz="3500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spcBef>
                <a:spcPts val="882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sz="3500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spcBef>
                <a:spcPts val="882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sz="3500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spcBef>
                <a:spcPts val="551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2200" dirty="0" err="1">
                <a:solidFill>
                  <a:srgbClr val="000000"/>
                </a:solidFill>
                <a:latin typeface="Calibri" pitchFamily="32" charset="0"/>
              </a:rPr>
              <a:t>Veljko</a:t>
            </a: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10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b="1" dirty="0">
                <a:solidFill>
                  <a:srgbClr val="000000"/>
                </a:solidFill>
                <a:latin typeface="Calibri" pitchFamily="32" charset="0"/>
              </a:rPr>
              <a:t>Table of Contents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04031" y="1763924"/>
            <a:ext cx="9324578" cy="40318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69230" indent="-362230">
              <a:lnSpc>
                <a:spcPct val="80000"/>
              </a:lnSpc>
              <a:spcBef>
                <a:spcPts val="551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1. Introduction</a:t>
            </a:r>
          </a:p>
          <a:p>
            <a:pPr marL="369230" indent="-362230">
              <a:lnSpc>
                <a:spcPct val="80000"/>
              </a:lnSpc>
              <a:spcBef>
                <a:spcPts val="551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2. The Major Strategic Issues</a:t>
            </a:r>
          </a:p>
          <a:p>
            <a:pPr marL="369230" indent="-362230">
              <a:lnSpc>
                <a:spcPct val="80000"/>
              </a:lnSpc>
              <a:spcBef>
                <a:spcPts val="551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3. About Generation of New Ideas</a:t>
            </a:r>
          </a:p>
          <a:p>
            <a:pPr marL="369230" indent="-362230">
              <a:lnSpc>
                <a:spcPct val="80000"/>
              </a:lnSpc>
              <a:spcBef>
                <a:spcPts val="551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4. Examples from Turing Awards (10)</a:t>
            </a:r>
          </a:p>
          <a:p>
            <a:pPr marL="369230" indent="-362230">
              <a:lnSpc>
                <a:spcPct val="80000"/>
              </a:lnSpc>
              <a:spcBef>
                <a:spcPts val="551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5. Examples from Nobel Prizes (10)</a:t>
            </a:r>
          </a:p>
          <a:p>
            <a:pPr marL="369230" indent="-362230">
              <a:lnSpc>
                <a:spcPct val="80000"/>
              </a:lnSpc>
              <a:spcBef>
                <a:spcPts val="551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6. Examples from the UCLA List of Top500 CS Researchers</a:t>
            </a:r>
          </a:p>
          <a:p>
            <a:pPr marL="369230" indent="-362230">
              <a:lnSpc>
                <a:spcPct val="80000"/>
              </a:lnSpc>
              <a:spcBef>
                <a:spcPts val="551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7. Numerical Values from Google Scholar</a:t>
            </a:r>
          </a:p>
          <a:p>
            <a:pPr marL="369230" indent="-362230">
              <a:lnSpc>
                <a:spcPct val="80000"/>
              </a:lnSpc>
              <a:spcBef>
                <a:spcPts val="551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8. Examples from University of Belgrade (10)</a:t>
            </a:r>
          </a:p>
          <a:p>
            <a:pPr marL="369230" indent="-362230">
              <a:lnSpc>
                <a:spcPct val="80000"/>
              </a:lnSpc>
              <a:spcBef>
                <a:spcPts val="551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9. Experiences with PhD Students</a:t>
            </a:r>
          </a:p>
          <a:p>
            <a:pPr marL="369230" indent="-362230">
              <a:lnSpc>
                <a:spcPct val="80000"/>
              </a:lnSpc>
              <a:spcBef>
                <a:spcPts val="551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10. 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11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12</a:t>
            </a:fld>
            <a:r>
              <a:rPr lang="en-US" smtClean="0"/>
              <a:t>/72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7359" y="1265237"/>
            <a:ext cx="9525000" cy="4729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Biranje teme se svodi na biranje problema,</a:t>
            </a:r>
            <a:br>
              <a:rPr lang="vi-VN" sz="3600" dirty="0"/>
            </a:br>
            <a:r>
              <a:rPr lang="vi-VN" sz="3600" dirty="0"/>
              <a:t>za koji u otvorenoj literaturi postoji rešenje,</a:t>
            </a:r>
            <a:br>
              <a:rPr lang="vi-VN" sz="3600" dirty="0"/>
            </a:br>
            <a:r>
              <a:rPr lang="vi-VN" sz="3600" dirty="0"/>
              <a:t>ali </a:t>
            </a:r>
            <a:r>
              <a:rPr lang="en-US" sz="3600" smtClean="0"/>
              <a:t>Vi </a:t>
            </a:r>
            <a:r>
              <a:rPr lang="vi-VN" sz="3600" smtClean="0"/>
              <a:t>želite </a:t>
            </a:r>
            <a:r>
              <a:rPr lang="vi-VN" sz="3600" dirty="0"/>
              <a:t>da uvedete novo rešenje</a:t>
            </a:r>
            <a:br>
              <a:rPr lang="vi-VN" sz="3600" dirty="0"/>
            </a:br>
            <a:r>
              <a:rPr lang="vi-VN" sz="3600" dirty="0"/>
              <a:t>koje je bolje od najboljeg postojećeg</a:t>
            </a:r>
            <a:br>
              <a:rPr lang="vi-VN" sz="3600" dirty="0"/>
            </a:br>
            <a:r>
              <a:rPr lang="vi-VN" sz="3600" dirty="0"/>
              <a:t>pod podređenim uslovima,</a:t>
            </a:r>
            <a:br>
              <a:rPr lang="vi-VN" sz="3600" dirty="0"/>
            </a:br>
            <a:r>
              <a:rPr lang="vi-VN" sz="3600" dirty="0"/>
              <a:t>tako da to rešenje može da posluži primeni</a:t>
            </a:r>
            <a:br>
              <a:rPr lang="vi-VN" sz="3600" dirty="0"/>
            </a:br>
            <a:r>
              <a:rPr lang="vi-VN" sz="3600" dirty="0"/>
              <a:t>(sadašnjoj ili budućoj),</a:t>
            </a:r>
            <a:br>
              <a:rPr lang="vi-VN" sz="3600" dirty="0"/>
            </a:br>
            <a:r>
              <a:rPr lang="vi-VN" sz="3600" dirty="0"/>
              <a:t>a može se implementirati u nekoj tehnologiji</a:t>
            </a:r>
            <a:br>
              <a:rPr lang="vi-VN" sz="3600" dirty="0"/>
            </a:br>
            <a:r>
              <a:rPr lang="vi-VN" sz="3600" dirty="0"/>
              <a:t>(sadašnjoj ili budućoj).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17731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0" y="-50748"/>
            <a:ext cx="10080625" cy="15784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000" b="1" dirty="0">
                <a:solidFill>
                  <a:srgbClr val="000000"/>
                </a:solidFill>
                <a:latin typeface="Calibri" pitchFamily="32" charset="0"/>
              </a:rPr>
              <a:t>Introduction: General Strategy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52016" y="1259946"/>
            <a:ext cx="9828609" cy="5963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2" charset="0"/>
              </a:rPr>
              <a:t>Stage #</a:t>
            </a:r>
            <a:r>
              <a:rPr lang="en-US" b="1" dirty="0" smtClean="0">
                <a:solidFill>
                  <a:srgbClr val="000000"/>
                </a:solidFill>
                <a:latin typeface="Calibri" pitchFamily="32" charset="0"/>
              </a:rPr>
              <a:t>1: Survey</a:t>
            </a:r>
            <a:endParaRPr lang="en-US" b="1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1. Problem selection and collection of 20-40 research papers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2. Analysis and description (7S+F1infrastructure+F2algorithm)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3. Classification criteria and classification tree/cube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4. Ideas for future research, along the lines of 10 methodological paths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5. Survey paper, </a:t>
            </a:r>
            <a:r>
              <a:rPr lang="en-US">
                <a:solidFill>
                  <a:srgbClr val="000000"/>
                </a:solidFill>
                <a:latin typeface="Calibri" pitchFamily="32" charset="0"/>
              </a:rPr>
              <a:t>in </a:t>
            </a:r>
            <a:r>
              <a:rPr lang="en-US" smtClean="0">
                <a:solidFill>
                  <a:srgbClr val="000000"/>
                </a:solidFill>
                <a:latin typeface="Calibri" pitchFamily="32" charset="0"/>
              </a:rPr>
              <a:t>Serbian (1324)</a:t>
            </a: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6. Survey paper, in English, for an IEEE or an ACM conference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7. Survey paper for a journal (ACM, IEEE, SCI)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8. Springer book 50-125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9. .</a:t>
            </a:r>
            <a:r>
              <a:rPr lang="en-US" dirty="0" err="1">
                <a:solidFill>
                  <a:srgbClr val="000000"/>
                </a:solidFill>
                <a:latin typeface="Calibri" pitchFamily="32" charset="0"/>
              </a:rPr>
              <a:t>ppt</a:t>
            </a: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equivalent (preconference tutorials + teaching for Bologna credit)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10. Doing an implementation and living through the incubation period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2" charset="0"/>
              </a:rPr>
              <a:t>Stage #</a:t>
            </a:r>
            <a:r>
              <a:rPr lang="en-US" b="1" dirty="0" smtClean="0">
                <a:solidFill>
                  <a:srgbClr val="000000"/>
                </a:solidFill>
                <a:latin typeface="Calibri" pitchFamily="32" charset="0"/>
              </a:rPr>
              <a:t>2: Research</a:t>
            </a:r>
            <a:endParaRPr lang="en-US" b="1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11. Doing a research paper (1 of 10) along the lines of 10 method paths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12. Publishing (SRB.con + ENG.con + ACM/IEEE/</a:t>
            </a:r>
            <a:r>
              <a:rPr lang="en-US" dirty="0" err="1">
                <a:solidFill>
                  <a:srgbClr val="000000"/>
                </a:solidFill>
                <a:latin typeface="Calibri" pitchFamily="32" charset="0"/>
              </a:rPr>
              <a:t>SCI.journal</a:t>
            </a: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)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2" charset="0"/>
              </a:rPr>
              <a:t>Stage #</a:t>
            </a:r>
            <a:r>
              <a:rPr lang="en-US" b="1" dirty="0" smtClean="0">
                <a:solidFill>
                  <a:srgbClr val="000000"/>
                </a:solidFill>
                <a:latin typeface="Calibri" pitchFamily="32" charset="0"/>
              </a:rPr>
              <a:t>3: Prototyping</a:t>
            </a:r>
            <a:endParaRPr lang="en-US" b="1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13. Writing an EU project proposal, with appendices from the above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14. Approaching the US companies, with knowledge from the above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2" charset="0"/>
              </a:rPr>
              <a:t>Stage #</a:t>
            </a:r>
            <a:r>
              <a:rPr lang="en-US" b="1" dirty="0" smtClean="0">
                <a:solidFill>
                  <a:srgbClr val="000000"/>
                </a:solidFill>
                <a:latin typeface="Calibri" pitchFamily="32" charset="0"/>
              </a:rPr>
              <a:t>4: Commercialization</a:t>
            </a:r>
            <a:endParaRPr lang="en-US" b="1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15. If the project was successful, prepare a business plan for a startup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16. Work on turning the EU project prototype into a market product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13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88036" y="411233"/>
            <a:ext cx="9072563" cy="54755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8800" dirty="0">
                <a:solidFill>
                  <a:srgbClr val="000000"/>
                </a:solidFill>
                <a:latin typeface="Calibri" pitchFamily="32" charset="0"/>
              </a:rPr>
              <a:t>Ten </a:t>
            </a:r>
            <a:br>
              <a:rPr lang="en-US" sz="88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8800" dirty="0">
                <a:solidFill>
                  <a:srgbClr val="000000"/>
                </a:solidFill>
                <a:latin typeface="Calibri" pitchFamily="32" charset="0"/>
              </a:rPr>
              <a:t>Idea Generation Methods*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14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04031" y="76997"/>
            <a:ext cx="9072563" cy="1713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b="1" dirty="0">
                <a:solidFill>
                  <a:srgbClr val="000000"/>
                </a:solidFill>
                <a:latin typeface="Calibri" pitchFamily="32" charset="0"/>
              </a:rPr>
              <a:t>Mendeleyevization: </a:t>
            </a:r>
            <a:br>
              <a:rPr lang="en-US" sz="35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2" charset="0"/>
              </a:rPr>
              <a:t>Inductor versus Catalyst </a:t>
            </a:r>
          </a:p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b="1" dirty="0">
                <a:solidFill>
                  <a:srgbClr val="000000"/>
                </a:solidFill>
                <a:latin typeface="Calibri" pitchFamily="32" charset="0"/>
              </a:rPr>
              <a:t>(M1 vs M2)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5760" y="1679928"/>
            <a:ext cx="9672849" cy="5543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500" b="1" dirty="0">
                <a:solidFill>
                  <a:srgbClr val="000000"/>
                </a:solidFill>
                <a:latin typeface="Calibri" pitchFamily="32" charset="0"/>
              </a:rPr>
              <a:t>Definition:</a:t>
            </a:r>
            <a:br>
              <a:rPr lang="en-US" sz="15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b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5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If one of the classification class includes no examples,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it first has to be checked why is that so.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If it is so because it makes no sense, an appropriate explanation is in place.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If it is so because the technology or the applications are not yet ready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for such an approach, one can act in the same way as the famous chemists Mendeleyev: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Empty positions in any classification are potential avenues leading to new inventions.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We refer to such an approach as: Mendeleyevization.</a:t>
            </a: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5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15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500" b="1" dirty="0">
                <a:solidFill>
                  <a:srgbClr val="000000"/>
                </a:solidFill>
                <a:latin typeface="Calibri" pitchFamily="32" charset="0"/>
              </a:rPr>
              <a:t>Examples:</a:t>
            </a:r>
            <a:br>
              <a:rPr lang="en-US" sz="15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b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5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As far as M1/M2, the famous classification of computer systems by Mike Flynn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(SISD, SIMD, MISD, MIMD) initially included no examples of the MISD type.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Later on, a DFT machine (generated using the M1 method)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was categorized as an MISD machine [Milutinovic86A],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as well as one pipelined machine (generated using the M2 method),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namely [Milutinovic87C];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the DFT served as an </a:t>
            </a:r>
            <a:r>
              <a:rPr lang="en-US" sz="1500" b="1" dirty="0">
                <a:solidFill>
                  <a:srgbClr val="000000"/>
                </a:solidFill>
                <a:latin typeface="Calibri" pitchFamily="32" charset="0"/>
              </a:rPr>
              <a:t>inductor</a:t>
            </a: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, and pipeline as a </a:t>
            </a:r>
            <a:r>
              <a:rPr lang="en-US" sz="1500" b="1" dirty="0">
                <a:solidFill>
                  <a:srgbClr val="000000"/>
                </a:solidFill>
                <a:latin typeface="Calibri" pitchFamily="32" charset="0"/>
              </a:rPr>
              <a:t>catalyst</a:t>
            </a: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.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Other popular examples are related to various signal processors and process accelerators.</a:t>
            </a: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5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5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2365" y="3527849"/>
            <a:ext cx="6723917" cy="11112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520156" y="4646051"/>
            <a:ext cx="5292328" cy="2902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A: Mendeleyevization (Inductor versus Catalyst) – M1 vs M2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15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504031" y="76997"/>
            <a:ext cx="9072563" cy="1713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marL="377979" indent="-362230" algn="ctr">
              <a:buClrTx/>
              <a:tabLst>
                <a:tab pos="377979" algn="l"/>
                <a:tab pos="881950" algn="l"/>
                <a:tab pos="1385922" algn="l"/>
                <a:tab pos="1889893" algn="l"/>
                <a:tab pos="2393865" algn="l"/>
                <a:tab pos="2897836" algn="l"/>
                <a:tab pos="3401808" algn="l"/>
                <a:tab pos="3905780" algn="l"/>
                <a:tab pos="4409751" algn="l"/>
                <a:tab pos="4913723" algn="l"/>
                <a:tab pos="5417694" algn="l"/>
                <a:tab pos="5921666" algn="l"/>
                <a:tab pos="6425637" algn="l"/>
                <a:tab pos="6929609" algn="l"/>
                <a:tab pos="7433581" algn="l"/>
                <a:tab pos="7937552" algn="l"/>
                <a:tab pos="8441524" algn="l"/>
                <a:tab pos="8945495" algn="l"/>
                <a:tab pos="9449467" algn="l"/>
                <a:tab pos="9953438" algn="l"/>
                <a:tab pos="10457410" algn="l"/>
              </a:tabLst>
            </a:pPr>
            <a:r>
              <a:rPr lang="en-US" sz="3500" b="1" dirty="0">
                <a:solidFill>
                  <a:srgbClr val="000000"/>
                </a:solidFill>
                <a:latin typeface="Calibri" pitchFamily="32" charset="0"/>
              </a:rPr>
              <a:t>Hybridization: </a:t>
            </a:r>
            <a:br>
              <a:rPr lang="en-US" sz="35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2" charset="0"/>
              </a:rPr>
              <a:t>Symbiosis versus Synergy </a:t>
            </a:r>
          </a:p>
          <a:p>
            <a:pPr marL="377979" indent="-362230" algn="ctr">
              <a:buClrTx/>
              <a:tabLst>
                <a:tab pos="377979" algn="l"/>
                <a:tab pos="881950" algn="l"/>
                <a:tab pos="1385922" algn="l"/>
                <a:tab pos="1889893" algn="l"/>
                <a:tab pos="2393865" algn="l"/>
                <a:tab pos="2897836" algn="l"/>
                <a:tab pos="3401808" algn="l"/>
                <a:tab pos="3905780" algn="l"/>
                <a:tab pos="4409751" algn="l"/>
                <a:tab pos="4913723" algn="l"/>
                <a:tab pos="5417694" algn="l"/>
                <a:tab pos="5921666" algn="l"/>
                <a:tab pos="6425637" algn="l"/>
                <a:tab pos="6929609" algn="l"/>
                <a:tab pos="7433581" algn="l"/>
                <a:tab pos="7937552" algn="l"/>
                <a:tab pos="8441524" algn="l"/>
                <a:tab pos="8945495" algn="l"/>
                <a:tab pos="9449467" algn="l"/>
                <a:tab pos="9953438" algn="l"/>
                <a:tab pos="10457410" algn="l"/>
              </a:tabLst>
            </a:pPr>
            <a:r>
              <a:rPr lang="en-US" sz="3500" b="1" dirty="0">
                <a:solidFill>
                  <a:srgbClr val="000000"/>
                </a:solidFill>
                <a:latin typeface="Calibri" pitchFamily="32" charset="0"/>
              </a:rPr>
              <a:t>(H1 vs H2)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2016" y="1847921"/>
            <a:ext cx="9828609" cy="5157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0979" indent="-362230">
              <a:lnSpc>
                <a:spcPct val="80000"/>
              </a:lnSpc>
              <a:spcBef>
                <a:spcPts val="413"/>
              </a:spcBef>
              <a:buClrTx/>
              <a:tabLst>
                <a:tab pos="370979" algn="l"/>
                <a:tab pos="495223" algn="l"/>
                <a:tab pos="999194" algn="l"/>
                <a:tab pos="1503166" algn="l"/>
                <a:tab pos="2007137" algn="l"/>
                <a:tab pos="2511109" algn="l"/>
                <a:tab pos="3015080" algn="l"/>
                <a:tab pos="3519052" algn="l"/>
                <a:tab pos="4023024" algn="l"/>
                <a:tab pos="4526995" algn="l"/>
                <a:tab pos="5030967" algn="l"/>
                <a:tab pos="5534938" algn="l"/>
                <a:tab pos="6038910" algn="l"/>
                <a:tab pos="6542881" algn="l"/>
                <a:tab pos="7046853" algn="l"/>
                <a:tab pos="7550824" algn="l"/>
                <a:tab pos="8054796" algn="l"/>
                <a:tab pos="8558768" algn="l"/>
                <a:tab pos="9062739" algn="l"/>
                <a:tab pos="9566711" algn="l"/>
                <a:tab pos="10070682" algn="l"/>
                <a:tab pos="10574654" algn="l"/>
                <a:tab pos="11078625" algn="l"/>
                <a:tab pos="11582597" algn="l"/>
                <a:tab pos="11584346" algn="l"/>
                <a:tab pos="11586097" algn="l"/>
                <a:tab pos="11587846" algn="l"/>
                <a:tab pos="11589597" algn="l"/>
              </a:tabLst>
            </a:pPr>
            <a:r>
              <a:rPr lang="en-US" sz="1400" b="1" dirty="0">
                <a:solidFill>
                  <a:srgbClr val="000000"/>
                </a:solidFill>
                <a:latin typeface="Calibri" pitchFamily="32" charset="0"/>
              </a:rPr>
              <a:t>Definition:</a:t>
            </a:r>
            <a:br>
              <a:rPr lang="en-US" sz="14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b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b="1" dirty="0">
                <a:solidFill>
                  <a:srgbClr val="000000"/>
                </a:solidFill>
                <a:latin typeface="Calibri" pitchFamily="32" charset="0"/>
              </a:rPr>
              <a:t>	</a:t>
            </a: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Sometimes two classification classes can be combined,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	in order to obtain a hybrid solution (hybridization).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	Hybrid solutions can be </a:t>
            </a:r>
            <a:r>
              <a:rPr lang="en-US" sz="1400" b="1" dirty="0">
                <a:solidFill>
                  <a:srgbClr val="000000"/>
                </a:solidFill>
                <a:latin typeface="Calibri" pitchFamily="32" charset="0"/>
              </a:rPr>
              <a:t>symbiotic</a:t>
            </a: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 (measuring the conditions in the environment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	and switching from one approach to the other, so that each approach is active all the time,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	while the conditions are such that it provides better performance compared to the other approach)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	or </a:t>
            </a:r>
            <a:r>
              <a:rPr lang="en-US" sz="1400" b="1" dirty="0">
                <a:solidFill>
                  <a:srgbClr val="000000"/>
                </a:solidFill>
                <a:latin typeface="Calibri" pitchFamily="32" charset="0"/>
              </a:rPr>
              <a:t>synergistic</a:t>
            </a: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 (creating a new approach, which, for each particular solution element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	takes the better solution element of two different approaches). </a:t>
            </a:r>
          </a:p>
          <a:p>
            <a:pPr marL="370979" indent="-362230">
              <a:lnSpc>
                <a:spcPct val="80000"/>
              </a:lnSpc>
              <a:spcBef>
                <a:spcPts val="413"/>
              </a:spcBef>
              <a:buClrTx/>
              <a:tabLst>
                <a:tab pos="370979" algn="l"/>
                <a:tab pos="495223" algn="l"/>
                <a:tab pos="999194" algn="l"/>
                <a:tab pos="1503166" algn="l"/>
                <a:tab pos="2007137" algn="l"/>
                <a:tab pos="2511109" algn="l"/>
                <a:tab pos="3015080" algn="l"/>
                <a:tab pos="3519052" algn="l"/>
                <a:tab pos="4023024" algn="l"/>
                <a:tab pos="4526995" algn="l"/>
                <a:tab pos="5030967" algn="l"/>
                <a:tab pos="5534938" algn="l"/>
                <a:tab pos="6038910" algn="l"/>
                <a:tab pos="6542881" algn="l"/>
                <a:tab pos="7046853" algn="l"/>
                <a:tab pos="7550824" algn="l"/>
                <a:tab pos="8054796" algn="l"/>
                <a:tab pos="8558768" algn="l"/>
                <a:tab pos="9062739" algn="l"/>
                <a:tab pos="9566711" algn="l"/>
                <a:tab pos="10070682" algn="l"/>
                <a:tab pos="10574654" algn="l"/>
                <a:tab pos="11078625" algn="l"/>
                <a:tab pos="11582597" algn="l"/>
                <a:tab pos="11584346" algn="l"/>
                <a:tab pos="11586097" algn="l"/>
                <a:tab pos="11587846" algn="l"/>
                <a:tab pos="11589597" algn="l"/>
              </a:tabLst>
            </a:pP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1400" dirty="0">
              <a:solidFill>
                <a:srgbClr val="000000"/>
              </a:solidFill>
              <a:latin typeface="Calibri" pitchFamily="32" charset="0"/>
            </a:endParaRPr>
          </a:p>
          <a:p>
            <a:pPr marL="370979" indent="-362230">
              <a:lnSpc>
                <a:spcPct val="80000"/>
              </a:lnSpc>
              <a:spcBef>
                <a:spcPts val="413"/>
              </a:spcBef>
              <a:buClrTx/>
              <a:tabLst>
                <a:tab pos="370979" algn="l"/>
                <a:tab pos="495223" algn="l"/>
                <a:tab pos="999194" algn="l"/>
                <a:tab pos="1503166" algn="l"/>
                <a:tab pos="2007137" algn="l"/>
                <a:tab pos="2511109" algn="l"/>
                <a:tab pos="3015080" algn="l"/>
                <a:tab pos="3519052" algn="l"/>
                <a:tab pos="4023024" algn="l"/>
                <a:tab pos="4526995" algn="l"/>
                <a:tab pos="5030967" algn="l"/>
                <a:tab pos="5534938" algn="l"/>
                <a:tab pos="6038910" algn="l"/>
                <a:tab pos="6542881" algn="l"/>
                <a:tab pos="7046853" algn="l"/>
                <a:tab pos="7550824" algn="l"/>
                <a:tab pos="8054796" algn="l"/>
                <a:tab pos="8558768" algn="l"/>
                <a:tab pos="9062739" algn="l"/>
                <a:tab pos="9566711" algn="l"/>
                <a:tab pos="10070682" algn="l"/>
                <a:tab pos="10574654" algn="l"/>
                <a:tab pos="11078625" algn="l"/>
                <a:tab pos="11582597" algn="l"/>
                <a:tab pos="11584346" algn="l"/>
                <a:tab pos="11586097" algn="l"/>
                <a:tab pos="11587846" algn="l"/>
                <a:tab pos="11589597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  <a:t>Examples:</a:t>
            </a:r>
            <a:b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As far as H1/H2, the essence of [Milutinovic85] is that two algorithms are combined into one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on the either-one-or-the-other basis (using the H1 method),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and on a combine-inherent-details basis (using the H2 method) in [Milutinovic87B].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Other popular examples include hybrid computers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or computers that use special purpose accelerators,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when appropriate data/process patterns are located.</a:t>
            </a:r>
          </a:p>
          <a:p>
            <a:pPr marL="370979" indent="-362230">
              <a:lnSpc>
                <a:spcPct val="80000"/>
              </a:lnSpc>
              <a:spcBef>
                <a:spcPts val="413"/>
              </a:spcBef>
              <a:buClrTx/>
              <a:tabLst>
                <a:tab pos="370979" algn="l"/>
                <a:tab pos="495223" algn="l"/>
                <a:tab pos="999194" algn="l"/>
                <a:tab pos="1503166" algn="l"/>
                <a:tab pos="2007137" algn="l"/>
                <a:tab pos="2511109" algn="l"/>
                <a:tab pos="3015080" algn="l"/>
                <a:tab pos="3519052" algn="l"/>
                <a:tab pos="4023024" algn="l"/>
                <a:tab pos="4526995" algn="l"/>
                <a:tab pos="5030967" algn="l"/>
                <a:tab pos="5534938" algn="l"/>
                <a:tab pos="6038910" algn="l"/>
                <a:tab pos="6542881" algn="l"/>
                <a:tab pos="7046853" algn="l"/>
                <a:tab pos="7550824" algn="l"/>
                <a:tab pos="8054796" algn="l"/>
                <a:tab pos="8558768" algn="l"/>
                <a:tab pos="9062739" algn="l"/>
                <a:tab pos="9566711" algn="l"/>
                <a:tab pos="10070682" algn="l"/>
                <a:tab pos="10574654" algn="l"/>
                <a:tab pos="11078625" algn="l"/>
                <a:tab pos="11582597" algn="l"/>
                <a:tab pos="11584346" algn="l"/>
                <a:tab pos="11586097" algn="l"/>
                <a:tab pos="11587846" algn="l"/>
                <a:tab pos="11589597" algn="l"/>
              </a:tabLst>
            </a:pPr>
            <a:endParaRPr lang="en-US" sz="1400" dirty="0">
              <a:solidFill>
                <a:srgbClr val="000000"/>
              </a:solidFill>
              <a:latin typeface="Calibri" pitchFamily="32" charset="0"/>
            </a:endParaRPr>
          </a:p>
          <a:p>
            <a:pPr marL="370979" indent="-362230">
              <a:lnSpc>
                <a:spcPct val="80000"/>
              </a:lnSpc>
              <a:spcBef>
                <a:spcPts val="413"/>
              </a:spcBef>
              <a:buClrTx/>
              <a:tabLst>
                <a:tab pos="370979" algn="l"/>
                <a:tab pos="495223" algn="l"/>
                <a:tab pos="999194" algn="l"/>
                <a:tab pos="1503166" algn="l"/>
                <a:tab pos="2007137" algn="l"/>
                <a:tab pos="2511109" algn="l"/>
                <a:tab pos="3015080" algn="l"/>
                <a:tab pos="3519052" algn="l"/>
                <a:tab pos="4023024" algn="l"/>
                <a:tab pos="4526995" algn="l"/>
                <a:tab pos="5030967" algn="l"/>
                <a:tab pos="5534938" algn="l"/>
                <a:tab pos="6038910" algn="l"/>
                <a:tab pos="6542881" algn="l"/>
                <a:tab pos="7046853" algn="l"/>
                <a:tab pos="7550824" algn="l"/>
                <a:tab pos="8054796" algn="l"/>
                <a:tab pos="8558768" algn="l"/>
                <a:tab pos="9062739" algn="l"/>
                <a:tab pos="9566711" algn="l"/>
                <a:tab pos="10070682" algn="l"/>
                <a:tab pos="10574654" algn="l"/>
                <a:tab pos="11078625" algn="l"/>
                <a:tab pos="11582597" algn="l"/>
                <a:tab pos="11584346" algn="l"/>
                <a:tab pos="11586097" algn="l"/>
                <a:tab pos="11587846" algn="l"/>
                <a:tab pos="11589597" algn="l"/>
              </a:tabLst>
            </a:pPr>
            <a:endParaRPr lang="en-US" sz="14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4693" y="3484101"/>
            <a:ext cx="3951745" cy="15154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81411" y="4954038"/>
            <a:ext cx="4874052" cy="2902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B: Hybridization (Symbiosis versus Synergy) – H1 vs H2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16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04031" y="76997"/>
            <a:ext cx="9072563" cy="1713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marL="377979" indent="-362230" algn="ctr">
              <a:buClrTx/>
              <a:tabLst>
                <a:tab pos="377979" algn="l"/>
                <a:tab pos="881950" algn="l"/>
                <a:tab pos="1385922" algn="l"/>
                <a:tab pos="1889893" algn="l"/>
                <a:tab pos="2393865" algn="l"/>
                <a:tab pos="2897836" algn="l"/>
                <a:tab pos="3401808" algn="l"/>
                <a:tab pos="3905780" algn="l"/>
                <a:tab pos="4409751" algn="l"/>
                <a:tab pos="4913723" algn="l"/>
                <a:tab pos="5417694" algn="l"/>
                <a:tab pos="5921666" algn="l"/>
                <a:tab pos="6425637" algn="l"/>
                <a:tab pos="6929609" algn="l"/>
                <a:tab pos="7433581" algn="l"/>
                <a:tab pos="7937552" algn="l"/>
                <a:tab pos="8441524" algn="l"/>
                <a:tab pos="8945495" algn="l"/>
                <a:tab pos="9449467" algn="l"/>
                <a:tab pos="9953438" algn="l"/>
                <a:tab pos="10457410" algn="l"/>
              </a:tabLst>
            </a:pPr>
            <a:r>
              <a:rPr lang="fr-FR" sz="3500" b="1" dirty="0">
                <a:solidFill>
                  <a:srgbClr val="000000"/>
                </a:solidFill>
                <a:latin typeface="Calibri" pitchFamily="32" charset="0"/>
              </a:rPr>
              <a:t>Transdisciplinarization: </a:t>
            </a:r>
            <a:br>
              <a:rPr lang="fr-FR" sz="35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fr-FR" sz="3500" b="1" dirty="0">
                <a:solidFill>
                  <a:srgbClr val="000000"/>
                </a:solidFill>
                <a:latin typeface="Calibri" pitchFamily="32" charset="0"/>
              </a:rPr>
              <a:t>Modifications versus Mutations (T1 vs T2)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04031" y="1763925"/>
            <a:ext cx="9240573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  <a:t>Definition:</a:t>
            </a:r>
            <a:b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Often times, good new ideas get generated if algorithms, procedures,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ways of thinking, re ported from one field to another field,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along the lines of transdisciplinary research methodologies (transdisciplinarization). </a:t>
            </a: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14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  <a:t>Examples:</a:t>
            </a:r>
            <a:b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As far as T1/T2, [Milutinovic86B] ports algorithms from Silicon to </a:t>
            </a:r>
            <a:r>
              <a:rPr lang="en-US" sz="1400" dirty="0" err="1">
                <a:solidFill>
                  <a:srgbClr val="000000"/>
                </a:solidFill>
                <a:latin typeface="Calibri" pitchFamily="32" charset="0"/>
              </a:rPr>
              <a:t>GaAs</a:t>
            </a: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 (using the T1 method),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and introduces appropriate modifications along the process,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while [Milutinovic87A] creates a proposal for a novel computer architecture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(using the T2 method),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along the analogies with a biological honeycomb.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Other popular examples include porting of the FFT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from seismic signal processing to speech signal processing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(</a:t>
            </a:r>
            <a:r>
              <a:rPr lang="en-US" sz="1400" b="1" dirty="0">
                <a:solidFill>
                  <a:srgbClr val="000000"/>
                </a:solidFill>
                <a:latin typeface="Calibri" pitchFamily="32" charset="0"/>
              </a:rPr>
              <a:t>modification</a:t>
            </a: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),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or introduction of mathematical neural networks inspired by biological neural networks (</a:t>
            </a:r>
            <a:r>
              <a:rPr lang="en-US" sz="1400" b="1" dirty="0">
                <a:solidFill>
                  <a:srgbClr val="000000"/>
                </a:solidFill>
                <a:latin typeface="Calibri" pitchFamily="32" charset="0"/>
              </a:rPr>
              <a:t>mutation</a:t>
            </a: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).</a:t>
            </a: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4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579" y="2864628"/>
            <a:ext cx="6401897" cy="1002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83318" y="3867334"/>
            <a:ext cx="7289201" cy="3188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fr-FR" sz="1500" dirty="0">
                <a:solidFill>
                  <a:srgbClr val="000000"/>
                </a:solidFill>
                <a:latin typeface="Calibri" pitchFamily="32" charset="0"/>
              </a:rPr>
              <a:t>C: Transdisciplinarization (Modification versus Mutation) – T1 vs T2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17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504031" y="-41998"/>
            <a:ext cx="9408583" cy="1511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marL="377979" indent="-362230" algn="ctr">
              <a:buClrTx/>
              <a:tabLst>
                <a:tab pos="377979" algn="l"/>
                <a:tab pos="881950" algn="l"/>
                <a:tab pos="1385922" algn="l"/>
                <a:tab pos="1889893" algn="l"/>
                <a:tab pos="2393865" algn="l"/>
                <a:tab pos="2897836" algn="l"/>
                <a:tab pos="3401808" algn="l"/>
                <a:tab pos="3905780" algn="l"/>
                <a:tab pos="4409751" algn="l"/>
                <a:tab pos="4913723" algn="l"/>
                <a:tab pos="5417694" algn="l"/>
                <a:tab pos="5921666" algn="l"/>
                <a:tab pos="6425637" algn="l"/>
                <a:tab pos="6929609" algn="l"/>
                <a:tab pos="7433581" algn="l"/>
                <a:tab pos="7937552" algn="l"/>
                <a:tab pos="8441524" algn="l"/>
                <a:tab pos="8945495" algn="l"/>
                <a:tab pos="9449467" algn="l"/>
                <a:tab pos="9953438" algn="l"/>
                <a:tab pos="10457410" algn="l"/>
              </a:tabLst>
            </a:pPr>
            <a:r>
              <a:rPr lang="en-US" sz="3100" b="1" dirty="0" err="1">
                <a:solidFill>
                  <a:srgbClr val="000000"/>
                </a:solidFill>
                <a:latin typeface="Calibri" pitchFamily="32" charset="0"/>
              </a:rPr>
              <a:t>Remodelling</a:t>
            </a:r>
            <a:r>
              <a:rPr lang="en-US" sz="3100" b="1" dirty="0">
                <a:solidFill>
                  <a:srgbClr val="000000"/>
                </a:solidFill>
                <a:latin typeface="Calibri" pitchFamily="32" charset="0"/>
              </a:rPr>
              <a:t>: </a:t>
            </a:r>
            <a:br>
              <a:rPr lang="en-US" sz="31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100" b="1" dirty="0" err="1">
                <a:solidFill>
                  <a:srgbClr val="000000"/>
                </a:solidFill>
                <a:latin typeface="Calibri" pitchFamily="32" charset="0"/>
              </a:rPr>
              <a:t>Granularization</a:t>
            </a:r>
            <a:r>
              <a:rPr lang="en-US" sz="3100" b="1" dirty="0">
                <a:solidFill>
                  <a:srgbClr val="000000"/>
                </a:solidFill>
                <a:latin typeface="Calibri" pitchFamily="32" charset="0"/>
              </a:rPr>
              <a:t> versus Reparametrization (R1 vs R2)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-12251" y="1427939"/>
            <a:ext cx="9973869" cy="57957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69230" indent="-362230">
              <a:lnSpc>
                <a:spcPct val="80000"/>
              </a:lnSpc>
              <a:spcBef>
                <a:spcPts val="358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300" b="1" i="1" dirty="0">
                <a:solidFill>
                  <a:srgbClr val="000000"/>
                </a:solidFill>
                <a:latin typeface="Calibri" pitchFamily="32" charset="0"/>
              </a:rPr>
              <a:t>Definition:</a:t>
            </a:r>
            <a:br>
              <a:rPr lang="en-US" sz="13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b="1" i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3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Sometimes it is simply the best to take a research direction different (even opposite)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compared to what others take (retrajectorization using remodeling).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The different (opposite) research direction makes sense either if a more detailed set of parameters is in place (</a:t>
            </a:r>
            <a:r>
              <a:rPr lang="en-US" sz="1300" b="1" dirty="0" err="1">
                <a:solidFill>
                  <a:srgbClr val="000000"/>
                </a:solidFill>
                <a:latin typeface="Calibri" pitchFamily="32" charset="0"/>
              </a:rPr>
              <a:t>granularization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, due to model changes because of application changes),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or because parameters of the environment have changed permanently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(</a:t>
            </a:r>
            <a:r>
              <a:rPr lang="en-US" sz="1300" b="1" dirty="0">
                <a:solidFill>
                  <a:srgbClr val="000000"/>
                </a:solidFill>
                <a:latin typeface="Calibri" pitchFamily="32" charset="0"/>
              </a:rPr>
              <a:t>reparametrization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, due to model changes because of technology changes).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The two alternatives are referred to as </a:t>
            </a:r>
            <a:r>
              <a:rPr lang="en-US" sz="1300" dirty="0" err="1">
                <a:solidFill>
                  <a:srgbClr val="000000"/>
                </a:solidFill>
                <a:latin typeface="Calibri" pitchFamily="32" charset="0"/>
              </a:rPr>
              <a:t>granularization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 and reparametrization.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13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358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13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358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3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358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3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358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300" b="1" i="1" dirty="0">
                <a:solidFill>
                  <a:srgbClr val="000000"/>
                </a:solidFill>
                <a:latin typeface="Calibri" pitchFamily="32" charset="0"/>
              </a:rPr>
              <a:t>Examples:</a:t>
            </a:r>
            <a:br>
              <a:rPr lang="en-US" sz="13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b="1" i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3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As far as R1/R2, [Milutinovic88] offers a new algorithm (using the R1 method)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that makes sense if an environment is represented with a more detailed model,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while [Milutinovic89] offers a new solution in a changed environment (using the R2 method),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when a design has to be ported from Silicon to </a:t>
            </a:r>
            <a:r>
              <a:rPr lang="en-US" sz="1300" dirty="0" err="1">
                <a:solidFill>
                  <a:srgbClr val="000000"/>
                </a:solidFill>
                <a:latin typeface="Calibri" pitchFamily="32" charset="0"/>
              </a:rPr>
              <a:t>GaAs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 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(from the performance/price point of view, the best adder design for Silicon, the carry-</a:t>
            </a:r>
            <a:r>
              <a:rPr lang="en-US" sz="1300" dirty="0" err="1">
                <a:solidFill>
                  <a:srgbClr val="000000"/>
                </a:solidFill>
                <a:latin typeface="Calibri" pitchFamily="32" charset="0"/>
              </a:rPr>
              <a:t>lookahead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 adder,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is among the worst ones for </a:t>
            </a:r>
            <a:r>
              <a:rPr lang="en-US" sz="1300" dirty="0" err="1">
                <a:solidFill>
                  <a:srgbClr val="000000"/>
                </a:solidFill>
                <a:latin typeface="Calibri" pitchFamily="32" charset="0"/>
              </a:rPr>
              <a:t>GaAs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, and the opposite: the worst adder for Silicon, the ripple-carry adder,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is among the best ones for </a:t>
            </a:r>
            <a:r>
              <a:rPr lang="en-US" sz="1300" dirty="0" err="1">
                <a:solidFill>
                  <a:srgbClr val="000000"/>
                </a:solidFill>
                <a:latin typeface="Calibri" pitchFamily="32" charset="0"/>
              </a:rPr>
              <a:t>GaAs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; this is because </a:t>
            </a:r>
            <a:r>
              <a:rPr lang="en-US" sz="1300" dirty="0" err="1">
                <a:solidFill>
                  <a:srgbClr val="000000"/>
                </a:solidFill>
                <a:latin typeface="Calibri" pitchFamily="32" charset="0"/>
              </a:rPr>
              <a:t>GaAs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 gate delays depend on fan-out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and ripple-carry adders are characterized with only the minimal fan-out,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while the fan-out of the carry-</a:t>
            </a:r>
            <a:r>
              <a:rPr lang="en-US" sz="1300" dirty="0" err="1">
                <a:solidFill>
                  <a:srgbClr val="000000"/>
                </a:solidFill>
                <a:latin typeface="Calibri" pitchFamily="32" charset="0"/>
              </a:rPr>
              <a:t>lookahead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 adders depends on the word size, and can grow infinitely).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Other popular examples are related to concept modeling in AI based on graphical representation with icons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(in a model with fewer icons, one can make a conclusion which is different, and often times even opposite, compared to a conclusion made from a model with a much larger number of icons);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also, when the environment changes (for example, the ratio of processing speed to communication speed changes), a different type of supercomputing network becomes optimal.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8646" y="3023870"/>
            <a:ext cx="2220888" cy="11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0561" y="3023870"/>
            <a:ext cx="2805423" cy="11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296142" y="4175321"/>
            <a:ext cx="4491976" cy="2758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200" dirty="0">
                <a:solidFill>
                  <a:srgbClr val="000000"/>
                </a:solidFill>
                <a:latin typeface="Calibri" pitchFamily="32" charset="0"/>
              </a:rPr>
              <a:t>D: Remodeling (</a:t>
            </a:r>
            <a:r>
              <a:rPr lang="en-US" sz="1200" dirty="0" err="1">
                <a:solidFill>
                  <a:srgbClr val="000000"/>
                </a:solidFill>
                <a:latin typeface="Calibri" pitchFamily="32" charset="0"/>
              </a:rPr>
              <a:t>Granularization</a:t>
            </a:r>
            <a:r>
              <a:rPr lang="en-US" sz="1200" dirty="0">
                <a:solidFill>
                  <a:srgbClr val="000000"/>
                </a:solidFill>
                <a:latin typeface="Calibri" pitchFamily="32" charset="0"/>
              </a:rPr>
              <a:t> versus Reparametrization) – R1 vs R2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18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504031" y="152245"/>
            <a:ext cx="9072563" cy="1562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marL="377979" indent="-362230" algn="ctr">
              <a:buClrTx/>
              <a:tabLst>
                <a:tab pos="377979" algn="l"/>
                <a:tab pos="881950" algn="l"/>
                <a:tab pos="1385922" algn="l"/>
                <a:tab pos="1889893" algn="l"/>
                <a:tab pos="2393865" algn="l"/>
                <a:tab pos="2897836" algn="l"/>
                <a:tab pos="3401808" algn="l"/>
                <a:tab pos="3905780" algn="l"/>
                <a:tab pos="4409751" algn="l"/>
                <a:tab pos="4913723" algn="l"/>
                <a:tab pos="5417694" algn="l"/>
                <a:tab pos="5921666" algn="l"/>
                <a:tab pos="6425637" algn="l"/>
                <a:tab pos="6929609" algn="l"/>
                <a:tab pos="7433581" algn="l"/>
                <a:tab pos="7937552" algn="l"/>
                <a:tab pos="8441524" algn="l"/>
                <a:tab pos="8945495" algn="l"/>
                <a:tab pos="9449467" algn="l"/>
                <a:tab pos="9953438" algn="l"/>
                <a:tab pos="1045741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Calibri" pitchFamily="32" charset="0"/>
              </a:rPr>
              <a:t>Unorthodoxization: </a:t>
            </a:r>
            <a:br>
              <a:rPr lang="en-US" sz="32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200" b="1" dirty="0">
                <a:solidFill>
                  <a:srgbClr val="000000"/>
                </a:solidFill>
                <a:latin typeface="Calibri" pitchFamily="32" charset="0"/>
              </a:rPr>
              <a:t>ViewFromAbove versus ViewFromInside (U1 vs U2)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68011" y="1763925"/>
            <a:ext cx="9828609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700" b="1" i="1" dirty="0">
                <a:solidFill>
                  <a:srgbClr val="000000"/>
                </a:solidFill>
                <a:latin typeface="Calibri" pitchFamily="32" charset="0"/>
              </a:rPr>
              <a:t>Definition:</a:t>
            </a: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700" i="1" dirty="0">
                <a:solidFill>
                  <a:srgbClr val="000000"/>
                </a:solidFill>
                <a:latin typeface="Calibri" pitchFamily="32" charset="0"/>
              </a:rPr>
              <a:t>	This category encompasses the approaches that are difficult to classify:</a:t>
            </a:r>
            <a:br>
              <a:rPr lang="en-US" sz="1700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i="1" dirty="0">
                <a:solidFill>
                  <a:srgbClr val="000000"/>
                </a:solidFill>
                <a:latin typeface="Calibri" pitchFamily="32" charset="0"/>
              </a:rPr>
              <a:t>	Sometimes one sees something that others did not see for decades or centuries 			(</a:t>
            </a:r>
            <a:r>
              <a:rPr lang="en-US" sz="1700" b="1" i="1" dirty="0">
                <a:solidFill>
                  <a:srgbClr val="000000"/>
                </a:solidFill>
                <a:latin typeface="Calibri" pitchFamily="32" charset="0"/>
              </a:rPr>
              <a:t>ViewFromAbove</a:t>
            </a:r>
            <a:r>
              <a:rPr lang="en-US" sz="1700" i="1" dirty="0">
                <a:solidFill>
                  <a:srgbClr val="000000"/>
                </a:solidFill>
                <a:latin typeface="Calibri" pitchFamily="32" charset="0"/>
              </a:rPr>
              <a:t>) </a:t>
            </a:r>
            <a:br>
              <a:rPr lang="en-US" sz="1700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i="1" dirty="0">
                <a:solidFill>
                  <a:srgbClr val="000000"/>
                </a:solidFill>
                <a:latin typeface="Calibri" pitchFamily="32" charset="0"/>
              </a:rPr>
              <a:t>	or one gets stroked by an idea of a genius with no ground in existing research 			(</a:t>
            </a:r>
            <a:r>
              <a:rPr lang="en-US" sz="1700" b="1" i="1" dirty="0">
                <a:solidFill>
                  <a:srgbClr val="000000"/>
                </a:solidFill>
                <a:latin typeface="Calibri" pitchFamily="32" charset="0"/>
              </a:rPr>
              <a:t>ViewFromInside</a:t>
            </a:r>
            <a:r>
              <a:rPr lang="en-US" sz="1700" i="1" dirty="0">
                <a:solidFill>
                  <a:srgbClr val="000000"/>
                </a:solidFill>
                <a:latin typeface="Calibri" pitchFamily="32" charset="0"/>
              </a:rPr>
              <a:t>). </a:t>
            </a: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700" b="1" i="1" dirty="0">
                <a:solidFill>
                  <a:srgbClr val="000000"/>
                </a:solidFill>
                <a:latin typeface="Calibri" pitchFamily="32" charset="0"/>
              </a:rPr>
              <a:t>Examples:</a:t>
            </a:r>
            <a:br>
              <a:rPr lang="en-US" sz="17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b="1" i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7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As far as U1/U2, [Milutinovic2000] generated an innovation </a:t>
            </a:r>
            <a:br>
              <a:rPr lang="en-US" sz="1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after trying to make a holistic view (U1),</a:t>
            </a:r>
            <a:br>
              <a:rPr lang="en-US" sz="1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and [Milutinovic2001] introduces an idea after an effort is made</a:t>
            </a:r>
            <a:br>
              <a:rPr lang="en-US" sz="1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to understand the intrinsic details of the problem (U2). </a:t>
            </a:r>
            <a:br>
              <a:rPr lang="en-US" sz="1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Other popular examples include the contributions </a:t>
            </a:r>
            <a:br>
              <a:rPr lang="en-US" sz="1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of Nobel Laureates Martin Perl and Jerome Friedman.</a:t>
            </a: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7937" y="3473601"/>
            <a:ext cx="4084753" cy="1007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104320" y="4520057"/>
            <a:ext cx="6009762" cy="3188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E: Unorthodoxization (ViewFromAbove versus ViewFromInside) – U1 vs U2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19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8" y="301625"/>
            <a:ext cx="9337674" cy="1260475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Top(USA): Business + Engineering + Science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2" y="1916112"/>
            <a:ext cx="9069387" cy="4987925"/>
          </a:xfrm>
        </p:spPr>
        <p:txBody>
          <a:bodyPr/>
          <a:lstStyle/>
          <a:p>
            <a:r>
              <a:rPr lang="en-US" dirty="0" smtClean="0"/>
              <a:t>MBA	: Wharton + Dartmouth</a:t>
            </a:r>
          </a:p>
          <a:p>
            <a:r>
              <a:rPr lang="en-US" dirty="0" err="1" smtClean="0"/>
              <a:t>MEng</a:t>
            </a:r>
            <a:r>
              <a:rPr lang="en-US" dirty="0" smtClean="0"/>
              <a:t>: MIT + UCB</a:t>
            </a:r>
          </a:p>
          <a:p>
            <a:r>
              <a:rPr lang="en-US" dirty="0" err="1" smtClean="0"/>
              <a:t>MSc</a:t>
            </a:r>
            <a:r>
              <a:rPr lang="en-US" dirty="0" smtClean="0"/>
              <a:t>: Harvard + Stanford</a:t>
            </a:r>
          </a:p>
          <a:p>
            <a:r>
              <a:rPr lang="en-US" dirty="0" smtClean="0"/>
              <a:t>Ivy: Princeton + Yale</a:t>
            </a:r>
          </a:p>
          <a:p>
            <a:r>
              <a:rPr lang="en-US" dirty="0" smtClean="0"/>
              <a:t>NY: Columbia + NYU</a:t>
            </a:r>
          </a:p>
          <a:p>
            <a:r>
              <a:rPr lang="en-US" dirty="0" smtClean="0"/>
              <a:t>Mid West: Purdue + Illinois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PhD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2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C:\Documents and Settings\nenadko\My Documents\My Pictures\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281"/>
            <a:ext cx="10080625" cy="741439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20</a:t>
            </a:fld>
            <a:r>
              <a:rPr lang="en-US" dirty="0" smtClean="0"/>
              <a:t>/72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078912" y="7285037"/>
            <a:ext cx="849313" cy="27463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C:\Documents and Settings\nenadko\My Documents\My Pictures\1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056"/>
            <a:ext cx="10080625" cy="7446619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21</a:t>
            </a:fld>
            <a:r>
              <a:rPr lang="en-US" dirty="0" smtClean="0"/>
              <a:t>/72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078912" y="7285037"/>
            <a:ext cx="849313" cy="27463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C:\Documents and Settings\nenadko\My Documents\My Pictures\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737" y="1"/>
            <a:ext cx="10261363" cy="755967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22</a:t>
            </a:fld>
            <a:r>
              <a:rPr lang="en-US" dirty="0" smtClean="0"/>
              <a:t>/72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078912" y="7285037"/>
            <a:ext cx="849313" cy="27463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504031" y="-70909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2600" b="1" dirty="0">
                <a:solidFill>
                  <a:srgbClr val="000000"/>
                </a:solidFill>
                <a:latin typeface="Calibri" pitchFamily="32" charset="0"/>
              </a:rPr>
              <a:t>Experiences with PhD Students</a:t>
            </a:r>
            <a:br>
              <a:rPr lang="en-US" sz="26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600" b="1" dirty="0">
                <a:solidFill>
                  <a:srgbClr val="000000"/>
                </a:solidFill>
                <a:latin typeface="Calibri" pitchFamily="32" charset="0"/>
              </a:rPr>
              <a:t> of the Authors of this Research</a:t>
            </a:r>
          </a:p>
        </p:txBody>
      </p:sp>
      <p:graphicFrame>
        <p:nvGraphicFramePr>
          <p:cNvPr id="17410" name="Group 2"/>
          <p:cNvGraphicFramePr>
            <a:graphicFrameLocks noGrp="1"/>
          </p:cNvGraphicFramePr>
          <p:nvPr/>
        </p:nvGraphicFramePr>
        <p:xfrm>
          <a:off x="981812" y="960437"/>
          <a:ext cx="8066250" cy="6444381"/>
        </p:xfrm>
        <a:graphic>
          <a:graphicData uri="http://schemas.openxmlformats.org/drawingml/2006/table">
            <a:tbl>
              <a:tblPr/>
              <a:tblGrid>
                <a:gridCol w="2614662"/>
                <a:gridCol w="4034000"/>
                <a:gridCol w="1417588"/>
              </a:tblGrid>
              <a:tr h="64922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Researcher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Research domain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Method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5762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Drazen Draskovic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mutation algorithms </a:t>
                      </a:r>
                      <a:b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for genetic search [Draskovic2012]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H1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62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Bojan Furlan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opinion mining for social networks</a:t>
                      </a:r>
                      <a:b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[Furlan2011] 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H1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62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Nemanja Kojic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data mining for wireless  sensor networks [Kojic2012] 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U1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62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Marko Misic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interconnection networks </a:t>
                      </a:r>
                      <a:b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for multiprocessor systems [Misic2011] 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R2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62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Milos Cvetanovic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system software for wireless sensor networks [Cvetanovic2008]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H1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84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Zaharije Radivojevic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application software for wireless sensor networks [Radivojevic2008]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H1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84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Zarko Stanisavljevic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computing infrastructure for distant education [Stanisavljevic2011]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H1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62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Zivojin Sustran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cache management for multiprocessor systems [Sustran2012]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T2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62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Djordje Djurdjevic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of computer graphics for mission applications [Djurdjevic2011]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R1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62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Sasa Stojanovic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hybrid computing for supercomputer architecture [Stojanovic2012]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H1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23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b="1" dirty="0">
                <a:solidFill>
                  <a:srgbClr val="000000"/>
                </a:solidFill>
                <a:latin typeface="Calibri" pitchFamily="32" charset="0"/>
              </a:rPr>
              <a:t>Classified References </a:t>
            </a:r>
            <a:br>
              <a:rPr lang="en-US" sz="35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2" charset="0"/>
              </a:rPr>
              <a:t>Used in the Educational Process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04031" y="1763925"/>
            <a:ext cx="9072563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M1: Mendeleyevization/Inductor</a:t>
            </a:r>
            <a:br>
              <a:rPr lang="en-US" sz="9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[Milutinovic86a]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 Fortes, J., Jamieson, L.,A Multiprocessor Architecture for Real-Time Computation of a Class of DFT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Algorithm,IEEE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Transactions on Acoustics, Speech, and signal Processing,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Aol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. ASSP-34, No. 5, October 1986, pp. 1301-1309.(impact factor 1.463/1992).</a:t>
            </a:r>
          </a:p>
          <a:p>
            <a:pPr marL="362230" indent="-362230">
              <a:spcBef>
                <a:spcPts val="220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9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M2: Mendeleyevization/Catalyst</a:t>
            </a:r>
            <a:br>
              <a:rPr lang="en-US" sz="9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[Milutinovic87c]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V.,A Simulation Study of the Vertical-Migration Microprocessor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Architecture,IEEE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Transactions on Software Engineering, Vol. SE-13, No. 12, December 1987, pp. 1265-1277.</a:t>
            </a:r>
            <a:br>
              <a:rPr lang="en-US" sz="900" i="1" dirty="0">
                <a:solidFill>
                  <a:srgbClr val="000000"/>
                </a:solidFill>
                <a:latin typeface="Calibri" pitchFamily="32" charset="0"/>
              </a:rPr>
            </a:br>
            <a:endParaRPr lang="en-US" sz="9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H1: Hybridization/Symbiosis</a:t>
            </a:r>
            <a:br>
              <a:rPr lang="en-US" sz="9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[Milutinovic85]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V.,A Microprocessor-Oriented Algorithm for Adaptive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Equalization,IEEE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Transactions on Communications,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Vol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COM-33, No 6, June 1985, pp. 522-526.(impact factor 1.512/2010). </a:t>
            </a:r>
            <a:br>
              <a:rPr lang="en-US" sz="900" i="1" dirty="0">
                <a:solidFill>
                  <a:srgbClr val="000000"/>
                </a:solidFill>
                <a:latin typeface="Calibri" pitchFamily="32" charset="0"/>
              </a:rPr>
            </a:br>
            <a:endParaRPr lang="en-US" sz="9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H2: Hybridization/Synergy</a:t>
            </a:r>
            <a:br>
              <a:rPr lang="en-US" sz="9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[Milutinovic87b]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 Lopez-Benitez, N., Hwang, K.,A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GaAs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-Based Microprocessor Architecture for Real-Time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Applications,IEEE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Transactions on Computer, VolC-36, No 6, June 1987, pp. 714-727.(impact factor 1.822/2010).</a:t>
            </a:r>
            <a:br>
              <a:rPr lang="en-US" sz="900" i="1" dirty="0">
                <a:solidFill>
                  <a:srgbClr val="000000"/>
                </a:solidFill>
                <a:latin typeface="Calibri" pitchFamily="32" charset="0"/>
              </a:rPr>
            </a:br>
            <a:endParaRPr lang="en-US" sz="9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T1: Transdisciplinarization/Modification</a:t>
            </a:r>
            <a:br>
              <a:rPr lang="en-US" sz="9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[Milutinovic86b]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V.,GaAs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Microprocessor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Technology,IEEE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Computer,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Vol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19, No. 10, October 1986 (Invited, Guest Editor's Introduction), pp. 10-15.(impact factor 2.205/2010).</a:t>
            </a:r>
          </a:p>
          <a:p>
            <a:pPr marL="362230" indent="-362230">
              <a:spcBef>
                <a:spcPts val="220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9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T2: Transdisciplinarization/Mutation</a:t>
            </a:r>
            <a:br>
              <a:rPr lang="en-US" sz="9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[Milutinovic87a]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D.,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Soucek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B.,The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Honeycomb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Architecture,IEEE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Computer, Vol. 20, No. 4, April 1987 (Open Channel), pp. 81-83.(impact factor 2.205/2010).</a:t>
            </a:r>
            <a:r>
              <a:rPr lang="en-US" sz="900" dirty="0">
                <a:solidFill>
                  <a:srgbClr val="000000"/>
                </a:solidFill>
                <a:latin typeface="Calibri" pitchFamily="32" charset="0"/>
              </a:rPr>
              <a:t> </a:t>
            </a:r>
            <a:br>
              <a:rPr lang="en-US" sz="9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9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R1: Remodeling/</a:t>
            </a:r>
            <a:r>
              <a:rPr lang="en-US" sz="900" b="1" dirty="0" err="1">
                <a:solidFill>
                  <a:srgbClr val="000000"/>
                </a:solidFill>
                <a:latin typeface="Calibri" pitchFamily="32" charset="0"/>
              </a:rPr>
              <a:t>Granularization</a:t>
            </a: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9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[Milutinovic88]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</a:t>
            </a:r>
            <a:r>
              <a:rPr lang="en-US" sz="9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A Comparison of Suboptimal Detection Algorithms Applied to the Additive Mix of Orthogonal Sinusoidal Signals, IEEE Transactions on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Communicatiions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Vol. COM-36, No. 5, May 1988, pp. 538-543.</a:t>
            </a:r>
          </a:p>
          <a:p>
            <a:pPr marL="362230" indent="-362230">
              <a:spcBef>
                <a:spcPts val="220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9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R2: Remodeling /Reparametrization</a:t>
            </a:r>
            <a:br>
              <a:rPr lang="en-US" sz="9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[Milutinovic89]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Bettinger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M.,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Helbig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W.,Multiplier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/Shifter Design Trade-offs in a 32-bit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Microprocessor,IEEE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Transactions on Computers, Vol. 38, No. 6, June 1989, pp. 847-880.(impact factor 1.822/2010).</a:t>
            </a:r>
          </a:p>
          <a:p>
            <a:pPr marL="362230" indent="-362230">
              <a:spcBef>
                <a:spcPts val="220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9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 </a:t>
            </a: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U1: Unorthodoxization/ViewFromAbove [Milutinovic2000]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Cvetkovic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D.,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Mirkovic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J., </a:t>
            </a:r>
            <a:br>
              <a:rPr lang="en-US" sz="900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“Genetic Search Based on Multiple Mutation Approaches,” IEEE Computer, 2000. (impact factor 1.822/2010). </a:t>
            </a:r>
          </a:p>
          <a:p>
            <a:pPr marL="362230" indent="-362230">
              <a:spcBef>
                <a:spcPts val="220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9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U2: Unorthodoxization/ViewFromInside 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[Milutinovic2001]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Ngom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P.,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Stojmenovic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I., “STRIP --- A Strip Based Neural Network Growth Algorithm for Learning Multiple-Valued Functions,” IEEE Transactions on Computers, 2001. (impact factor 1.822/2010).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24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504031" y="722720"/>
            <a:ext cx="9324578" cy="288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A Short Course for PhD Students</a:t>
            </a:r>
            <a:br>
              <a:rPr lang="en-US" sz="3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in Science and Engineering: </a:t>
            </a:r>
            <a:br>
              <a:rPr lang="en-US" sz="3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”How to Write Papers for JCR Journals”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56047" y="4451809"/>
            <a:ext cx="8820547" cy="23011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>
              <a:spcBef>
                <a:spcPts val="882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(A) survey papers</a:t>
            </a:r>
          </a:p>
          <a:p>
            <a:pPr>
              <a:spcBef>
                <a:spcPts val="882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(B) research papers</a:t>
            </a:r>
          </a:p>
          <a:p>
            <a:pPr>
              <a:spcBef>
                <a:spcPts val="882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sz="35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25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Major Contributions </a:t>
            </a:r>
            <a:br>
              <a:rPr lang="en-US" sz="3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of the Two Paper Types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04031" y="1763925"/>
            <a:ext cx="9072563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>
              <a:spcBef>
                <a:spcPts val="496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Major contributions of the two paper types are as follows: </a:t>
            </a:r>
          </a:p>
          <a:p>
            <a:pPr>
              <a:spcBef>
                <a:spcPts val="496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496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a) For  a survey paper:</a:t>
            </a:r>
          </a:p>
          <a:p>
            <a:pPr marL="866202" lvl="1" indent="-362230">
              <a:spcBef>
                <a:spcPts val="496"/>
              </a:spcBef>
              <a:buFont typeface="Times New Roman" pitchFamily="16" charset="0"/>
              <a:buAutoNum type="arabicParenR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 novel classification of existing approaches to the problem,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using a well thought set of classification criteria.</a:t>
            </a:r>
          </a:p>
          <a:p>
            <a:pPr marL="866202" lvl="1" indent="-362230">
              <a:spcBef>
                <a:spcPts val="496"/>
              </a:spcBef>
              <a:buFont typeface="Times New Roman" pitchFamily="16" charset="0"/>
              <a:buAutoNum type="arabicParenR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Presentation of each approach using the same template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and the same type of figures, so an easy comparison is possible.</a:t>
            </a:r>
          </a:p>
          <a:p>
            <a:pPr>
              <a:spcBef>
                <a:spcPts val="496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	3)  Some wisdom related to future research trends.</a:t>
            </a:r>
          </a:p>
          <a:p>
            <a:pPr>
              <a:spcBef>
                <a:spcPts val="496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496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b) For a research paper:</a:t>
            </a:r>
          </a:p>
          <a:p>
            <a:pPr>
              <a:spcBef>
                <a:spcPts val="496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	1)  Introduction of a new original idea.</a:t>
            </a:r>
          </a:p>
          <a:p>
            <a:pPr>
              <a:spcBef>
                <a:spcPts val="496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	2)  Comparison of that idea with the best one from the open literature,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	     using the previously built tools: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        For how much is it better and under what conditions?</a:t>
            </a:r>
          </a:p>
          <a:p>
            <a:pPr>
              <a:spcBef>
                <a:spcPts val="496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	3)  In addition to a performance oriented comparison,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	     any research paper also has to include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	     a complexity oriented comparison.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26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504031" y="83996"/>
            <a:ext cx="9072563" cy="1091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000" dirty="0">
                <a:solidFill>
                  <a:srgbClr val="000000"/>
                </a:solidFill>
                <a:latin typeface="Calibri" pitchFamily="32" charset="0"/>
              </a:rPr>
              <a:t>1. Survey Papers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36021" y="1259946"/>
            <a:ext cx="9492589" cy="5543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62230">
              <a:spcBef>
                <a:spcPts val="55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376229" indent="-362230">
              <a:spcBef>
                <a:spcPts val="55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Selection of the topic for a survey must satisfy </a:t>
            </a:r>
          </a:p>
          <a:p>
            <a:pPr marL="376229" indent="-362230">
              <a:spcBef>
                <a:spcPts val="55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the following requirements: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1007943" lvl="1" indent="-566968">
              <a:spcBef>
                <a:spcPts val="551"/>
              </a:spcBef>
              <a:buFont typeface="Times New Roman" pitchFamily="16" charset="0"/>
              <a:buAutoNum type="arabi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The field is newly emerging.</a:t>
            </a:r>
          </a:p>
          <a:p>
            <a:pPr marL="1007943" lvl="1" indent="-566968">
              <a:spcBef>
                <a:spcPts val="551"/>
              </a:spcBef>
              <a:buFont typeface="Times New Roman" pitchFamily="16" charset="0"/>
              <a:buAutoNum type="arabi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Popularity of the field will grow over time.</a:t>
            </a:r>
          </a:p>
          <a:p>
            <a:pPr marL="1007943" lvl="1" indent="-566968">
              <a:spcBef>
                <a:spcPts val="551"/>
              </a:spcBef>
              <a:buFont typeface="Times New Roman" pitchFamily="16" charset="0"/>
              <a:buAutoNum type="arabi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A critical number of papers with new algorithms/approaches does exist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(at least twenty to forty).</a:t>
            </a:r>
          </a:p>
          <a:p>
            <a:pPr marL="1007943" lvl="1" indent="-566968">
              <a:spcBef>
                <a:spcPts val="551"/>
              </a:spcBef>
              <a:buFont typeface="Times New Roman" pitchFamily="16" charset="0"/>
              <a:buAutoNum type="arabi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A survey paper does not exist.</a:t>
            </a:r>
          </a:p>
          <a:p>
            <a:pPr marL="1007943" lvl="1" indent="-566968">
              <a:spcBef>
                <a:spcPts val="551"/>
              </a:spcBef>
              <a:buFont typeface="Times New Roman" pitchFamily="16" charset="0"/>
              <a:buAutoNum type="arabi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The PhD student worked before in a related scientific field.</a:t>
            </a:r>
          </a:p>
          <a:p>
            <a:pPr marL="1007943" lvl="1" indent="-566968">
              <a:spcBef>
                <a:spcPts val="551"/>
              </a:spcBef>
              <a:buFont typeface="Times New Roman" pitchFamily="16" charset="0"/>
              <a:buAutoNum type="arabi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The PhD student is enthusiastic about the particular field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 of his/her tutorial paper</a:t>
            </a:r>
            <a:r>
              <a:rPr lang="en-US" sz="2200" dirty="0" smtClean="0">
                <a:solidFill>
                  <a:srgbClr val="000000"/>
                </a:solidFill>
                <a:latin typeface="Calibri" pitchFamily="32" charset="0"/>
              </a:rPr>
              <a:t>.</a:t>
            </a:r>
          </a:p>
          <a:p>
            <a:pPr marL="1007943" lvl="1" indent="-566968">
              <a:spcBef>
                <a:spcPts val="551"/>
              </a:spcBef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22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1007943" lvl="1" indent="-566968">
              <a:spcBef>
                <a:spcPts val="551"/>
              </a:spcBef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Calibri" pitchFamily="32" charset="0"/>
              </a:rPr>
              <a:t>Find papers using Google Scholar,</a:t>
            </a:r>
          </a:p>
          <a:p>
            <a:pPr marL="1007943" lvl="1" indent="-566968">
              <a:spcBef>
                <a:spcPts val="551"/>
              </a:spcBef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Calibri" pitchFamily="32" charset="0"/>
              </a:rPr>
              <a:t>Citation Count for old papers and Locality Principle for new papers!</a:t>
            </a: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27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504031" y="302738"/>
            <a:ext cx="9072563" cy="7052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000" dirty="0">
                <a:solidFill>
                  <a:srgbClr val="000000"/>
                </a:solidFill>
                <a:latin typeface="Calibri" pitchFamily="32" charset="0"/>
              </a:rPr>
              <a:t>1. Survey Papers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7266" y="1259946"/>
            <a:ext cx="9660599" cy="57117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62230" indent="-362230">
              <a:spcBef>
                <a:spcPts val="303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With the binary (or n-ary) criteria, one can create either a tree-like classification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or a cube-like classification,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as indicated in Figures 1 and 2 [Vukasinovic2012].</a:t>
            </a:r>
            <a:r>
              <a:rPr lang="en-US" sz="12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31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With a tree-like classification, one can classify only the approaches that entirely belong to a specific class.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With a cube-like classification, one defines a space in which inner points include, to some extent, characteristics of all existing classes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13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31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What is useful, is to prepare a figure which includes the following:</a:t>
            </a:r>
          </a:p>
          <a:p>
            <a:pPr marL="803205" lvl="1" indent="-299234">
              <a:spcBef>
                <a:spcPts val="331"/>
              </a:spcBef>
              <a:buFont typeface="Calibri" pitchFamily="32" charset="0"/>
              <a:buChar char="–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The classification criteria.</a:t>
            </a:r>
          </a:p>
          <a:p>
            <a:pPr marL="803205" lvl="1" indent="-299234">
              <a:spcBef>
                <a:spcPts val="331"/>
              </a:spcBef>
              <a:buFont typeface="Calibri" pitchFamily="32" charset="0"/>
              <a:buChar char="–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The classification</a:t>
            </a:r>
          </a:p>
          <a:p>
            <a:pPr marL="803205" lvl="1" indent="-299234">
              <a:spcBef>
                <a:spcPts val="331"/>
              </a:spcBef>
              <a:buFont typeface="Calibri" pitchFamily="32" charset="0"/>
              <a:buChar char="–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The technical mnemonics.</a:t>
            </a:r>
          </a:p>
          <a:p>
            <a:pPr marL="803205" lvl="1" indent="-299234">
              <a:spcBef>
                <a:spcPts val="331"/>
              </a:spcBef>
              <a:buFont typeface="Calibri" pitchFamily="32" charset="0"/>
              <a:buChar char="–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The symbolic mnemonics.</a:t>
            </a:r>
          </a:p>
          <a:p>
            <a:pPr marL="803205" lvl="1" indent="-299234">
              <a:spcBef>
                <a:spcPts val="331"/>
              </a:spcBef>
              <a:buFont typeface="Calibri" pitchFamily="32" charset="0"/>
              <a:buChar char="–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The number of selected examples per class.</a:t>
            </a:r>
          </a:p>
          <a:p>
            <a:pPr marL="803205" lvl="1" indent="-299234">
              <a:spcBef>
                <a:spcPts val="331"/>
              </a:spcBef>
              <a:buFont typeface="Calibri" pitchFamily="32" charset="0"/>
              <a:buChar char="–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The full list of references of selected examples.</a:t>
            </a:r>
          </a:p>
          <a:p>
            <a:pPr marL="803205" lvl="1" indent="-299234">
              <a:spcBef>
                <a:spcPts val="331"/>
              </a:spcBef>
              <a:buFont typeface="Calibri" pitchFamily="32" charset="0"/>
              <a:buChar char="–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The vector of relevant characteristics.</a:t>
            </a:r>
          </a:p>
          <a:p>
            <a:pPr marL="362230" indent="-362230">
              <a:spcBef>
                <a:spcPts val="331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3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7566" y="1931917"/>
            <a:ext cx="2808924" cy="1609931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8115" y="1931917"/>
            <a:ext cx="2184135" cy="167992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848115" y="3701092"/>
            <a:ext cx="2604161" cy="4047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000" dirty="0">
                <a:solidFill>
                  <a:srgbClr val="000000"/>
                </a:solidFill>
              </a:rPr>
              <a:t> FIGURE 1. A tree-like classification: </a:t>
            </a:r>
            <a:br>
              <a:rPr lang="en-US" sz="1000" dirty="0">
                <a:solidFill>
                  <a:srgbClr val="000000"/>
                </a:solidFill>
              </a:rPr>
            </a:br>
            <a:r>
              <a:rPr lang="en-US" sz="1000" dirty="0">
                <a:solidFill>
                  <a:srgbClr val="000000"/>
                </a:solidFill>
              </a:rPr>
              <a:t> Classes are only at the leaves of the tree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087566" y="3648594"/>
            <a:ext cx="2910430" cy="5335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000" dirty="0">
                <a:solidFill>
                  <a:srgbClr val="000000"/>
                </a:solidFill>
              </a:rPr>
              <a:t>FIGURE 2. A cube-like classification: </a:t>
            </a:r>
            <a:br>
              <a:rPr lang="en-US" sz="1000" dirty="0">
                <a:solidFill>
                  <a:srgbClr val="000000"/>
                </a:solidFill>
              </a:rPr>
            </a:br>
            <a:r>
              <a:rPr lang="en-US" sz="1000" dirty="0">
                <a:solidFill>
                  <a:srgbClr val="000000"/>
                </a:solidFill>
              </a:rPr>
              <a:t>Classes can exist also at points inside the cube, </a:t>
            </a:r>
          </a:p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000" dirty="0">
                <a:solidFill>
                  <a:srgbClr val="000000"/>
                </a:solidFill>
              </a:rPr>
              <a:t>as pointed to by the three arrows.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28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0130" y="855714"/>
            <a:ext cx="6300391" cy="3785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008063" y="4812294"/>
            <a:ext cx="8484526" cy="11775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Figure 3. Classification of Internet Search Algorithms</a:t>
            </a:r>
          </a:p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sz="1500" dirty="0">
              <a:solidFill>
                <a:srgbClr val="000000"/>
              </a:solidFill>
            </a:endParaRPr>
          </a:p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Legend: C1 (criterion #1) =  Retrieval-oriented  vs Analysis-oriented</a:t>
            </a:r>
            <a:br>
              <a:rPr lang="en-US" sz="1500" dirty="0">
                <a:solidFill>
                  <a:srgbClr val="000000"/>
                </a:solidFill>
              </a:rPr>
            </a:br>
            <a:r>
              <a:rPr lang="en-US" sz="1500" dirty="0">
                <a:solidFill>
                  <a:srgbClr val="000000"/>
                </a:solidFill>
              </a:rPr>
              <a:t>	     C2A (criterion #2, in the MDB path) =  Random Search  vs Targeted Search</a:t>
            </a:r>
            <a:br>
              <a:rPr lang="en-US" sz="1500" dirty="0">
                <a:solidFill>
                  <a:srgbClr val="000000"/>
                </a:solidFill>
              </a:rPr>
            </a:br>
            <a:r>
              <a:rPr lang="en-US" sz="1500" dirty="0">
                <a:solidFill>
                  <a:srgbClr val="000000"/>
                </a:solidFill>
              </a:rPr>
              <a:t>	     C2B (criterion #2, in the CMA path) =  Semantics-oriented  vs Datamining-oriented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29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and Informatics @ Wharton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D:\1nenad\wharto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112" y="1417637"/>
            <a:ext cx="8113713" cy="590014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3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Group 1"/>
          <p:cNvGraphicFramePr>
            <a:graphicFrameLocks noGrp="1"/>
          </p:cNvGraphicFramePr>
          <p:nvPr/>
        </p:nvGraphicFramePr>
        <p:xfrm>
          <a:off x="336021" y="335986"/>
          <a:ext cx="9494341" cy="6117740"/>
        </p:xfrm>
        <a:graphic>
          <a:graphicData uri="http://schemas.openxmlformats.org/drawingml/2006/table">
            <a:tbl>
              <a:tblPr/>
              <a:tblGrid>
                <a:gridCol w="1414088"/>
                <a:gridCol w="1897118"/>
                <a:gridCol w="2058128"/>
                <a:gridCol w="2058128"/>
                <a:gridCol w="2066879"/>
              </a:tblGrid>
              <a:tr h="69122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Technical Names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Random Search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(RS or RS/MDB)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Targeted Search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(TS or TS/MDB)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Semantic Analysis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(SA or SA/CMA)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Data-mining Analysis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(DA or DA/CMA)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1123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Symbolic Names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Lion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Jaguar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Tiger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Panthera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3671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Number of Surveyed Contributions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4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4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4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4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58463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References</a:t>
                      </a:r>
                    </a:p>
                  </a:txBody>
                  <a:tcPr marL="26988" marR="26988" marT="1378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[Nikolic2011a]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Nikolic, B.,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“Expert Systems,”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WUS Austria Educational Publishing and University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of Belgrade, Classroom Textbook,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June 2011.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</a:txBody>
                  <a:tcPr marL="26988" marR="26988" marT="1378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[Milutinovic2000a]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Milutinovic, V., Cvetkovic, D., Mirkovic, J.,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“Genetic Search Based on Multiple Mutation Approaches,”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IEEE Computer, 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November 2000, vol. 33,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issue: 9, pp. 118-119.</a:t>
                      </a:r>
                    </a:p>
                  </a:txBody>
                  <a:tcPr marL="26988" marR="26988" marT="1378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[Nikolic2011b]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Furlan, B., Sivacki, V., Jovanovic, D., Nikolic, B., “Comparable Evaluation of Contemporary Corpus-Based and Knowledge-Bases Semantic Similarity Measures of Short Text,”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JITA, vol. 1, no. 1, pp. 65-72,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ISSN: 2232-962, June 2011.</a:t>
                      </a:r>
                    </a:p>
                  </a:txBody>
                  <a:tcPr marL="26988" marR="26988" marT="1378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[Milutinovic2000b]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Milutinovic, V., Knezevic, P., Radunovic, B., Casselman, S., Schewel, J.,“Obelix Searches Internet Using Customer Data,”IEEE Computer, July 2000,  vol. 33, issue: 7, pp. 104-107.</a:t>
                      </a:r>
                    </a:p>
                  </a:txBody>
                  <a:tcPr marL="26988" marR="26988" marT="1378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762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</a:txBody>
                  <a:tcPr marL="26988" marR="26988" marT="1378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[Nick2001]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                 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                 ]</a:t>
                      </a:r>
                    </a:p>
                  </a:txBody>
                  <a:tcPr marL="26988" marR="26988" marT="1378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[Simon2009]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[Mirkovic1999]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[Chen1997]</a:t>
                      </a:r>
                    </a:p>
                  </a:txBody>
                  <a:tcPr marL="26988" marR="26988" marT="1378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[Gordon2006]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[Leroy2003]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[Wang2006]</a:t>
                      </a:r>
                    </a:p>
                  </a:txBody>
                  <a:tcPr marL="26988" marR="26988" marT="1378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[Al-Dallal2009]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[Hu2007]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[Freitas2001]</a:t>
                      </a:r>
                    </a:p>
                  </a:txBody>
                  <a:tcPr marL="26988" marR="26988" marT="1378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1772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-ability#1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...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-ability#N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1428089" y="6719712"/>
            <a:ext cx="6972432" cy="4476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TABLE A: SUMMARY OF THE APPROACHES THAT LED TO THE CLASSIFICATION PROPOSED IN THIS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30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Survey Papers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-180261" y="1763925"/>
            <a:ext cx="10353643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0979" indent="-362230">
              <a:spcBef>
                <a:spcPts val="44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  	When presenting each particular example, one can use the template presented next:</a:t>
            </a:r>
          </a:p>
          <a:p>
            <a:pPr marL="370979" indent="-362230">
              <a:spcBef>
                <a:spcPts val="44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endParaRPr lang="en-US" sz="1700" dirty="0">
              <a:solidFill>
                <a:srgbClr val="000000"/>
              </a:solidFill>
              <a:latin typeface="Calibri" pitchFamily="32" charset="0"/>
            </a:endParaRPr>
          </a:p>
          <a:p>
            <a:pPr marL="803205" lvl="1" indent="-299234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Seven Ws about the survey example (Who, What, When, Where, Why, for Whom, </a:t>
            </a:r>
            <a:r>
              <a:rPr lang="en-US" sz="1700" dirty="0" err="1">
                <a:solidFill>
                  <a:srgbClr val="000000"/>
                </a:solidFill>
                <a:latin typeface="Calibri" pitchFamily="32" charset="0"/>
              </a:rPr>
              <a:t>hoW</a:t>
            </a: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).</a:t>
            </a:r>
          </a:p>
          <a:p>
            <a:pPr marL="803205" lvl="1" indent="-299234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Essence (it is extremely difficult to give entire essence in only one sentence).</a:t>
            </a:r>
          </a:p>
          <a:p>
            <a:pPr marL="803205" lvl="1" indent="-299234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Structure (at this place, one can insert a call to a figure, </a:t>
            </a:r>
            <a:br>
              <a:rPr lang="en-US" sz="1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like in [Draskovic2012]).</a:t>
            </a:r>
          </a:p>
          <a:p>
            <a:pPr marL="803205" lvl="1" indent="-299234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Some relevant details.</a:t>
            </a:r>
          </a:p>
          <a:p>
            <a:pPr marL="803205" lvl="1" indent="-299234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Example (here one can call a figure that explains an example using a pseudo-code,</a:t>
            </a:r>
            <a:br>
              <a:rPr lang="en-US" sz="1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like in [Draskovic2012]; </a:t>
            </a:r>
            <a:br>
              <a:rPr lang="en-US" sz="1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ideally, the same application case should be used for all surveyed examples).</a:t>
            </a:r>
          </a:p>
          <a:p>
            <a:pPr marL="803205" lvl="1" indent="-299234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Pros and cons.</a:t>
            </a:r>
          </a:p>
          <a:p>
            <a:pPr marL="803205" lvl="1" indent="-299234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Author’s opinion of this example and its potentials.</a:t>
            </a:r>
          </a:p>
          <a:p>
            <a:pPr marL="370979" indent="-362230">
              <a:spcBef>
                <a:spcPts val="44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endParaRPr lang="en-US" sz="1700" dirty="0">
              <a:solidFill>
                <a:srgbClr val="000000"/>
              </a:solidFill>
              <a:latin typeface="Calibri" pitchFamily="32" charset="0"/>
            </a:endParaRPr>
          </a:p>
          <a:p>
            <a:pPr marL="803205" lvl="1" indent="-299234">
              <a:spcBef>
                <a:spcPts val="44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For short surveys, each template element is a sentence. </a:t>
            </a:r>
          </a:p>
          <a:p>
            <a:pPr marL="803205" lvl="1" indent="-299234">
              <a:spcBef>
                <a:spcPts val="44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For long surveys, each template element is a paragraph. </a:t>
            </a:r>
          </a:p>
          <a:p>
            <a:pPr marL="803205" lvl="1" indent="-299234">
              <a:spcBef>
                <a:spcPts val="44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For books, each template element can be a page, or more. </a:t>
            </a:r>
          </a:p>
          <a:p>
            <a:pPr marL="370979" indent="-362230">
              <a:spcBef>
                <a:spcPts val="44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endParaRPr lang="en-US" sz="1700" dirty="0">
              <a:solidFill>
                <a:srgbClr val="000000"/>
              </a:solidFill>
              <a:latin typeface="Calibri" pitchFamily="32" charset="0"/>
            </a:endParaRPr>
          </a:p>
          <a:p>
            <a:pPr marL="370979" indent="-362230">
              <a:spcBef>
                <a:spcPts val="44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endParaRPr lang="en-US" sz="17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31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037" y="251989"/>
            <a:ext cx="4121506" cy="4206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86531" y="4703798"/>
            <a:ext cx="4793548" cy="10345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FIGURE 4: Generalized Structure of the Search Classes</a:t>
            </a:r>
          </a:p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Legend: </a:t>
            </a:r>
            <a:br>
              <a:rPr lang="en-US" sz="1300" dirty="0">
                <a:solidFill>
                  <a:srgbClr val="000000"/>
                </a:solidFill>
              </a:rPr>
            </a:br>
            <a:r>
              <a:rPr lang="en-US" sz="1300" dirty="0">
                <a:solidFill>
                  <a:srgbClr val="000000"/>
                </a:solidFill>
              </a:rPr>
              <a:t>DB = Database; </a:t>
            </a:r>
            <a:br>
              <a:rPr lang="en-US" sz="1300" dirty="0">
                <a:solidFill>
                  <a:srgbClr val="000000"/>
                </a:solidFill>
              </a:rPr>
            </a:br>
            <a:r>
              <a:rPr lang="en-US" sz="1300" dirty="0">
                <a:solidFill>
                  <a:srgbClr val="000000"/>
                </a:solidFill>
              </a:rPr>
              <a:t>URL = Type of URI that is used to describe</a:t>
            </a:r>
            <a:br>
              <a:rPr lang="en-US" sz="1300" dirty="0">
                <a:solidFill>
                  <a:srgbClr val="000000"/>
                </a:solidFill>
              </a:rPr>
            </a:br>
            <a:r>
              <a:rPr lang="en-US" sz="1300" dirty="0">
                <a:solidFill>
                  <a:srgbClr val="000000"/>
                </a:solidFill>
              </a:rPr>
              <a:t>            the location of a specific document;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843" y="251989"/>
            <a:ext cx="4126756" cy="3107866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280078" y="3531349"/>
            <a:ext cx="4464526" cy="10345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 FIGURE 5:  PseudoCode </a:t>
            </a:r>
            <a:br>
              <a:rPr lang="en-US" sz="1300" dirty="0">
                <a:solidFill>
                  <a:srgbClr val="000000"/>
                </a:solidFill>
              </a:rPr>
            </a:br>
            <a:r>
              <a:rPr lang="en-US" sz="1300" dirty="0">
                <a:solidFill>
                  <a:srgbClr val="000000"/>
                </a:solidFill>
              </a:rPr>
              <a:t> that demonstrates behavior of an example, </a:t>
            </a:r>
            <a:br>
              <a:rPr lang="en-US" sz="1300" dirty="0">
                <a:solidFill>
                  <a:srgbClr val="000000"/>
                </a:solidFill>
              </a:rPr>
            </a:br>
            <a:r>
              <a:rPr lang="en-US" sz="1300" dirty="0">
                <a:solidFill>
                  <a:srgbClr val="000000"/>
                </a:solidFill>
              </a:rPr>
              <a:t> in the case of a specific application; </a:t>
            </a:r>
          </a:p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 it is advised that the same application is used  </a:t>
            </a:r>
            <a:br>
              <a:rPr lang="en-US" sz="1300" dirty="0">
                <a:solidFill>
                  <a:srgbClr val="000000"/>
                </a:solidFill>
              </a:rPr>
            </a:br>
            <a:r>
              <a:rPr lang="en-US" sz="1300" dirty="0">
                <a:solidFill>
                  <a:srgbClr val="000000"/>
                </a:solidFill>
              </a:rPr>
              <a:t> with all examples.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32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2. Research Papers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751" y="1763925"/>
            <a:ext cx="10388644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0979" indent="-362230">
              <a:spcBef>
                <a:spcPts val="44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 </a:t>
            </a:r>
            <a:r>
              <a:rPr lang="en-US" dirty="0" smtClean="0">
                <a:solidFill>
                  <a:srgbClr val="000000"/>
                </a:solidFill>
                <a:latin typeface="Calibri" pitchFamily="32" charset="0"/>
              </a:rPr>
              <a:t>  The </a:t>
            </a: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major purpose of the research paper is to describe an innovation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and to demonstrate that, under certain conditions,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it has a better performance and/or complexity,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compared to the best one from the open literature.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The major steps in the process are: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1007943" lvl="1" indent="-566968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To create an invention.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1007943" lvl="1" indent="-566968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To perform a rigorous analysis,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to demonstrate that the invented solution is better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than the best one from the open literature under a specific set of conditions,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and to show what these conditions are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and for how much is it better.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1007943" lvl="1" indent="-566968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To </a:t>
            </a:r>
            <a:r>
              <a:rPr lang="en-US" dirty="0" smtClean="0">
                <a:solidFill>
                  <a:srgbClr val="000000"/>
                </a:solidFill>
                <a:latin typeface="Calibri" pitchFamily="32" charset="0"/>
              </a:rPr>
              <a:t>asses complexity and to write </a:t>
            </a: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the paper using a methodologically correct template.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33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Research Papers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04031" y="1595932"/>
            <a:ext cx="9072563" cy="5157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0979" indent="-362230">
              <a:spcBef>
                <a:spcPts val="55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    </a:t>
            </a:r>
            <a:r>
              <a:rPr lang="en-US" sz="2200" dirty="0" smtClean="0">
                <a:solidFill>
                  <a:srgbClr val="000000"/>
                </a:solidFill>
                <a:latin typeface="Calibri" pitchFamily="32" charset="0"/>
              </a:rPr>
              <a:t>  As </a:t>
            </a: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far as the presentation of the research results, 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the students are told that each research paper 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should contain the following twelve sections: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Introduction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Problem statement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Existing solutions 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The proposed solution 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Details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Axioms, conditions, and assumptions of the analysis to follow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Mathematical analysis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Simulation analysis to show performance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Implementation analysis to show complexity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Conclusion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Acknowledgments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Annotated references</a:t>
            </a:r>
          </a:p>
          <a:p>
            <a:pPr marL="1055191" lvl="1" indent="-551219">
              <a:spcBef>
                <a:spcPts val="44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1055191" lvl="1" indent="-551219">
              <a:spcBef>
                <a:spcPts val="772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endParaRPr lang="en-US" sz="3100" dirty="0">
              <a:solidFill>
                <a:srgbClr val="000000"/>
              </a:solidFill>
              <a:latin typeface="Calibri" pitchFamily="32" charset="0"/>
            </a:endParaRPr>
          </a:p>
          <a:p>
            <a:pPr marL="370979" indent="-362230">
              <a:spcBef>
                <a:spcPts val="882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endParaRPr lang="en-US" sz="31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34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1. Introduction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04031" y="1763925"/>
            <a:ext cx="9408583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69230" indent="-362230">
              <a:spcBef>
                <a:spcPts val="882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The minimum introductory text </a:t>
            </a:r>
          </a:p>
          <a:p>
            <a:pPr marL="369230" indent="-362230">
              <a:spcBef>
                <a:spcPts val="882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should contain the following three paragraphs:</a:t>
            </a:r>
            <a:br>
              <a:rPr lang="en-US" sz="29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2900" dirty="0">
              <a:solidFill>
                <a:srgbClr val="000000"/>
              </a:solidFill>
              <a:latin typeface="Calibri" pitchFamily="32" charset="0"/>
            </a:endParaRPr>
          </a:p>
          <a:p>
            <a:pPr marL="1055191" lvl="1" indent="-551219">
              <a:spcBef>
                <a:spcPts val="772"/>
              </a:spcBef>
              <a:buFont typeface="Times New Roman" pitchFamily="16" charset="0"/>
              <a:buAutoNum type="alphaLcParenR"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About the general field of this research.</a:t>
            </a:r>
          </a:p>
          <a:p>
            <a:pPr marL="1055191" lvl="1" indent="-551219">
              <a:spcBef>
                <a:spcPts val="772"/>
              </a:spcBef>
              <a:buFont typeface="Times New Roman" pitchFamily="16" charset="0"/>
              <a:buAutoNum type="alphaLcParenR"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About the specific field of this research.</a:t>
            </a:r>
          </a:p>
          <a:p>
            <a:pPr marL="1055191" lvl="1" indent="-551219">
              <a:spcBef>
                <a:spcPts val="772"/>
              </a:spcBef>
              <a:buFont typeface="Times New Roman" pitchFamily="16" charset="0"/>
              <a:buAutoNum type="alphaLcParenR"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About the </a:t>
            </a:r>
            <a:r>
              <a:rPr lang="en-US" sz="2900" dirty="0" smtClean="0">
                <a:solidFill>
                  <a:srgbClr val="000000"/>
                </a:solidFill>
                <a:latin typeface="Calibri" pitchFamily="32" charset="0"/>
              </a:rPr>
              <a:t>viewpoint(vision) </a:t>
            </a: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of this research, </a:t>
            </a:r>
            <a:br>
              <a:rPr lang="en-US" sz="29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as well as the </a:t>
            </a:r>
            <a:r>
              <a:rPr lang="en-US" sz="2900" dirty="0" smtClean="0">
                <a:solidFill>
                  <a:srgbClr val="000000"/>
                </a:solidFill>
                <a:latin typeface="Calibri" pitchFamily="32" charset="0"/>
              </a:rPr>
              <a:t>goal and mission of </a:t>
            </a: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this research.</a:t>
            </a:r>
          </a:p>
          <a:p>
            <a:pPr marL="369230" indent="-362230">
              <a:spcBef>
                <a:spcPts val="882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29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35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2. Problem Statement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04031" y="1763925"/>
            <a:ext cx="9240573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62230">
              <a:spcBef>
                <a:spcPts val="882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3500" dirty="0">
              <a:solidFill>
                <a:srgbClr val="000000"/>
              </a:solidFill>
              <a:latin typeface="Calibri" pitchFamily="32" charset="0"/>
            </a:endParaRPr>
          </a:p>
          <a:p>
            <a:pPr marL="376229" indent="-362230">
              <a:spcBef>
                <a:spcPts val="772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3100" dirty="0">
                <a:solidFill>
                  <a:srgbClr val="000000"/>
                </a:solidFill>
                <a:latin typeface="Calibri" pitchFamily="32" charset="0"/>
              </a:rPr>
              <a:t>The following elements are obligatory:</a:t>
            </a:r>
            <a:br>
              <a:rPr lang="en-US" sz="31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3100" dirty="0">
              <a:solidFill>
                <a:srgbClr val="000000"/>
              </a:solidFill>
              <a:latin typeface="Calibri" pitchFamily="32" charset="0"/>
            </a:endParaRPr>
          </a:p>
          <a:p>
            <a:pPr marL="1007943" lvl="1" indent="-566968">
              <a:spcBef>
                <a:spcPts val="66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Problem definition.</a:t>
            </a:r>
          </a:p>
          <a:p>
            <a:pPr marL="1007943" lvl="1" indent="-566968">
              <a:spcBef>
                <a:spcPts val="66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Why is the problem important.</a:t>
            </a:r>
          </a:p>
          <a:p>
            <a:pPr marL="1007943" lvl="1" indent="-566968">
              <a:spcBef>
                <a:spcPts val="66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Why will the importance of the problem</a:t>
            </a:r>
            <a:br>
              <a:rPr lang="en-US" sz="26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grow over time.</a:t>
            </a:r>
          </a:p>
          <a:p>
            <a:pPr marL="376229" indent="-362230">
              <a:spcBef>
                <a:spcPts val="66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26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36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3. Existing Solutions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68011" y="1763925"/>
            <a:ext cx="9828609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62230">
              <a:spcBef>
                <a:spcPts val="66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376229" indent="-362230">
              <a:spcBef>
                <a:spcPts val="66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Existing solutions and their drawbacks,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looking from the viewpoint defined in the introduction,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and having in mind the goals defined in the introduction.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Elements of this section are:</a:t>
            </a:r>
          </a:p>
          <a:p>
            <a:pPr marL="376229" indent="-362230">
              <a:spcBef>
                <a:spcPts val="66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1007943" lvl="1" indent="-503972">
              <a:spcBef>
                <a:spcPts val="634"/>
              </a:spcBef>
              <a:buFont typeface="Calibri" pitchFamily="32" charset="0"/>
              <a:buChar char="–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 brief classification of the best solution from the open literature.</a:t>
            </a:r>
          </a:p>
          <a:p>
            <a:pPr marL="1007943" lvl="1" indent="-503972">
              <a:spcBef>
                <a:spcPts val="634"/>
              </a:spcBef>
              <a:buFont typeface="Calibri" pitchFamily="32" charset="0"/>
              <a:buChar char="–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Short description of each relevant solution.</a:t>
            </a:r>
          </a:p>
          <a:p>
            <a:pPr marL="1007943" lvl="1" indent="-503972">
              <a:spcBef>
                <a:spcPts val="634"/>
              </a:spcBef>
              <a:buFont typeface="Calibri" pitchFamily="32" charset="0"/>
              <a:buChar char="–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 detailed criticism of each presented solution,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especially in domains in which the proposed solution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is expected to be better.  </a:t>
            </a:r>
          </a:p>
          <a:p>
            <a:pPr marL="376229" indent="-362230">
              <a:spcBef>
                <a:spcPts val="634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37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4. The Proposed Solution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52016" y="1763925"/>
            <a:ext cx="9744604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lvl="1" indent="-362230">
              <a:spcBef>
                <a:spcPts val="55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376229" lvl="1" indent="-362230">
              <a:spcBef>
                <a:spcPts val="55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The proposed solution and its essence, </a:t>
            </a:r>
          </a:p>
          <a:p>
            <a:pPr marL="376229" lvl="1" indent="-362230">
              <a:spcBef>
                <a:spcPts val="55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and why is it supposed to be better</a:t>
            </a:r>
          </a:p>
          <a:p>
            <a:pPr marL="376229" lvl="1" indent="-362230">
              <a:spcBef>
                <a:spcPts val="55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compared to the best solution from the open literature; </a:t>
            </a:r>
          </a:p>
          <a:p>
            <a:pPr marL="376229" lvl="1" indent="-362230">
              <a:spcBef>
                <a:spcPts val="55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elements of this section are:</a:t>
            </a:r>
          </a:p>
          <a:p>
            <a:pPr>
              <a:spcBef>
                <a:spcPts val="66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2600" dirty="0">
              <a:solidFill>
                <a:srgbClr val="000000"/>
              </a:solidFill>
              <a:latin typeface="Calibri" pitchFamily="32" charset="0"/>
            </a:endParaRPr>
          </a:p>
          <a:p>
            <a:pPr marL="376229" lvl="1" indent="-362230">
              <a:spcBef>
                <a:spcPts val="55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Philosophical essence of the proposed solution.</a:t>
            </a:r>
          </a:p>
          <a:p>
            <a:pPr marL="376229" lvl="1" indent="-362230">
              <a:spcBef>
                <a:spcPts val="55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Why the proposed solution 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is without drawbacks of existing solution(s).</a:t>
            </a:r>
          </a:p>
          <a:p>
            <a:pPr marL="376229" lvl="1" indent="-362230">
              <a:spcBef>
                <a:spcPts val="55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What is the best methodology 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to prove the superiority of the proposed solution,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and under what conditions that holds.</a:t>
            </a:r>
          </a:p>
          <a:p>
            <a:pPr>
              <a:spcBef>
                <a:spcPts val="882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3500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882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35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38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marL="377979" indent="-362230" algn="ctr">
              <a:buClrTx/>
              <a:tabLst>
                <a:tab pos="377979" algn="l"/>
                <a:tab pos="881950" algn="l"/>
                <a:tab pos="1385922" algn="l"/>
                <a:tab pos="1889893" algn="l"/>
                <a:tab pos="2393865" algn="l"/>
                <a:tab pos="2897836" algn="l"/>
                <a:tab pos="3401808" algn="l"/>
                <a:tab pos="3905780" algn="l"/>
                <a:tab pos="4409751" algn="l"/>
                <a:tab pos="4913723" algn="l"/>
                <a:tab pos="5417694" algn="l"/>
                <a:tab pos="5921666" algn="l"/>
                <a:tab pos="6425637" algn="l"/>
                <a:tab pos="6929609" algn="l"/>
                <a:tab pos="7433581" algn="l"/>
                <a:tab pos="7937552" algn="l"/>
                <a:tab pos="8441524" algn="l"/>
                <a:tab pos="8945495" algn="l"/>
                <a:tab pos="9449467" algn="l"/>
                <a:tab pos="9953438" algn="l"/>
                <a:tab pos="10457410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5. Details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36021" y="1763925"/>
            <a:ext cx="9492589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62230">
              <a:spcBef>
                <a:spcPts val="66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376229" indent="-362230">
              <a:spcBef>
                <a:spcPts val="66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     This section should contain details of the best one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 among the existing approaches and of the proposed solution. 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 The relevant details should be grouped into categories. 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 For example: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1007943" lvl="1" indent="-566968">
              <a:spcBef>
                <a:spcPts val="66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Hardware details.</a:t>
            </a:r>
          </a:p>
          <a:p>
            <a:pPr marL="1007943" lvl="1" indent="-566968">
              <a:spcBef>
                <a:spcPts val="66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System software details</a:t>
            </a:r>
          </a:p>
          <a:p>
            <a:pPr marL="1007943" lvl="1" indent="-566968">
              <a:spcBef>
                <a:spcPts val="66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Application software details.</a:t>
            </a:r>
          </a:p>
          <a:p>
            <a:pPr marL="376229" indent="-362230">
              <a:spcBef>
                <a:spcPts val="66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39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and Informatics @ Dartmouth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1nenad\darthmouthProgram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2" y="1313397"/>
            <a:ext cx="9144000" cy="612404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4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504031" y="-125994"/>
            <a:ext cx="9324578" cy="21174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6. Axioms, Conditions, and Assumptions </a:t>
            </a:r>
            <a:r>
              <a:rPr lang="en-US" sz="3500" dirty="0" smtClean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3500" dirty="0" smtClean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 smtClean="0">
                <a:solidFill>
                  <a:srgbClr val="000000"/>
                </a:solidFill>
                <a:latin typeface="Calibri" pitchFamily="32" charset="0"/>
              </a:rPr>
              <a:t>of </a:t>
            </a: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the Analysis to Follow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1763925"/>
            <a:ext cx="9996620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628215" indent="-552969">
              <a:spcBef>
                <a:spcPts val="661"/>
              </a:spcBef>
              <a:buClrTx/>
              <a:tabLst>
                <a:tab pos="628215" algn="l"/>
                <a:tab pos="1132187" algn="l"/>
                <a:tab pos="1636158" algn="l"/>
                <a:tab pos="2140130" algn="l"/>
                <a:tab pos="2644101" algn="l"/>
                <a:tab pos="3148073" algn="l"/>
                <a:tab pos="3652044" algn="l"/>
                <a:tab pos="4156016" algn="l"/>
                <a:tab pos="4659988" algn="l"/>
                <a:tab pos="5163959" algn="l"/>
                <a:tab pos="5667931" algn="l"/>
                <a:tab pos="6171902" algn="l"/>
                <a:tab pos="6675874" algn="l"/>
                <a:tab pos="7179845" algn="l"/>
                <a:tab pos="7683817" algn="l"/>
                <a:tab pos="8187788" algn="l"/>
                <a:tab pos="8691760" algn="l"/>
                <a:tab pos="9195732" algn="l"/>
                <a:tab pos="9699703" algn="l"/>
                <a:tab pos="10203675" algn="l"/>
                <a:tab pos="10707646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628215" indent="-552969">
              <a:spcBef>
                <a:spcPts val="661"/>
              </a:spcBef>
              <a:buClrTx/>
              <a:tabLst>
                <a:tab pos="628215" algn="l"/>
                <a:tab pos="1132187" algn="l"/>
                <a:tab pos="1636158" algn="l"/>
                <a:tab pos="2140130" algn="l"/>
                <a:tab pos="2644101" algn="l"/>
                <a:tab pos="3148073" algn="l"/>
                <a:tab pos="3652044" algn="l"/>
                <a:tab pos="4156016" algn="l"/>
                <a:tab pos="4659988" algn="l"/>
                <a:tab pos="5163959" algn="l"/>
                <a:tab pos="5667931" algn="l"/>
                <a:tab pos="6171902" algn="l"/>
                <a:tab pos="6675874" algn="l"/>
                <a:tab pos="7179845" algn="l"/>
                <a:tab pos="7683817" algn="l"/>
                <a:tab pos="8187788" algn="l"/>
                <a:tab pos="8691760" algn="l"/>
                <a:tab pos="9195732" algn="l"/>
                <a:tab pos="9699703" algn="l"/>
                <a:tab pos="10203675" algn="l"/>
                <a:tab pos="10707646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628215" indent="-552969">
              <a:spcBef>
                <a:spcPts val="661"/>
              </a:spcBef>
              <a:buClrTx/>
              <a:tabLst>
                <a:tab pos="628215" algn="l"/>
                <a:tab pos="1132187" algn="l"/>
                <a:tab pos="1636158" algn="l"/>
                <a:tab pos="2140130" algn="l"/>
                <a:tab pos="2644101" algn="l"/>
                <a:tab pos="3148073" algn="l"/>
                <a:tab pos="3652044" algn="l"/>
                <a:tab pos="4156016" algn="l"/>
                <a:tab pos="4659988" algn="l"/>
                <a:tab pos="5163959" algn="l"/>
                <a:tab pos="5667931" algn="l"/>
                <a:tab pos="6171902" algn="l"/>
                <a:tab pos="6675874" algn="l"/>
                <a:tab pos="7179845" algn="l"/>
                <a:tab pos="7683817" algn="l"/>
                <a:tab pos="8187788" algn="l"/>
                <a:tab pos="8691760" algn="l"/>
                <a:tab pos="9195732" algn="l"/>
                <a:tab pos="9699703" algn="l"/>
                <a:tab pos="10203675" algn="l"/>
                <a:tab pos="10707646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a) Axioms refer to axiomatic standpoints.</a:t>
            </a:r>
          </a:p>
          <a:p>
            <a:pPr marL="628215" indent="-552969">
              <a:spcBef>
                <a:spcPts val="661"/>
              </a:spcBef>
              <a:buClrTx/>
              <a:tabLst>
                <a:tab pos="628215" algn="l"/>
                <a:tab pos="1132187" algn="l"/>
                <a:tab pos="1636158" algn="l"/>
                <a:tab pos="2140130" algn="l"/>
                <a:tab pos="2644101" algn="l"/>
                <a:tab pos="3148073" algn="l"/>
                <a:tab pos="3652044" algn="l"/>
                <a:tab pos="4156016" algn="l"/>
                <a:tab pos="4659988" algn="l"/>
                <a:tab pos="5163959" algn="l"/>
                <a:tab pos="5667931" algn="l"/>
                <a:tab pos="6171902" algn="l"/>
                <a:tab pos="6675874" algn="l"/>
                <a:tab pos="7179845" algn="l"/>
                <a:tab pos="7683817" algn="l"/>
                <a:tab pos="8187788" algn="l"/>
                <a:tab pos="8691760" algn="l"/>
                <a:tab pos="9195732" algn="l"/>
                <a:tab pos="9699703" algn="l"/>
                <a:tab pos="10203675" algn="l"/>
                <a:tab pos="10707646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628215" indent="-552969">
              <a:spcBef>
                <a:spcPts val="661"/>
              </a:spcBef>
              <a:buClrTx/>
              <a:tabLst>
                <a:tab pos="628215" algn="l"/>
                <a:tab pos="1132187" algn="l"/>
                <a:tab pos="1636158" algn="l"/>
                <a:tab pos="2140130" algn="l"/>
                <a:tab pos="2644101" algn="l"/>
                <a:tab pos="3148073" algn="l"/>
                <a:tab pos="3652044" algn="l"/>
                <a:tab pos="4156016" algn="l"/>
                <a:tab pos="4659988" algn="l"/>
                <a:tab pos="5163959" algn="l"/>
                <a:tab pos="5667931" algn="l"/>
                <a:tab pos="6171902" algn="l"/>
                <a:tab pos="6675874" algn="l"/>
                <a:tab pos="7179845" algn="l"/>
                <a:tab pos="7683817" algn="l"/>
                <a:tab pos="8187788" algn="l"/>
                <a:tab pos="8691760" algn="l"/>
                <a:tab pos="9195732" algn="l"/>
                <a:tab pos="9699703" algn="l"/>
                <a:tab pos="10203675" algn="l"/>
                <a:tab pos="10707646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b) Conditions refer to realistic specifiers of the environment.</a:t>
            </a:r>
          </a:p>
          <a:p>
            <a:pPr marL="628215" indent="-552969">
              <a:spcBef>
                <a:spcPts val="661"/>
              </a:spcBef>
              <a:buClrTx/>
              <a:tabLst>
                <a:tab pos="628215" algn="l"/>
                <a:tab pos="1132187" algn="l"/>
                <a:tab pos="1636158" algn="l"/>
                <a:tab pos="2140130" algn="l"/>
                <a:tab pos="2644101" algn="l"/>
                <a:tab pos="3148073" algn="l"/>
                <a:tab pos="3652044" algn="l"/>
                <a:tab pos="4156016" algn="l"/>
                <a:tab pos="4659988" algn="l"/>
                <a:tab pos="5163959" algn="l"/>
                <a:tab pos="5667931" algn="l"/>
                <a:tab pos="6171902" algn="l"/>
                <a:tab pos="6675874" algn="l"/>
                <a:tab pos="7179845" algn="l"/>
                <a:tab pos="7683817" algn="l"/>
                <a:tab pos="8187788" algn="l"/>
                <a:tab pos="8691760" algn="l"/>
                <a:tab pos="9195732" algn="l"/>
                <a:tab pos="9699703" algn="l"/>
                <a:tab pos="10203675" algn="l"/>
                <a:tab pos="10707646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628215" indent="-552969">
              <a:spcBef>
                <a:spcPts val="661"/>
              </a:spcBef>
              <a:buClrTx/>
              <a:tabLst>
                <a:tab pos="628215" algn="l"/>
                <a:tab pos="1132187" algn="l"/>
                <a:tab pos="1636158" algn="l"/>
                <a:tab pos="2140130" algn="l"/>
                <a:tab pos="2644101" algn="l"/>
                <a:tab pos="3148073" algn="l"/>
                <a:tab pos="3652044" algn="l"/>
                <a:tab pos="4156016" algn="l"/>
                <a:tab pos="4659988" algn="l"/>
                <a:tab pos="5163959" algn="l"/>
                <a:tab pos="5667931" algn="l"/>
                <a:tab pos="6171902" algn="l"/>
                <a:tab pos="6675874" algn="l"/>
                <a:tab pos="7179845" algn="l"/>
                <a:tab pos="7683817" algn="l"/>
                <a:tab pos="8187788" algn="l"/>
                <a:tab pos="8691760" algn="l"/>
                <a:tab pos="9195732" algn="l"/>
                <a:tab pos="9699703" algn="l"/>
                <a:tab pos="10203675" algn="l"/>
                <a:tab pos="10707646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c) Assumptions refer to simplifications that make the analysis easier,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without jeopardizing on the quality of the final result.</a:t>
            </a:r>
          </a:p>
          <a:p>
            <a:pPr marL="628215" indent="-552969">
              <a:spcBef>
                <a:spcPts val="661"/>
              </a:spcBef>
              <a:buClrTx/>
              <a:tabLst>
                <a:tab pos="628215" algn="l"/>
                <a:tab pos="1132187" algn="l"/>
                <a:tab pos="1636158" algn="l"/>
                <a:tab pos="2140130" algn="l"/>
                <a:tab pos="2644101" algn="l"/>
                <a:tab pos="3148073" algn="l"/>
                <a:tab pos="3652044" algn="l"/>
                <a:tab pos="4156016" algn="l"/>
                <a:tab pos="4659988" algn="l"/>
                <a:tab pos="5163959" algn="l"/>
                <a:tab pos="5667931" algn="l"/>
                <a:tab pos="6171902" algn="l"/>
                <a:tab pos="6675874" algn="l"/>
                <a:tab pos="7179845" algn="l"/>
                <a:tab pos="7683817" algn="l"/>
                <a:tab pos="8187788" algn="l"/>
                <a:tab pos="8691760" algn="l"/>
                <a:tab pos="9195732" algn="l"/>
                <a:tab pos="9699703" algn="l"/>
                <a:tab pos="10203675" algn="l"/>
                <a:tab pos="10707646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40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7. Mathematical Analysis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68011" y="1763925"/>
            <a:ext cx="9744604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565219" indent="-551219">
              <a:spcBef>
                <a:spcPts val="634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5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634"/>
              </a:spcBef>
              <a:buFont typeface="Times New Roman" pitchFamily="16" charset="0"/>
              <a:buAutoNum type="alphaLcParenR"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500" dirty="0">
                <a:solidFill>
                  <a:srgbClr val="000000"/>
                </a:solidFill>
                <a:latin typeface="Calibri" pitchFamily="32" charset="0"/>
              </a:rPr>
              <a:t>Axioms, conditions, and assumptions </a:t>
            </a:r>
            <a:br>
              <a:rPr lang="en-US" sz="2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500" dirty="0">
                <a:solidFill>
                  <a:srgbClr val="000000"/>
                </a:solidFill>
                <a:latin typeface="Calibri" pitchFamily="32" charset="0"/>
              </a:rPr>
              <a:t>are described mathematically. </a:t>
            </a:r>
            <a:br>
              <a:rPr lang="en-US" sz="25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25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634"/>
              </a:spcBef>
              <a:buFont typeface="Times New Roman" pitchFamily="16" charset="0"/>
              <a:buAutoNum type="alphaLcParenR"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500" dirty="0">
                <a:solidFill>
                  <a:srgbClr val="000000"/>
                </a:solidFill>
                <a:latin typeface="Calibri" pitchFamily="32" charset="0"/>
              </a:rPr>
              <a:t>Closed or open form formulae are derived </a:t>
            </a:r>
            <a:br>
              <a:rPr lang="en-US" sz="2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500" dirty="0">
                <a:solidFill>
                  <a:srgbClr val="000000"/>
                </a:solidFill>
                <a:latin typeface="Calibri" pitchFamily="32" charset="0"/>
              </a:rPr>
              <a:t>for the major performance measures.</a:t>
            </a:r>
            <a:br>
              <a:rPr lang="en-US" sz="25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25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634"/>
              </a:spcBef>
              <a:buFont typeface="Times New Roman" pitchFamily="16" charset="0"/>
              <a:buAutoNum type="alphaLcParenR"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500" dirty="0">
                <a:solidFill>
                  <a:srgbClr val="000000"/>
                </a:solidFill>
                <a:latin typeface="Calibri" pitchFamily="32" charset="0"/>
              </a:rPr>
              <a:t>Closed or open form formulae are derived </a:t>
            </a:r>
            <a:br>
              <a:rPr lang="en-US" sz="2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500" dirty="0">
                <a:solidFill>
                  <a:srgbClr val="000000"/>
                </a:solidFill>
                <a:latin typeface="Calibri" pitchFamily="32" charset="0"/>
              </a:rPr>
              <a:t>for the major complexity measures.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41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306270" y="278239"/>
            <a:ext cx="9828609" cy="13106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8. Simulation Analysis </a:t>
            </a:r>
            <a:br>
              <a:rPr lang="en-US" sz="3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to Show Performance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52016" y="1763925"/>
            <a:ext cx="9660599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565219" indent="-551219">
              <a:spcBef>
                <a:spcPts val="716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9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lnSpc>
                <a:spcPct val="150000"/>
              </a:lnSpc>
              <a:spcBef>
                <a:spcPts val="716"/>
              </a:spcBef>
              <a:buFont typeface="Times New Roman" pitchFamily="16" charset="0"/>
              <a:buAutoNum type="alphaLcParenR"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Simulator, logical structure </a:t>
            </a:r>
            <a:br>
              <a:rPr lang="en-US" sz="29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and user interface are described.</a:t>
            </a:r>
          </a:p>
          <a:p>
            <a:pPr marL="565219" indent="-551219">
              <a:lnSpc>
                <a:spcPct val="150000"/>
              </a:lnSpc>
              <a:spcBef>
                <a:spcPts val="716"/>
              </a:spcBef>
              <a:buFont typeface="Times New Roman" pitchFamily="16" charset="0"/>
              <a:buAutoNum type="alphaLcParenR"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Simulation experiments are described.</a:t>
            </a:r>
          </a:p>
          <a:p>
            <a:pPr marL="565219" indent="-551219">
              <a:lnSpc>
                <a:spcPct val="150000"/>
              </a:lnSpc>
              <a:spcBef>
                <a:spcPts val="716"/>
              </a:spcBef>
              <a:buFont typeface="Times New Roman" pitchFamily="16" charset="0"/>
              <a:buAutoNum type="alphaLcParenR"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Simulation results are discussed.</a:t>
            </a:r>
          </a:p>
          <a:p>
            <a:pPr marL="565219" indent="-551219">
              <a:spcBef>
                <a:spcPts val="716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9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42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9. Implementation Analysis </a:t>
            </a:r>
            <a:br>
              <a:rPr lang="en-US" sz="3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to Show Complexity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92757" y="1763925"/>
            <a:ext cx="10000120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563468" indent="-552969">
              <a:spcBef>
                <a:spcPts val="551"/>
              </a:spcBef>
              <a:buClrTx/>
              <a:tabLst>
                <a:tab pos="563468" algn="l"/>
                <a:tab pos="1067440" algn="l"/>
                <a:tab pos="1571411" algn="l"/>
                <a:tab pos="2075383" algn="l"/>
                <a:tab pos="2579354" algn="l"/>
                <a:tab pos="3083326" algn="l"/>
                <a:tab pos="3587298" algn="l"/>
                <a:tab pos="4091269" algn="l"/>
                <a:tab pos="4595241" algn="l"/>
                <a:tab pos="5099212" algn="l"/>
                <a:tab pos="5603184" algn="l"/>
                <a:tab pos="6107155" algn="l"/>
                <a:tab pos="6611127" algn="l"/>
                <a:tab pos="7115098" algn="l"/>
                <a:tab pos="7619070" algn="l"/>
                <a:tab pos="8123042" algn="l"/>
                <a:tab pos="8627013" algn="l"/>
                <a:tab pos="9130985" algn="l"/>
                <a:tab pos="9634956" algn="l"/>
                <a:tab pos="10138928" algn="l"/>
                <a:tab pos="10642899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563468" indent="-552969">
              <a:spcBef>
                <a:spcPts val="551"/>
              </a:spcBef>
              <a:buClrTx/>
              <a:tabLst>
                <a:tab pos="563468" algn="l"/>
                <a:tab pos="1067440" algn="l"/>
                <a:tab pos="1571411" algn="l"/>
                <a:tab pos="2075383" algn="l"/>
                <a:tab pos="2579354" algn="l"/>
                <a:tab pos="3083326" algn="l"/>
                <a:tab pos="3587298" algn="l"/>
                <a:tab pos="4091269" algn="l"/>
                <a:tab pos="4595241" algn="l"/>
                <a:tab pos="5099212" algn="l"/>
                <a:tab pos="5603184" algn="l"/>
                <a:tab pos="6107155" algn="l"/>
                <a:tab pos="6611127" algn="l"/>
                <a:tab pos="7115098" algn="l"/>
                <a:tab pos="7619070" algn="l"/>
                <a:tab pos="8123042" algn="l"/>
                <a:tab pos="8627013" algn="l"/>
                <a:tab pos="9130985" algn="l"/>
                <a:tab pos="9634956" algn="l"/>
                <a:tab pos="10138928" algn="l"/>
                <a:tab pos="10642899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a) Implementation strategy is discussed for the chosen technology.</a:t>
            </a:r>
          </a:p>
          <a:p>
            <a:pPr marL="563468" indent="-552969">
              <a:spcBef>
                <a:spcPts val="551"/>
              </a:spcBef>
              <a:buClrTx/>
              <a:tabLst>
                <a:tab pos="563468" algn="l"/>
                <a:tab pos="1067440" algn="l"/>
                <a:tab pos="1571411" algn="l"/>
                <a:tab pos="2075383" algn="l"/>
                <a:tab pos="2579354" algn="l"/>
                <a:tab pos="3083326" algn="l"/>
                <a:tab pos="3587298" algn="l"/>
                <a:tab pos="4091269" algn="l"/>
                <a:tab pos="4595241" algn="l"/>
                <a:tab pos="5099212" algn="l"/>
                <a:tab pos="5603184" algn="l"/>
                <a:tab pos="6107155" algn="l"/>
                <a:tab pos="6611127" algn="l"/>
                <a:tab pos="7115098" algn="l"/>
                <a:tab pos="7619070" algn="l"/>
                <a:tab pos="8123042" algn="l"/>
                <a:tab pos="8627013" algn="l"/>
                <a:tab pos="9130985" algn="l"/>
                <a:tab pos="9634956" algn="l"/>
                <a:tab pos="10138928" algn="l"/>
                <a:tab pos="10642899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563468" indent="-552969">
              <a:spcBef>
                <a:spcPts val="551"/>
              </a:spcBef>
              <a:buClrTx/>
              <a:tabLst>
                <a:tab pos="563468" algn="l"/>
                <a:tab pos="1067440" algn="l"/>
                <a:tab pos="1571411" algn="l"/>
                <a:tab pos="2075383" algn="l"/>
                <a:tab pos="2579354" algn="l"/>
                <a:tab pos="3083326" algn="l"/>
                <a:tab pos="3587298" algn="l"/>
                <a:tab pos="4091269" algn="l"/>
                <a:tab pos="4595241" algn="l"/>
                <a:tab pos="5099212" algn="l"/>
                <a:tab pos="5603184" algn="l"/>
                <a:tab pos="6107155" algn="l"/>
                <a:tab pos="6611127" algn="l"/>
                <a:tab pos="7115098" algn="l"/>
                <a:tab pos="7619070" algn="l"/>
                <a:tab pos="8123042" algn="l"/>
                <a:tab pos="8627013" algn="l"/>
                <a:tab pos="9130985" algn="l"/>
                <a:tab pos="9634956" algn="l"/>
                <a:tab pos="10138928" algn="l"/>
                <a:tab pos="10642899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b) Implementation details and complexity are presented.</a:t>
            </a:r>
          </a:p>
          <a:p>
            <a:pPr marL="563468" indent="-552969">
              <a:spcBef>
                <a:spcPts val="551"/>
              </a:spcBef>
              <a:buClrTx/>
              <a:tabLst>
                <a:tab pos="563468" algn="l"/>
                <a:tab pos="1067440" algn="l"/>
                <a:tab pos="1571411" algn="l"/>
                <a:tab pos="2075383" algn="l"/>
                <a:tab pos="2579354" algn="l"/>
                <a:tab pos="3083326" algn="l"/>
                <a:tab pos="3587298" algn="l"/>
                <a:tab pos="4091269" algn="l"/>
                <a:tab pos="4595241" algn="l"/>
                <a:tab pos="5099212" algn="l"/>
                <a:tab pos="5603184" algn="l"/>
                <a:tab pos="6107155" algn="l"/>
                <a:tab pos="6611127" algn="l"/>
                <a:tab pos="7115098" algn="l"/>
                <a:tab pos="7619070" algn="l"/>
                <a:tab pos="8123042" algn="l"/>
                <a:tab pos="8627013" algn="l"/>
                <a:tab pos="9130985" algn="l"/>
                <a:tab pos="9634956" algn="l"/>
                <a:tab pos="10138928" algn="l"/>
                <a:tab pos="10642899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563468" indent="-552969">
              <a:spcBef>
                <a:spcPts val="551"/>
              </a:spcBef>
              <a:buClrTx/>
              <a:tabLst>
                <a:tab pos="563468" algn="l"/>
                <a:tab pos="1067440" algn="l"/>
                <a:tab pos="1571411" algn="l"/>
                <a:tab pos="2075383" algn="l"/>
                <a:tab pos="2579354" algn="l"/>
                <a:tab pos="3083326" algn="l"/>
                <a:tab pos="3587298" algn="l"/>
                <a:tab pos="4091269" algn="l"/>
                <a:tab pos="4595241" algn="l"/>
                <a:tab pos="5099212" algn="l"/>
                <a:tab pos="5603184" algn="l"/>
                <a:tab pos="6107155" algn="l"/>
                <a:tab pos="6611127" algn="l"/>
                <a:tab pos="7115098" algn="l"/>
                <a:tab pos="7619070" algn="l"/>
                <a:tab pos="8123042" algn="l"/>
                <a:tab pos="8627013" algn="l"/>
                <a:tab pos="9130985" algn="l"/>
                <a:tab pos="9634956" algn="l"/>
                <a:tab pos="10138928" algn="l"/>
                <a:tab pos="10642899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c) If a prototype is implemented, show some characteristic measurement. </a:t>
            </a:r>
          </a:p>
          <a:p>
            <a:pPr marL="563468" indent="-552969">
              <a:spcBef>
                <a:spcPts val="551"/>
              </a:spcBef>
              <a:buClrTx/>
              <a:tabLst>
                <a:tab pos="563468" algn="l"/>
                <a:tab pos="1067440" algn="l"/>
                <a:tab pos="1571411" algn="l"/>
                <a:tab pos="2075383" algn="l"/>
                <a:tab pos="2579354" algn="l"/>
                <a:tab pos="3083326" algn="l"/>
                <a:tab pos="3587298" algn="l"/>
                <a:tab pos="4091269" algn="l"/>
                <a:tab pos="4595241" algn="l"/>
                <a:tab pos="5099212" algn="l"/>
                <a:tab pos="5603184" algn="l"/>
                <a:tab pos="6107155" algn="l"/>
                <a:tab pos="6611127" algn="l"/>
                <a:tab pos="7115098" algn="l"/>
                <a:tab pos="7619070" algn="l"/>
                <a:tab pos="8123042" algn="l"/>
                <a:tab pos="8627013" algn="l"/>
                <a:tab pos="9130985" algn="l"/>
                <a:tab pos="9634956" algn="l"/>
                <a:tab pos="10138928" algn="l"/>
                <a:tab pos="10642899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If a prototype is not implemented, give some implementation guidelines.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43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10. Conclusion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04031" y="1763925"/>
            <a:ext cx="9072563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6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Font typeface="Times New Roman" pitchFamily="16" charset="0"/>
              <a:buAutoNum type="alphaLcParenR"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Summary of what was done </a:t>
            </a:r>
            <a:br>
              <a:rPr lang="en-US" sz="26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and to what extent are the initial goals achieved.</a:t>
            </a:r>
          </a:p>
          <a:p>
            <a:pPr marL="565219" indent="-551219">
              <a:lnSpc>
                <a:spcPct val="150000"/>
              </a:lnSpc>
              <a:spcBef>
                <a:spcPts val="772"/>
              </a:spcBef>
              <a:buFont typeface="Times New Roman" pitchFamily="16" charset="0"/>
              <a:buAutoNum type="alphaLcParenR"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To whom is that of benefit.</a:t>
            </a:r>
          </a:p>
          <a:p>
            <a:pPr marL="565219" indent="-551219">
              <a:lnSpc>
                <a:spcPct val="150000"/>
              </a:lnSpc>
              <a:spcBef>
                <a:spcPts val="772"/>
              </a:spcBef>
              <a:buFont typeface="Times New Roman" pitchFamily="16" charset="0"/>
              <a:buAutoNum type="alphaLcParenR"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Newly open problem for further research.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6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44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11. Acknowledgments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63512" y="1763924"/>
            <a:ext cx="10141126" cy="52077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503972" indent="-489972">
              <a:spcBef>
                <a:spcPts val="551"/>
              </a:spcBef>
              <a:buClrTx/>
              <a:tabLst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  <a:tab pos="10583403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503972" indent="-489972">
              <a:spcBef>
                <a:spcPts val="551"/>
              </a:spcBef>
              <a:buClrTx/>
              <a:tabLst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  <a:tab pos="10583403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   a) To all those who patiently listened to your ideas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 and especially to those who volunteered to share with you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 some of their own ideas for further benefit of your research.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 Also, it is obligatory to cite the relevant work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 of all those who volunteered the improvement ideas.</a:t>
            </a:r>
          </a:p>
          <a:p>
            <a:pPr marL="503972" indent="-489972">
              <a:spcBef>
                <a:spcPts val="551"/>
              </a:spcBef>
              <a:buClrTx/>
              <a:tabLst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  <a:tab pos="10583403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503972" indent="-489972">
              <a:spcBef>
                <a:spcPts val="551"/>
              </a:spcBef>
              <a:buClrTx/>
              <a:tabLst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  <a:tab pos="10583403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  b) To all those who helped provide the infrastructure for your research.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If this is related to one or more research project, list them.</a:t>
            </a:r>
          </a:p>
          <a:p>
            <a:pPr marL="503972" indent="-489972">
              <a:spcBef>
                <a:spcPts val="551"/>
              </a:spcBef>
              <a:buClrTx/>
              <a:tabLst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  <a:tab pos="10583403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503972" indent="-489972">
              <a:spcBef>
                <a:spcPts val="551"/>
              </a:spcBef>
              <a:buClrTx/>
              <a:tabLst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  <a:tab pos="10583403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  c) To all those who suffered by taking everyday life responsibilities from you,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so you could dedicate more of your time to research.</a:t>
            </a:r>
          </a:p>
          <a:p>
            <a:pPr marL="503972" indent="-489972">
              <a:spcBef>
                <a:spcPts val="551"/>
              </a:spcBef>
              <a:buClrTx/>
              <a:tabLst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  <a:tab pos="10583403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45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12. Annotated References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68011" y="1679928"/>
            <a:ext cx="9744604" cy="52077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62230">
              <a:spcBef>
                <a:spcPts val="66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2600" dirty="0">
              <a:solidFill>
                <a:srgbClr val="000000"/>
              </a:solidFill>
              <a:latin typeface="Calibri" pitchFamily="32" charset="0"/>
            </a:endParaRPr>
          </a:p>
          <a:p>
            <a:pPr marL="376229" indent="-362230">
              <a:spcBef>
                <a:spcPts val="66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   </a:t>
            </a:r>
            <a:r>
              <a:rPr lang="en-US" sz="2600" dirty="0" smtClean="0">
                <a:solidFill>
                  <a:srgbClr val="000000"/>
                </a:solidFill>
                <a:latin typeface="Calibri" pitchFamily="32" charset="0"/>
              </a:rPr>
              <a:t>  The </a:t>
            </a: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references are more useful if listed in groups. </a:t>
            </a:r>
            <a:br>
              <a:rPr lang="en-US" sz="26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Each topic requires different grouping. </a:t>
            </a:r>
            <a:br>
              <a:rPr lang="en-US" sz="26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The grouping that seems most appropriate </a:t>
            </a:r>
            <a:br>
              <a:rPr lang="en-US" sz="26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for this paper includes:</a:t>
            </a:r>
            <a:br>
              <a:rPr lang="en-US" sz="26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2600" dirty="0">
              <a:solidFill>
                <a:srgbClr val="000000"/>
              </a:solidFill>
              <a:latin typeface="Calibri" pitchFamily="32" charset="0"/>
            </a:endParaRPr>
          </a:p>
          <a:p>
            <a:pPr marL="1007943" lvl="1" indent="-503972">
              <a:spcBef>
                <a:spcPts val="66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References related to methodology.</a:t>
            </a:r>
          </a:p>
          <a:p>
            <a:pPr marL="1007943" lvl="1" indent="-503972">
              <a:lnSpc>
                <a:spcPct val="150000"/>
              </a:lnSpc>
              <a:spcBef>
                <a:spcPts val="66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References related to examples.</a:t>
            </a:r>
          </a:p>
          <a:p>
            <a:pPr marL="1007943" lvl="1" indent="-503972">
              <a:lnSpc>
                <a:spcPct val="150000"/>
              </a:lnSpc>
              <a:spcBef>
                <a:spcPts val="66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References related to success of past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46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6073" y="419982"/>
            <a:ext cx="7896490" cy="43363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588036" y="4955787"/>
            <a:ext cx="9240573" cy="16496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Figure 6: Success rates of paper submissions: (A) Normalized percentage of class with permission to submit.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(B) Normalized paper acceptance rate of those permitted to submit.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(C) Among the student with accepted papers, how many enrolled a PhD program later. </a:t>
            </a:r>
            <a:br>
              <a:rPr lang="en-US" sz="1200" dirty="0">
                <a:solidFill>
                  <a:srgbClr val="000000"/>
                </a:solidFill>
              </a:rPr>
            </a:br>
            <a:endParaRPr lang="en-US" sz="1200" dirty="0">
              <a:solidFill>
                <a:srgbClr val="000000"/>
              </a:solidFill>
            </a:endParaRPr>
          </a:p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Explanation: Curve A is almost monotonically decreasing due to the fact that the class was not formal in the beginning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and only the best students opted to take informal lectures. After the class became formal, the student body became larger,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and consequently, not all of them were extraordinary. Curve B had ups and downs, with peeks separated about twelve years apart,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which could be a consequence of the motivation ups and downs of the teacher. Curve C is at hundred percent,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except in years characterized with an industry boom.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47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6073" y="419982"/>
            <a:ext cx="7980495" cy="438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00288" y="5039784"/>
            <a:ext cx="9240573" cy="13923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</a:rPr>
              <a:t>Figure 7: Citation analysis for the ten most referenced papers.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Explanation: It is clear that in some years the production was of a higher quality;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that seems to be coinciding with years in which the world’s top industry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was giving donations to the department.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The Y axis refers to the total number of citations for the top 10 papers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48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0135" y="587975"/>
            <a:ext cx="5740356" cy="28348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20026" y="3695842"/>
            <a:ext cx="9324578" cy="24228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</a:rPr>
              <a:t>Figure 8: Impact of the existence of another survey paper.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Explanation: This figure gives a result which was absolutely unexpected.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The expectation was that existence of a survey would decrease citations of our survey,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but it happened absolutely the opposite. This means that the quality is more important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than the pre-existence of another survey paper on the same subject.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The paper with 2 preceded survey papers was the paper by </a:t>
            </a:r>
            <a:r>
              <a:rPr lang="en-US" dirty="0" err="1">
                <a:solidFill>
                  <a:srgbClr val="000000"/>
                </a:solidFill>
              </a:rPr>
              <a:t>Protic</a:t>
            </a:r>
            <a:r>
              <a:rPr lang="en-US" dirty="0">
                <a:solidFill>
                  <a:srgbClr val="000000"/>
                </a:solidFill>
              </a:rPr>
              <a:t> at al [</a:t>
            </a:r>
            <a:r>
              <a:rPr lang="en-US" dirty="0" err="1">
                <a:solidFill>
                  <a:srgbClr val="000000"/>
                </a:solidFill>
              </a:rPr>
              <a:t>Protic</a:t>
            </a:r>
            <a:r>
              <a:rPr lang="en-US" dirty="0">
                <a:solidFill>
                  <a:srgbClr val="000000"/>
                </a:solidFill>
              </a:rPr>
              <a:t> 1996].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The paper with one preceded survey was the paper by </a:t>
            </a:r>
            <a:r>
              <a:rPr lang="en-US" dirty="0" err="1">
                <a:solidFill>
                  <a:srgbClr val="000000"/>
                </a:solidFill>
              </a:rPr>
              <a:t>Tomasevic</a:t>
            </a:r>
            <a:r>
              <a:rPr lang="en-US" dirty="0">
                <a:solidFill>
                  <a:srgbClr val="000000"/>
                </a:solidFill>
              </a:rPr>
              <a:t> at al [Tomasevic1993].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The paper with no preceded survey was the paper by </a:t>
            </a:r>
            <a:r>
              <a:rPr lang="en-US" dirty="0" err="1">
                <a:solidFill>
                  <a:srgbClr val="000000"/>
                </a:solidFill>
              </a:rPr>
              <a:t>Jovanovic</a:t>
            </a:r>
            <a:r>
              <a:rPr lang="en-US" dirty="0">
                <a:solidFill>
                  <a:srgbClr val="000000"/>
                </a:solidFill>
              </a:rPr>
              <a:t> at al [Jovanovic1999].</a:t>
            </a:r>
          </a:p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49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and Informatics @ 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1nenad\mitProgram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512" y="1265237"/>
            <a:ext cx="7239000" cy="6012627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5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094" y="839964"/>
            <a:ext cx="7170195" cy="3937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36021" y="5039784"/>
            <a:ext cx="9408583" cy="877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</a:rPr>
              <a:t>Figure 9: Survey papers versus research papers, what generates more citations? Explanation: Surveys generate more,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unless an extraordinary research paper is generated in a popular field.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50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Appendix</a:t>
            </a: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52016" y="1679928"/>
            <a:ext cx="9576594" cy="51237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62230">
              <a:spcBef>
                <a:spcPts val="882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3500" dirty="0">
              <a:solidFill>
                <a:srgbClr val="000000"/>
              </a:solidFill>
              <a:latin typeface="Calibri" pitchFamily="32" charset="0"/>
            </a:endParaRPr>
          </a:p>
          <a:p>
            <a:pPr marL="376229" indent="-362230">
              <a:spcBef>
                <a:spcPts val="772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3100" dirty="0">
                <a:solidFill>
                  <a:srgbClr val="000000"/>
                </a:solidFill>
                <a:latin typeface="Calibri" pitchFamily="32" charset="0"/>
              </a:rPr>
              <a:t>    One possible research plan </a:t>
            </a:r>
            <a:br>
              <a:rPr lang="en-US" sz="3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100" dirty="0">
                <a:solidFill>
                  <a:srgbClr val="000000"/>
                </a:solidFill>
                <a:latin typeface="Calibri" pitchFamily="32" charset="0"/>
              </a:rPr>
              <a:t> based on the methodology </a:t>
            </a:r>
            <a:br>
              <a:rPr lang="en-US" sz="3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100" dirty="0">
                <a:solidFill>
                  <a:srgbClr val="000000"/>
                </a:solidFill>
                <a:latin typeface="Calibri" pitchFamily="32" charset="0"/>
              </a:rPr>
              <a:t> presented in this paper is elaborated here, </a:t>
            </a:r>
            <a:br>
              <a:rPr lang="en-US" sz="3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100" dirty="0">
                <a:solidFill>
                  <a:srgbClr val="000000"/>
                </a:solidFill>
                <a:latin typeface="Calibri" pitchFamily="32" charset="0"/>
              </a:rPr>
              <a:t> week by week </a:t>
            </a:r>
            <a:br>
              <a:rPr lang="en-US" sz="3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100" dirty="0">
                <a:solidFill>
                  <a:srgbClr val="000000"/>
                </a:solidFill>
                <a:latin typeface="Calibri" pitchFamily="32" charset="0"/>
              </a:rPr>
              <a:t> (between two logical weeks, </a:t>
            </a:r>
            <a:br>
              <a:rPr lang="en-US" sz="3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100" dirty="0">
                <a:solidFill>
                  <a:srgbClr val="000000"/>
                </a:solidFill>
                <a:latin typeface="Calibri" pitchFamily="32" charset="0"/>
              </a:rPr>
              <a:t> one can have one or more physical weeks)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51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SURVEY PAPER</a:t>
            </a: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5252" y="1571433"/>
            <a:ext cx="5287077" cy="5484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>
              <a:spcBef>
                <a:spcPts val="882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1. Read about the general subject, to worm up.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2. Collect 20 to 40 papers,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   on various approaches from the open literature.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3. For each example (covered by one or more papers),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    write the main 7 sentences, as explained in this paper.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    Explain why the chosen template enables easy comparison,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    and therefore represents a contribution to science.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4. Decide about classification criteria generate a classification,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   sort the found examples by classes,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   and form Figure #1, as explained in this paper.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   Explain why the proposed classification represents 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    a contribution to science.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5. For each example, generate two figures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  (for example, one block scheme of the structure,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  and one pseudo code presentation of the algorithm).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   Choose the presentation form which indicates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   the essence of the class that the example belongs to.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6. If the generated classification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  includes a class without examples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  (which is highly desirable,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  since that points to possible new research avenues),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  define the research strategy of interest for those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  who decide to take that avenue.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  Form a section with appropriate discussions.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11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788297" y="1571433"/>
            <a:ext cx="5385084" cy="34098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7. Define the research strategy for those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    who decide to analyze the hybrid approaches 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    (those consisting of elements of two different classes).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   Hybrid approaches can be either a symbiosis 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    (the two solutions used interchangeably, as the conditions dictate),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    or a synergy (the two solutions combined into one).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   Discuss possible new solutions or both types  (symbiosis and synergy).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    Discuss other possible avenues leading to new inventions 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    (transdisciplinarization and retrajectorization).</a:t>
            </a:r>
          </a:p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8. Add the preamble and the </a:t>
            </a:r>
            <a:r>
              <a:rPr lang="en-US" sz="1100" dirty="0" err="1">
                <a:solidFill>
                  <a:srgbClr val="000000"/>
                </a:solidFill>
                <a:latin typeface="Calibri" pitchFamily="32" charset="0"/>
              </a:rPr>
              <a:t>postambule</a:t>
            </a: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 and create the list of annotated references.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 Form the final text of the paper.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 Generate a pearl of wisdom that sheds light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 on the essence of the paper,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 and increases the probability that the paper be referenced a lot.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9. Ask peers to review your paper,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  while you look for a suitable journal to publish it.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10. Submit the paper to a journal.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52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RESEARCH PAPER</a:t>
            </a: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504031" y="2099910"/>
            <a:ext cx="9072563" cy="4283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>
              <a:spcBef>
                <a:spcPts val="551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1. For the best subset of ideas from the position paper,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    make appropriate simulator changes,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    and run the newly generated original solutions,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    comparatively with the best solution from the open literature.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    Create the tables and figures with results.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2. Write the paper.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3. Bounce the paper off the peers, and submit it to a journal.</a:t>
            </a:r>
          </a:p>
          <a:p>
            <a:pPr>
              <a:spcBef>
                <a:spcPts val="551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53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379774" y="2143659"/>
            <a:ext cx="9072563" cy="31382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 algn="ctr">
              <a:spcBef>
                <a:spcPts val="2205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0600" dirty="0">
                <a:solidFill>
                  <a:srgbClr val="000000"/>
                </a:solidFill>
                <a:latin typeface="Times New Roman" pitchFamily="16" charset="0"/>
              </a:rPr>
              <a:t>State of the Art Tutorials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54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C:\Documents and Settings\nenadko\My Documents\My Pictures\4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4262"/>
            <a:ext cx="10290639" cy="7583937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55</a:t>
            </a:fld>
            <a:r>
              <a:rPr lang="en-US" dirty="0" smtClean="0"/>
              <a:t>/72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231312" y="7285037"/>
            <a:ext cx="849313" cy="27463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C:\Documents and Settings\nenadko\My Documents\My Pictures\4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39" y="167993"/>
            <a:ext cx="10086064" cy="739168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56</a:t>
            </a:fld>
            <a:r>
              <a:rPr lang="en-US" dirty="0" smtClean="0"/>
              <a:t>/72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002712" y="7285037"/>
            <a:ext cx="849313" cy="27463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C:\Documents and Settings\nenadko\My Documents\My Pictures\4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046" y="0"/>
            <a:ext cx="10233671" cy="755967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57</a:t>
            </a:fld>
            <a:r>
              <a:rPr lang="en-US" dirty="0" smtClean="0"/>
              <a:t>/72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002712" y="7285037"/>
            <a:ext cx="849313" cy="27463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C:\Documents and Settings\nenadko\My Documents\My Pictures\4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4466" y="1"/>
            <a:ext cx="10305092" cy="755967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58</a:t>
            </a:fld>
            <a:r>
              <a:rPr lang="en-US" dirty="0" smtClean="0"/>
              <a:t>/72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002712" y="7285037"/>
            <a:ext cx="849313" cy="27463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554785" y="580975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.</a:t>
            </a:r>
            <a:r>
              <a:rPr lang="en-US" sz="4900" dirty="0" err="1">
                <a:solidFill>
                  <a:srgbClr val="000000"/>
                </a:solidFill>
                <a:latin typeface="Calibri" pitchFamily="32" charset="0"/>
              </a:rPr>
              <a:t>ppt</a:t>
            </a: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 Presentations:</a:t>
            </a:r>
            <a:br>
              <a:rPr lang="en-US" sz="49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4900" dirty="0" err="1">
                <a:solidFill>
                  <a:srgbClr val="000000"/>
                </a:solidFill>
                <a:latin typeface="Calibri" pitchFamily="32" charset="0"/>
              </a:rPr>
              <a:t>Condicios</a:t>
            </a: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 Since Qua Non </a:t>
            </a: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554785" y="2519892"/>
            <a:ext cx="9072563" cy="45113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31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3100" dirty="0">
                <a:solidFill>
                  <a:srgbClr val="000000"/>
                </a:solidFill>
                <a:latin typeface="Calibri" pitchFamily="32" charset="0"/>
              </a:rPr>
              <a:t>n/N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3100" dirty="0">
                <a:solidFill>
                  <a:srgbClr val="000000"/>
                </a:solidFill>
                <a:latin typeface="Calibri" pitchFamily="32" charset="0"/>
              </a:rPr>
              <a:t>7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3100" dirty="0">
                <a:solidFill>
                  <a:srgbClr val="000000"/>
                </a:solidFill>
                <a:latin typeface="Calibri" pitchFamily="32" charset="0"/>
              </a:rPr>
              <a:t>Semantic Breaks (One Line - One Thought)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31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59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and Informatics @ UCB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1nenad\ucb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6137"/>
            <a:ext cx="10080625" cy="569672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6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518032" y="516228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400" dirty="0">
                <a:solidFill>
                  <a:srgbClr val="000000"/>
                </a:solidFill>
                <a:latin typeface="Calibri" pitchFamily="32" charset="0"/>
              </a:rPr>
              <a:t>Semantic Breaks: An Example (Bad)</a:t>
            </a: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756047" y="2056162"/>
            <a:ext cx="8568531" cy="4787794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834802" y="2017664"/>
            <a:ext cx="9072563" cy="4989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b="1" dirty="0">
                <a:solidFill>
                  <a:srgbClr val="000000"/>
                </a:solidFill>
                <a:latin typeface="Calibri" pitchFamily="32" charset="0"/>
              </a:rPr>
              <a:t>Research Issues of Importance for Distributed 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b="1" dirty="0">
                <a:solidFill>
                  <a:srgbClr val="000000"/>
                </a:solidFill>
                <a:latin typeface="Calibri" pitchFamily="32" charset="0"/>
              </a:rPr>
              <a:t>Shared Memory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Hardware Issues (those to be fully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implemented in hardware)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Software Issues (those to be fully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implemented in software)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Hybrid Issues (those to be partially implemented in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hardware and partially in software)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60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806801" y="1856671"/>
            <a:ext cx="8568531" cy="5256774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554785" y="502229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400" dirty="0">
                <a:solidFill>
                  <a:srgbClr val="000000"/>
                </a:solidFill>
                <a:latin typeface="Calibri" pitchFamily="32" charset="0"/>
              </a:rPr>
              <a:t>Semantic Breaks: An Example (Good)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833051" y="1844421"/>
            <a:ext cx="9072563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b="1" dirty="0">
                <a:solidFill>
                  <a:srgbClr val="000000"/>
                </a:solidFill>
                <a:latin typeface="Calibri" pitchFamily="32" charset="0"/>
              </a:rPr>
              <a:t>Research Issues of Importance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b="1" dirty="0">
                <a:solidFill>
                  <a:srgbClr val="000000"/>
                </a:solidFill>
                <a:latin typeface="Calibri" pitchFamily="32" charset="0"/>
              </a:rPr>
              <a:t>for Distributed Shared Memory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Hardware Issues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(those to be fully implemented in hardware)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Software Issues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(those to be fully implemented in software)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Hybrid Issues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(those to be partially implemented in hardware 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and partially in software)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61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62</a:t>
            </a:fld>
            <a:r>
              <a:rPr lang="en-US" dirty="0" smtClean="0"/>
              <a:t>/72</a:t>
            </a:r>
            <a:endParaRPr lang="en-US" dirty="0"/>
          </a:p>
        </p:txBody>
      </p:sp>
      <p:pic>
        <p:nvPicPr>
          <p:cNvPr id="131074" name="Picture 2" descr="D:\1nenad\220px-Collier-priestess_of_Delp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2712" y="1112836"/>
            <a:ext cx="3124200" cy="6316187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74637"/>
            <a:ext cx="97647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hangingPunct="1">
              <a:lnSpc>
                <a:spcPct val="100000"/>
              </a:lnSpc>
              <a:buClrTx/>
              <a:buSzTx/>
            </a:pPr>
            <a:r>
              <a:rPr lang="en-US" sz="4000" dirty="0" smtClean="0"/>
              <a:t>Priestess of Delphi: </a:t>
            </a:r>
            <a:r>
              <a:rPr lang="en-US" sz="4000" dirty="0" err="1" smtClean="0"/>
              <a:t>Pythia</a:t>
            </a:r>
            <a:endParaRPr kumimoji="0" lang="en-US" sz="8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2708811"/>
            <a:ext cx="45336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>
              <a:lnSpc>
                <a:spcPct val="100000"/>
              </a:lnSpc>
              <a:buClrTx/>
              <a:buSzTx/>
            </a:pPr>
            <a:r>
              <a:rPr lang="en-US" sz="3200" dirty="0" smtClean="0"/>
              <a:t>Ibis, </a:t>
            </a:r>
            <a:r>
              <a:rPr lang="en-US" sz="3200" dirty="0" err="1" smtClean="0"/>
              <a:t>redibis</a:t>
            </a:r>
            <a:r>
              <a:rPr lang="en-US" sz="3200" dirty="0" smtClean="0"/>
              <a:t> </a:t>
            </a:r>
            <a:r>
              <a:rPr lang="en-US" sz="3200" dirty="0" err="1" smtClean="0"/>
              <a:t>nunquam</a:t>
            </a:r>
            <a:r>
              <a:rPr lang="en-US" sz="3200" dirty="0" smtClean="0">
                <a:solidFill>
                  <a:srgbClr val="FF0000"/>
                </a:solidFill>
              </a:rPr>
              <a:t>,</a:t>
            </a:r>
            <a:r>
              <a:rPr lang="en-US" sz="3200" dirty="0" smtClean="0"/>
              <a:t> </a:t>
            </a:r>
          </a:p>
          <a:p>
            <a:pPr lvl="0" defTabSz="914400" eaLnBrk="0">
              <a:lnSpc>
                <a:spcPct val="100000"/>
              </a:lnSpc>
              <a:buClrTx/>
              <a:buSzTx/>
            </a:pPr>
            <a:r>
              <a:rPr lang="en-US" sz="3200" dirty="0" smtClean="0"/>
              <a:t>in </a:t>
            </a:r>
            <a:r>
              <a:rPr lang="en-US" sz="3200" dirty="0" err="1" smtClean="0"/>
              <a:t>belo</a:t>
            </a:r>
            <a:r>
              <a:rPr lang="en-US" sz="3200" dirty="0" smtClean="0"/>
              <a:t> </a:t>
            </a:r>
            <a:r>
              <a:rPr lang="en-US" sz="3200" dirty="0" err="1" smtClean="0"/>
              <a:t>peribis</a:t>
            </a:r>
            <a:endParaRPr lang="en-US" sz="3200" dirty="0" smtClean="0"/>
          </a:p>
          <a:p>
            <a:pPr defTabSz="914400" eaLnBrk="0">
              <a:lnSpc>
                <a:spcPct val="100000"/>
              </a:lnSpc>
              <a:buClrTx/>
              <a:buSzTx/>
            </a:pPr>
            <a:endParaRPr lang="en-US" sz="3200" dirty="0" smtClean="0"/>
          </a:p>
          <a:p>
            <a:pPr defTabSz="914400" eaLnBrk="0">
              <a:lnSpc>
                <a:spcPct val="100000"/>
              </a:lnSpc>
              <a:buClrTx/>
              <a:buSzTx/>
            </a:pPr>
            <a:r>
              <a:rPr lang="en-US" sz="3200" dirty="0" smtClean="0"/>
              <a:t>Ibis, </a:t>
            </a:r>
            <a:r>
              <a:rPr lang="en-US" sz="3200" dirty="0" err="1" smtClean="0"/>
              <a:t>redibis</a:t>
            </a:r>
            <a:r>
              <a:rPr lang="en-US" sz="3200" dirty="0" smtClean="0">
                <a:solidFill>
                  <a:srgbClr val="FF0000"/>
                </a:solidFill>
              </a:rPr>
              <a:t>,</a:t>
            </a:r>
            <a:r>
              <a:rPr lang="en-US" sz="3200" dirty="0" smtClean="0"/>
              <a:t> </a:t>
            </a:r>
          </a:p>
          <a:p>
            <a:pPr defTabSz="914400" eaLnBrk="0">
              <a:lnSpc>
                <a:spcPct val="100000"/>
              </a:lnSpc>
              <a:buClrTx/>
              <a:buSzTx/>
            </a:pPr>
            <a:r>
              <a:rPr lang="en-US" sz="3200" dirty="0" err="1" smtClean="0"/>
              <a:t>nunquam</a:t>
            </a:r>
            <a:r>
              <a:rPr lang="en-US" sz="3200" dirty="0" smtClean="0"/>
              <a:t> in </a:t>
            </a:r>
            <a:r>
              <a:rPr lang="en-US" sz="3200" dirty="0" err="1" smtClean="0"/>
              <a:t>belo</a:t>
            </a:r>
            <a:r>
              <a:rPr lang="en-US" sz="3200" dirty="0" smtClean="0"/>
              <a:t> </a:t>
            </a:r>
            <a:r>
              <a:rPr lang="en-US" sz="3200" dirty="0" err="1" smtClean="0"/>
              <a:t>peribis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63</a:t>
            </a:fld>
            <a:r>
              <a:rPr lang="en-US" dirty="0" smtClean="0"/>
              <a:t>/72</a:t>
            </a:r>
            <a:endParaRPr lang="en-US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74637"/>
            <a:ext cx="97647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hangingPunct="1">
              <a:lnSpc>
                <a:spcPct val="100000"/>
              </a:lnSpc>
              <a:buClrTx/>
              <a:buSzTx/>
            </a:pPr>
            <a:r>
              <a:rPr lang="en-US" sz="4000" dirty="0" smtClean="0"/>
              <a:t>Romeo and Juliet: Prologue</a:t>
            </a:r>
            <a:endParaRPr kumimoji="0" lang="en-US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1570037"/>
            <a:ext cx="683392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</a:t>
            </a: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wo households, both alike in dignity,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 fair Verona, where we lay our scene,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From ancient grudge break to new mutiny,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Where civil blood makes civil hands unclean.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From forth the fatal loins of these two foes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 pair of star-</a:t>
            </a:r>
            <a:r>
              <a:rPr kumimoji="0" lang="en-US" sz="2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cross'd</a:t>
            </a: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lovers take their life;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Whose </a:t>
            </a:r>
            <a:r>
              <a:rPr kumimoji="0" lang="en-US" sz="2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misadventured</a:t>
            </a: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piteous overthrows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Do with their death bury their parents' strife.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The fearful passage of their death-</a:t>
            </a:r>
            <a:r>
              <a:rPr kumimoji="0" lang="en-US" sz="2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mark'd</a:t>
            </a: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love,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And the continuance of their parents' rage,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Which, but their children's end, </a:t>
            </a:r>
            <a:r>
              <a:rPr kumimoji="0" lang="en-US" sz="2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nought</a:t>
            </a: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could remove,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Is now the two hours' traffic of our stage;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The which if you with patient ears attend,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here shall miss, our toil shall strive to mend.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pic>
        <p:nvPicPr>
          <p:cNvPr id="2050" name="Picture 2" descr="D:\1nenad\William-Shakespeare-194895-1-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1912" y="1570037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64</a:t>
            </a:fld>
            <a:r>
              <a:rPr lang="en-US" dirty="0" smtClean="0"/>
              <a:t>/72</a:t>
            </a:r>
            <a:endParaRPr lang="en-US" dirty="0"/>
          </a:p>
        </p:txBody>
      </p:sp>
      <p:pic>
        <p:nvPicPr>
          <p:cNvPr id="1026" name="Picture 2" descr="D:\1nenad\samo-za-lju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11" y="122237"/>
            <a:ext cx="8140701" cy="6826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10" y="1511935"/>
            <a:ext cx="9912615" cy="5627758"/>
          </a:xfrm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</a:rPr>
              <a:t>function </a:t>
            </a:r>
            <a:r>
              <a:rPr lang="en-US" sz="2200" dirty="0" err="1">
                <a:solidFill>
                  <a:schemeClr val="tx1"/>
                </a:solidFill>
              </a:rPr>
              <a:t>DayOfWeek</a:t>
            </a:r>
            <a:r>
              <a:rPr lang="en-US" sz="2200" dirty="0">
                <a:solidFill>
                  <a:schemeClr val="tx1"/>
                </a:solidFill>
              </a:rPr>
              <a:t>(day, month, year) {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   </a:t>
            </a:r>
            <a:r>
              <a:rPr lang="en-US" sz="2200" dirty="0" err="1">
                <a:solidFill>
                  <a:schemeClr val="tx1"/>
                </a:solidFill>
              </a:rPr>
              <a:t>var</a:t>
            </a:r>
            <a:r>
              <a:rPr lang="en-US" sz="2200" dirty="0">
                <a:solidFill>
                  <a:schemeClr val="tx1"/>
                </a:solidFill>
              </a:rPr>
              <a:t> a =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((14 - month) / 12);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   </a:t>
            </a:r>
            <a:r>
              <a:rPr lang="en-US" sz="2200" dirty="0" err="1">
                <a:solidFill>
                  <a:schemeClr val="tx1"/>
                </a:solidFill>
              </a:rPr>
              <a:t>var</a:t>
            </a:r>
            <a:r>
              <a:rPr lang="en-US" sz="2200" dirty="0">
                <a:solidFill>
                  <a:schemeClr val="tx1"/>
                </a:solidFill>
              </a:rPr>
              <a:t> y = year - a;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   </a:t>
            </a:r>
            <a:r>
              <a:rPr lang="en-US" sz="2200" dirty="0" err="1">
                <a:solidFill>
                  <a:schemeClr val="tx1"/>
                </a:solidFill>
              </a:rPr>
              <a:t>var</a:t>
            </a:r>
            <a:r>
              <a:rPr lang="en-US" sz="2200" dirty="0">
                <a:solidFill>
                  <a:schemeClr val="tx1"/>
                </a:solidFill>
              </a:rPr>
              <a:t> m = month + 12 * a - 2;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   </a:t>
            </a:r>
            <a:r>
              <a:rPr lang="en-US" sz="2200" dirty="0" err="1">
                <a:solidFill>
                  <a:schemeClr val="tx1"/>
                </a:solidFill>
              </a:rPr>
              <a:t>var</a:t>
            </a:r>
            <a:r>
              <a:rPr lang="en-US" sz="2200" dirty="0">
                <a:solidFill>
                  <a:schemeClr val="tx1"/>
                </a:solidFill>
              </a:rPr>
              <a:t> d = (day + y +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(y / 4) -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(y / 100) +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           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(y / 400) +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((31 * m) / 12))  % 7;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   return d;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2042" y="251989"/>
            <a:ext cx="8568531" cy="731502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4400" b="1" dirty="0"/>
              <a:t>What is Better?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BBC3FF09-44ED-4202-8570-7CE3644B8AB1}" type="slidenum">
              <a:rPr lang="en-US" smtClean="0"/>
              <a:pPr/>
              <a:t>65</a:t>
            </a:fld>
            <a:r>
              <a:rPr lang="en-US" dirty="0" smtClean="0"/>
              <a:t>/22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10" y="1511935"/>
            <a:ext cx="9912615" cy="562775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</a:rPr>
              <a:t>function </a:t>
            </a:r>
            <a:r>
              <a:rPr lang="en-US" sz="2200" dirty="0" err="1">
                <a:solidFill>
                  <a:schemeClr val="tx1"/>
                </a:solidFill>
              </a:rPr>
              <a:t>DayOfWeek</a:t>
            </a:r>
            <a:r>
              <a:rPr lang="en-US" sz="2200" dirty="0">
                <a:solidFill>
                  <a:schemeClr val="tx1"/>
                </a:solidFill>
              </a:rPr>
              <a:t>(day, month, year) {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   </a:t>
            </a:r>
            <a:r>
              <a:rPr lang="en-US" sz="2200" dirty="0" err="1">
                <a:solidFill>
                  <a:schemeClr val="tx1"/>
                </a:solidFill>
              </a:rPr>
              <a:t>var</a:t>
            </a:r>
            <a:r>
              <a:rPr lang="en-US" sz="2200" dirty="0">
                <a:solidFill>
                  <a:schemeClr val="tx1"/>
                </a:solidFill>
              </a:rPr>
              <a:t> a =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((14 - month) / 12);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   </a:t>
            </a:r>
            <a:r>
              <a:rPr lang="en-US" sz="2200" dirty="0" err="1">
                <a:solidFill>
                  <a:schemeClr val="tx1"/>
                </a:solidFill>
              </a:rPr>
              <a:t>var</a:t>
            </a:r>
            <a:r>
              <a:rPr lang="en-US" sz="2200" dirty="0">
                <a:solidFill>
                  <a:schemeClr val="tx1"/>
                </a:solidFill>
              </a:rPr>
              <a:t> y = year - a;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   </a:t>
            </a:r>
            <a:r>
              <a:rPr lang="en-US" sz="2200" dirty="0" err="1">
                <a:solidFill>
                  <a:schemeClr val="tx1"/>
                </a:solidFill>
              </a:rPr>
              <a:t>var</a:t>
            </a:r>
            <a:r>
              <a:rPr lang="en-US" sz="2200" dirty="0">
                <a:solidFill>
                  <a:schemeClr val="tx1"/>
                </a:solidFill>
              </a:rPr>
              <a:t> m = month + 12 * a - 2;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   </a:t>
            </a:r>
            <a:r>
              <a:rPr lang="en-US" sz="2200" dirty="0" err="1">
                <a:solidFill>
                  <a:schemeClr val="tx1"/>
                </a:solidFill>
              </a:rPr>
              <a:t>var</a:t>
            </a:r>
            <a:r>
              <a:rPr lang="en-US" sz="2200" dirty="0">
                <a:solidFill>
                  <a:schemeClr val="tx1"/>
                </a:solidFill>
              </a:rPr>
              <a:t> d = (day + y +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(y / 4) -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(y / 100) +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           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(y / 400) +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((31 * m) / 12))  % 7;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   return d;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}</a:t>
            </a: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function </a:t>
            </a:r>
            <a:r>
              <a:rPr lang="en-US" sz="2200" dirty="0" err="1">
                <a:solidFill>
                  <a:schemeClr val="tx1"/>
                </a:solidFill>
              </a:rPr>
              <a:t>DayOfWeek</a:t>
            </a:r>
            <a:r>
              <a:rPr lang="en-US" sz="2200" dirty="0">
                <a:solidFill>
                  <a:schemeClr val="tx1"/>
                </a:solidFill>
              </a:rPr>
              <a:t>(day, month, year) { </a:t>
            </a:r>
            <a:r>
              <a:rPr lang="en-US" sz="2200" dirty="0" err="1">
                <a:solidFill>
                  <a:schemeClr val="tx1"/>
                </a:solidFill>
              </a:rPr>
              <a:t>var</a:t>
            </a:r>
            <a:r>
              <a:rPr lang="en-US" sz="2200" dirty="0">
                <a:solidFill>
                  <a:schemeClr val="tx1"/>
                </a:solidFill>
              </a:rPr>
              <a:t> a =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((14 - month) / 12); </a:t>
            </a:r>
            <a:r>
              <a:rPr lang="en-US" sz="2200" dirty="0" err="1">
                <a:solidFill>
                  <a:schemeClr val="tx1"/>
                </a:solidFill>
              </a:rPr>
              <a:t>var</a:t>
            </a:r>
            <a:r>
              <a:rPr lang="en-US" sz="2200" dirty="0">
                <a:solidFill>
                  <a:schemeClr val="tx1"/>
                </a:solidFill>
              </a:rPr>
              <a:t> y = year - a; </a:t>
            </a:r>
            <a:r>
              <a:rPr lang="en-US" sz="2200" dirty="0" err="1">
                <a:solidFill>
                  <a:schemeClr val="tx1"/>
                </a:solidFill>
              </a:rPr>
              <a:t>var</a:t>
            </a:r>
            <a:r>
              <a:rPr lang="en-US" sz="2200" dirty="0">
                <a:solidFill>
                  <a:schemeClr val="tx1"/>
                </a:solidFill>
              </a:rPr>
              <a:t> m = month + 12 * a - 2; </a:t>
            </a:r>
            <a:r>
              <a:rPr lang="en-US" sz="2200" dirty="0" err="1">
                <a:solidFill>
                  <a:schemeClr val="tx1"/>
                </a:solidFill>
              </a:rPr>
              <a:t>var</a:t>
            </a:r>
            <a:r>
              <a:rPr lang="en-US" sz="2200" dirty="0">
                <a:solidFill>
                  <a:schemeClr val="tx1"/>
                </a:solidFill>
              </a:rPr>
              <a:t> d = (day + y +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(y / 4) -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(y / 100) +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(y / 400) +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((31 * m) / 12))  % 7; return d;}</a:t>
            </a:r>
          </a:p>
          <a:p>
            <a:pPr algn="l"/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2042" y="251989"/>
            <a:ext cx="8568531" cy="731502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4400" b="1" dirty="0"/>
              <a:t>What is Better?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955787"/>
            <a:ext cx="104166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BBC3FF09-44ED-4202-8570-7CE3644B8AB1}" type="slidenum">
              <a:rPr lang="en-US" smtClean="0"/>
              <a:pPr/>
              <a:t>66</a:t>
            </a:fld>
            <a:r>
              <a:rPr lang="en-US" dirty="0" smtClean="0"/>
              <a:t>/22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4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“USPI” </a:t>
            </a:r>
            <a:r>
              <a:rPr lang="en-US" dirty="0" smtClean="0"/>
              <a:t>COURSE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Veljko</a:t>
            </a:r>
            <a:r>
              <a:rPr lang="en-US" dirty="0" smtClean="0"/>
              <a:t> </a:t>
            </a:r>
            <a:r>
              <a:rPr lang="en-US" dirty="0" err="1" smtClean="0"/>
              <a:t>Milutinovic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933B-A363-4698-B2C5-4FC9DFCB7E01}" type="slidenum">
              <a:rPr lang="en-US" smtClean="0"/>
              <a:t>67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64630" cy="1265237"/>
          </a:xfrm>
        </p:spPr>
        <p:txBody>
          <a:bodyPr>
            <a:noAutofit/>
          </a:bodyPr>
          <a:lstStyle/>
          <a:p>
            <a:r>
              <a:rPr lang="en-US" sz="2000" dirty="0"/>
              <a:t>THE “USPI” COURSE OUTLINE: </a:t>
            </a:r>
            <a:br>
              <a:rPr lang="en-US" sz="2000" dirty="0"/>
            </a:br>
            <a:r>
              <a:rPr lang="en-US" sz="2000" dirty="0"/>
              <a:t>STAGES OF A COMPLEX RESEARCH/DEVELOPEMENT PROJECT </a:t>
            </a:r>
            <a:br>
              <a:rPr lang="en-US" sz="2000" dirty="0"/>
            </a:br>
            <a:r>
              <a:rPr lang="en-US" sz="2000" dirty="0"/>
              <a:t>IN ACADEMIA/INDUSTRY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5" y="923960"/>
            <a:ext cx="9912615" cy="6467722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en-US" sz="1200" dirty="0"/>
              <a:t>1. </a:t>
            </a:r>
            <a:r>
              <a:rPr lang="en-US" sz="1200" dirty="0">
                <a:solidFill>
                  <a:srgbClr val="FF0000"/>
                </a:solidFill>
              </a:rPr>
              <a:t>Before the project starts: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    a. To ensure funding (e.g., H20); HW = FP7.doc </a:t>
            </a:r>
            <a:br>
              <a:rPr lang="en-US" sz="1200" dirty="0"/>
            </a:br>
            <a:r>
              <a:rPr lang="en-US" sz="1200" dirty="0"/>
              <a:t>    b. To get educated for management (e.g., MBA/PhD); HW = FP7.ppt   </a:t>
            </a:r>
          </a:p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en-US" sz="1200" dirty="0"/>
              <a:t>2. </a:t>
            </a:r>
            <a:r>
              <a:rPr lang="en-US" sz="1200" dirty="0">
                <a:solidFill>
                  <a:srgbClr val="FF0000"/>
                </a:solidFill>
              </a:rPr>
              <a:t>Soon after the project starts: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    a. CMMI; HW = CMMI.level2global </a:t>
            </a:r>
            <a:br>
              <a:rPr lang="en-US" sz="1200" dirty="0"/>
            </a:br>
            <a:r>
              <a:rPr lang="en-US" sz="1200" dirty="0"/>
              <a:t>    b. Another more focused approach (e.g., Microsoft Project); HW = </a:t>
            </a:r>
            <a:r>
              <a:rPr lang="en-US" sz="1200" dirty="0" err="1"/>
              <a:t>MP.local</a:t>
            </a:r>
            <a:r>
              <a:rPr lang="en-US" sz="1200" dirty="0"/>
              <a:t> </a:t>
            </a:r>
          </a:p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en-US" sz="1200" dirty="0"/>
              <a:t>3. </a:t>
            </a:r>
            <a:r>
              <a:rPr lang="en-US" sz="1200" dirty="0">
                <a:solidFill>
                  <a:srgbClr val="FF0000"/>
                </a:solidFill>
              </a:rPr>
              <a:t>Before the project is over: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    a. To form a company (e.g., using the SBA guidelines); HW = </a:t>
            </a:r>
            <a:r>
              <a:rPr lang="en-US" sz="1200" dirty="0" err="1"/>
              <a:t>BizPlan.sba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    b. To protect the company product with a patent (e.g., using the USA patent office </a:t>
            </a:r>
            <a:r>
              <a:rPr lang="en-US" sz="1200" dirty="0" err="1"/>
              <a:t>guidlines</a:t>
            </a:r>
            <a:r>
              <a:rPr lang="en-US" sz="1200" dirty="0"/>
              <a:t>); HW = PatentAplication.doc </a:t>
            </a:r>
          </a:p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en-US" sz="1200" dirty="0"/>
              <a:t>4. </a:t>
            </a:r>
            <a:r>
              <a:rPr lang="en-US" sz="1200" dirty="0">
                <a:solidFill>
                  <a:srgbClr val="FF0000"/>
                </a:solidFill>
              </a:rPr>
              <a:t>Immediately after the project is over: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    a. To write about existing solutions to the problem (e.g., for a SCI journal); HW = SurveyPaper.doc </a:t>
            </a:r>
            <a:br>
              <a:rPr lang="en-US" sz="1200" dirty="0"/>
            </a:br>
            <a:r>
              <a:rPr lang="en-US" sz="1200" dirty="0"/>
              <a:t>    b. To write about obtained results (e.g., for a SCI journal); HW = ResearchPaper.doc </a:t>
            </a:r>
          </a:p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en-US" sz="1200" dirty="0"/>
              <a:t>5. </a:t>
            </a:r>
            <a:r>
              <a:rPr lang="en-US" sz="1200" dirty="0">
                <a:solidFill>
                  <a:srgbClr val="FF0000"/>
                </a:solidFill>
              </a:rPr>
              <a:t>Soon after the project is over: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    a. To form an Internet shop (small, medium, or large scale); HW = STORE.com </a:t>
            </a:r>
            <a:br>
              <a:rPr lang="en-US" sz="1200" dirty="0"/>
            </a:br>
            <a:r>
              <a:rPr lang="en-US" sz="1200" dirty="0"/>
              <a:t>    b. To apply </a:t>
            </a:r>
            <a:r>
              <a:rPr lang="en-US" sz="1200" dirty="0" err="1"/>
              <a:t>MindGenomics</a:t>
            </a:r>
            <a:r>
              <a:rPr lang="en-US" sz="1200" dirty="0"/>
              <a:t> (for better marketing of the result of your project); HW =    MicroScienceCustomerTyping.doc </a:t>
            </a:r>
          </a:p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en-US" sz="1200" dirty="0"/>
              <a:t>6. </a:t>
            </a:r>
            <a:r>
              <a:rPr lang="en-US" sz="1200" dirty="0">
                <a:solidFill>
                  <a:srgbClr val="FF0000"/>
                </a:solidFill>
              </a:rPr>
              <a:t>Long after the project is over: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    a. To apply business intelligence (Data Mining and Media Mining and Lessons Learned); HW = NewAlgorithm.ppt </a:t>
            </a:r>
            <a:br>
              <a:rPr lang="en-US" sz="1200" dirty="0"/>
            </a:br>
            <a:r>
              <a:rPr lang="en-US" sz="1200" dirty="0"/>
              <a:t>    b. To brand yourself (Semantic Web and Internet Gallery and Serbia Forum); HW = NewDigitalization.pdf</a:t>
            </a:r>
            <a:endParaRPr lang="en-US" sz="1200" b="1" dirty="0"/>
          </a:p>
          <a:p>
            <a:pPr marL="0">
              <a:lnSpc>
                <a:spcPct val="100000"/>
              </a:lnSpc>
              <a:spcAft>
                <a:spcPts val="600"/>
              </a:spcAft>
            </a:pPr>
            <a:endParaRPr lang="en-US" sz="1200" b="1" dirty="0"/>
          </a:p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en-US" sz="1200" dirty="0">
                <a:solidFill>
                  <a:srgbClr val="FF0000"/>
                </a:solidFill>
              </a:rPr>
              <a:t>READINGS: </a:t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7. Efficiency </a:t>
            </a:r>
            <a:br>
              <a:rPr lang="en-US" sz="1200" dirty="0"/>
            </a:br>
            <a:r>
              <a:rPr lang="en-US" sz="1200" dirty="0"/>
              <a:t>8. Effectiveness </a:t>
            </a:r>
            <a:br>
              <a:rPr lang="en-US" sz="1200" dirty="0"/>
            </a:br>
            <a:r>
              <a:rPr lang="en-US" sz="1200" dirty="0"/>
              <a:t>9. </a:t>
            </a:r>
            <a:r>
              <a:rPr lang="en-US" sz="1200" dirty="0" err="1"/>
              <a:t>Inventivity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10.Creativity </a:t>
            </a:r>
          </a:p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en-US" sz="1200" dirty="0">
                <a:solidFill>
                  <a:srgbClr val="FF0000"/>
                </a:solidFill>
              </a:rPr>
              <a:t>CASE STUDIES: </a:t>
            </a:r>
          </a:p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en-US" sz="1200" dirty="0"/>
              <a:t>MENCER/MAXELER </a:t>
            </a:r>
            <a:br>
              <a:rPr lang="en-US" sz="1200" dirty="0"/>
            </a:br>
            <a:r>
              <a:rPr lang="en-US" sz="1200" dirty="0"/>
              <a:t>MAURER/</a:t>
            </a:r>
            <a:r>
              <a:rPr lang="en-US" sz="1200" dirty="0" err="1"/>
              <a:t>MyFORUM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MOSKOWITZ/</a:t>
            </a:r>
            <a:r>
              <a:rPr lang="en-US" sz="1200" dirty="0" err="1"/>
              <a:t>MingGenomics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MILLIGAN/M4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3481" y="6882455"/>
            <a:ext cx="2100130" cy="5039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818869" indent="-31494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259799" indent="-25196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763717" indent="-25196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267637" indent="-25196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771557" indent="-2519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275476" indent="-2519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779395" indent="-2519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283314" indent="-2519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395C8F6-8B96-47B0-AAA7-974645A4BE02}" type="slidenum">
              <a:rPr lang="en-US" smtClean="0"/>
              <a:pPr/>
              <a:t>68</a:t>
            </a:fld>
            <a:r>
              <a:rPr lang="en-US" dirty="0" smtClean="0"/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33115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-167993"/>
            <a:ext cx="9072563" cy="1259946"/>
          </a:xfrm>
        </p:spPr>
        <p:txBody>
          <a:bodyPr/>
          <a:lstStyle/>
          <a:p>
            <a:r>
              <a:rPr lang="en-US" dirty="0" smtClean="0"/>
              <a:t>Course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884237"/>
            <a:ext cx="9072563" cy="6299729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Material Set 1: FP7/H2020 and MBA/PhD</a:t>
            </a:r>
          </a:p>
          <a:p>
            <a:pPr>
              <a:spcAft>
                <a:spcPts val="300"/>
              </a:spcAft>
              <a:buNone/>
            </a:pPr>
            <a:r>
              <a:rPr lang="en-US" sz="2000" dirty="0" smtClean="0"/>
              <a:t>•  FP7 (1 week)</a:t>
            </a:r>
          </a:p>
          <a:p>
            <a:pPr>
              <a:spcAft>
                <a:spcPts val="300"/>
              </a:spcAft>
              <a:buNone/>
            </a:pPr>
            <a:r>
              <a:rPr lang="en-US" sz="2000" dirty="0" smtClean="0"/>
              <a:t>•  MBA/PhD (1 week)</a:t>
            </a:r>
          </a:p>
          <a:p>
            <a:pPr>
              <a:spcAft>
                <a:spcPts val="300"/>
              </a:spcAft>
              <a:buNone/>
            </a:pPr>
            <a:endParaRPr lang="en-US" sz="2000" dirty="0" smtClean="0"/>
          </a:p>
          <a:p>
            <a:pPr>
              <a:spcAft>
                <a:spcPts val="300"/>
              </a:spcAft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Material Set 2: CMMI and RSPM</a:t>
            </a:r>
          </a:p>
          <a:p>
            <a:pPr>
              <a:spcAft>
                <a:spcPts val="300"/>
              </a:spcAft>
              <a:buNone/>
            </a:pPr>
            <a:r>
              <a:rPr lang="en-US" sz="2000" dirty="0" smtClean="0"/>
              <a:t>•  Holistic approach (4 weeks)</a:t>
            </a:r>
          </a:p>
          <a:p>
            <a:pPr>
              <a:spcAft>
                <a:spcPts val="300"/>
              </a:spcAft>
              <a:buNone/>
            </a:pPr>
            <a:r>
              <a:rPr lang="en-US" sz="2000" dirty="0" smtClean="0"/>
              <a:t>•  Specific approach (n weeks)</a:t>
            </a:r>
          </a:p>
          <a:p>
            <a:pPr>
              <a:spcAft>
                <a:spcPts val="300"/>
              </a:spcAft>
              <a:buNone/>
            </a:pPr>
            <a:endParaRPr lang="en-US" sz="2000" dirty="0" smtClean="0"/>
          </a:p>
          <a:p>
            <a:pPr>
              <a:spcAft>
                <a:spcPts val="300"/>
              </a:spcAft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Material Set 3: SBA and SCI</a:t>
            </a:r>
          </a:p>
          <a:p>
            <a:pPr>
              <a:spcAft>
                <a:spcPts val="300"/>
              </a:spcAft>
              <a:buNone/>
            </a:pPr>
            <a:r>
              <a:rPr lang="en-US" sz="2000" dirty="0" smtClean="0"/>
              <a:t>•  SBA (1 week)</a:t>
            </a:r>
          </a:p>
          <a:p>
            <a:pPr>
              <a:spcAft>
                <a:spcPts val="300"/>
              </a:spcAft>
              <a:buNone/>
            </a:pPr>
            <a:r>
              <a:rPr lang="en-US" sz="2000" dirty="0" smtClean="0"/>
              <a:t>•  SCI (1 week)</a:t>
            </a:r>
          </a:p>
          <a:p>
            <a:pPr>
              <a:spcAft>
                <a:spcPts val="300"/>
              </a:spcAft>
              <a:buNone/>
            </a:pPr>
            <a:endParaRPr lang="en-US" sz="2000" dirty="0" smtClean="0"/>
          </a:p>
          <a:p>
            <a:pPr>
              <a:spcAft>
                <a:spcPts val="300"/>
              </a:spcAft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Material Set 4: </a:t>
            </a:r>
            <a:r>
              <a:rPr lang="en-US" sz="2000" b="1" dirty="0" err="1" smtClean="0">
                <a:solidFill>
                  <a:srgbClr val="FF0000"/>
                </a:solidFill>
              </a:rPr>
              <a:t>eShopping</a:t>
            </a:r>
            <a:r>
              <a:rPr lang="en-US" sz="2000" b="1" dirty="0" smtClean="0">
                <a:solidFill>
                  <a:srgbClr val="FF0000"/>
                </a:solidFill>
              </a:rPr>
              <a:t> and </a:t>
            </a:r>
            <a:r>
              <a:rPr lang="en-US" sz="2000" b="1" dirty="0" err="1" smtClean="0">
                <a:solidFill>
                  <a:srgbClr val="FF0000"/>
                </a:solidFill>
              </a:rPr>
              <a:t>MindGenomics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  <a:buNone/>
            </a:pPr>
            <a:r>
              <a:rPr lang="en-US" sz="2000" dirty="0" smtClean="0"/>
              <a:t>•  </a:t>
            </a:r>
            <a:r>
              <a:rPr lang="en-US" sz="2000" dirty="0" err="1" smtClean="0"/>
              <a:t>eShopping</a:t>
            </a:r>
            <a:r>
              <a:rPr lang="en-US" sz="2000" dirty="0" smtClean="0"/>
              <a:t> (1 week)</a:t>
            </a:r>
          </a:p>
          <a:p>
            <a:pPr>
              <a:spcAft>
                <a:spcPts val="300"/>
              </a:spcAft>
              <a:buNone/>
            </a:pPr>
            <a:r>
              <a:rPr lang="en-US" sz="2000" dirty="0" smtClean="0"/>
              <a:t>•  </a:t>
            </a:r>
            <a:r>
              <a:rPr lang="en-US" sz="2000" dirty="0" err="1" smtClean="0"/>
              <a:t>MindGenomics</a:t>
            </a:r>
            <a:r>
              <a:rPr lang="en-US" sz="2000" dirty="0" smtClean="0"/>
              <a:t> (1 week)</a:t>
            </a:r>
          </a:p>
          <a:p>
            <a:pPr>
              <a:spcAft>
                <a:spcPts val="300"/>
              </a:spcAft>
              <a:buNone/>
            </a:pPr>
            <a:endParaRPr lang="en-US" sz="2000" dirty="0" smtClean="0"/>
          </a:p>
          <a:p>
            <a:pPr>
              <a:spcAft>
                <a:spcPts val="300"/>
              </a:spcAft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Material Set 5: </a:t>
            </a:r>
            <a:r>
              <a:rPr lang="en-US" sz="2000" b="1" dirty="0" err="1" smtClean="0">
                <a:solidFill>
                  <a:srgbClr val="FF0000"/>
                </a:solidFill>
              </a:rPr>
              <a:t>DataMining</a:t>
            </a:r>
            <a:r>
              <a:rPr lang="en-US" sz="2000" b="1" dirty="0" smtClean="0">
                <a:solidFill>
                  <a:srgbClr val="FF0000"/>
                </a:solidFill>
              </a:rPr>
              <a:t> and </a:t>
            </a:r>
            <a:r>
              <a:rPr lang="en-US" sz="2000" b="1" dirty="0" err="1" smtClean="0">
                <a:solidFill>
                  <a:srgbClr val="FF0000"/>
                </a:solidFill>
              </a:rPr>
              <a:t>SemanticWeb</a:t>
            </a:r>
            <a:r>
              <a:rPr lang="en-US" sz="2000" b="1" dirty="0" smtClean="0">
                <a:solidFill>
                  <a:srgbClr val="FF0000"/>
                </a:solidFill>
              </a:rPr>
              <a:t>/</a:t>
            </a:r>
            <a:r>
              <a:rPr lang="en-US" sz="2000" b="1" dirty="0" err="1" smtClean="0">
                <a:solidFill>
                  <a:srgbClr val="FF0000"/>
                </a:solidFill>
              </a:rPr>
              <a:t>InternetGallery</a:t>
            </a:r>
            <a:r>
              <a:rPr lang="en-US" sz="2000" b="1" dirty="0" smtClean="0">
                <a:solidFill>
                  <a:srgbClr val="FF0000"/>
                </a:solidFill>
              </a:rPr>
              <a:t>/</a:t>
            </a:r>
            <a:r>
              <a:rPr lang="en-US" sz="2000" b="1" dirty="0" err="1" smtClean="0">
                <a:solidFill>
                  <a:srgbClr val="FF0000"/>
                </a:solidFill>
              </a:rPr>
              <a:t>SerbiaForum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  <a:buNone/>
            </a:pPr>
            <a:r>
              <a:rPr lang="en-US" sz="2000" dirty="0" smtClean="0"/>
              <a:t>•  </a:t>
            </a:r>
            <a:r>
              <a:rPr lang="en-US" sz="2000" dirty="0" err="1" smtClean="0"/>
              <a:t>DataMining</a:t>
            </a:r>
            <a:r>
              <a:rPr lang="en-US" sz="2000" dirty="0" smtClean="0"/>
              <a:t> (1 week)</a:t>
            </a:r>
          </a:p>
          <a:p>
            <a:pPr>
              <a:spcAft>
                <a:spcPts val="300"/>
              </a:spcAft>
              <a:buNone/>
            </a:pPr>
            <a:r>
              <a:rPr lang="en-US" sz="2000" dirty="0" smtClean="0"/>
              <a:t>•  </a:t>
            </a:r>
            <a:r>
              <a:rPr lang="en-US" sz="2000" dirty="0" err="1" smtClean="0"/>
              <a:t>SemanticWeb</a:t>
            </a:r>
            <a:r>
              <a:rPr lang="en-US" sz="2000" dirty="0" smtClean="0"/>
              <a:t> (1 week)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933B-A363-4698-B2C5-4FC9DFCB7E01}" type="slidenum">
              <a:rPr lang="en-US" smtClean="0"/>
              <a:pPr/>
              <a:t>69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and Informatics @ Harvard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D:\1nenad\harvardProgram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1616793"/>
            <a:ext cx="10067925" cy="597304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7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and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Material Set 6: Sales and Times</a:t>
            </a:r>
          </a:p>
          <a:p>
            <a:pPr>
              <a:spcAft>
                <a:spcPts val="600"/>
              </a:spcAft>
              <a:buNone/>
            </a:pPr>
            <a:r>
              <a:rPr lang="en-US" sz="1800" dirty="0" smtClean="0"/>
              <a:t>•  Lloyd (1 week)</a:t>
            </a:r>
          </a:p>
          <a:p>
            <a:pPr>
              <a:spcAft>
                <a:spcPts val="600"/>
              </a:spcAft>
              <a:buNone/>
            </a:pPr>
            <a:r>
              <a:rPr lang="en-US" sz="1800" dirty="0" smtClean="0"/>
              <a:t>•  </a:t>
            </a:r>
            <a:r>
              <a:rPr lang="en-US" sz="1800" dirty="0" err="1" smtClean="0"/>
              <a:t>Drucker</a:t>
            </a:r>
            <a:r>
              <a:rPr lang="en-US" sz="1800" dirty="0" smtClean="0"/>
              <a:t> (1 week)</a:t>
            </a:r>
          </a:p>
          <a:p>
            <a:pPr>
              <a:spcAft>
                <a:spcPts val="600"/>
              </a:spcAft>
              <a:buNone/>
            </a:pPr>
            <a:endParaRPr lang="en-US" sz="1800" dirty="0" smtClean="0"/>
          </a:p>
          <a:p>
            <a:pPr>
              <a:spcAft>
                <a:spcPts val="600"/>
              </a:spcAft>
              <a:buNone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Material Set 7: 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Inventivity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and Creativity</a:t>
            </a:r>
          </a:p>
          <a:p>
            <a:pPr>
              <a:spcAft>
                <a:spcPts val="600"/>
              </a:spcAft>
              <a:buNone/>
            </a:pPr>
            <a:r>
              <a:rPr lang="en-US" sz="1800" dirty="0" smtClean="0"/>
              <a:t>•  Friedman (0 weeks)</a:t>
            </a:r>
          </a:p>
          <a:p>
            <a:pPr>
              <a:spcAft>
                <a:spcPts val="600"/>
              </a:spcAft>
              <a:buNone/>
            </a:pPr>
            <a:r>
              <a:rPr lang="en-US" sz="1800" dirty="0" smtClean="0"/>
              <a:t>•  Perl (0 weeks)</a:t>
            </a:r>
          </a:p>
          <a:p>
            <a:pPr>
              <a:spcAft>
                <a:spcPts val="600"/>
              </a:spcAft>
              <a:buNone/>
            </a:pPr>
            <a:endParaRPr lang="en-US" sz="1800" dirty="0" smtClean="0"/>
          </a:p>
          <a:p>
            <a:pPr>
              <a:spcAft>
                <a:spcPts val="600"/>
              </a:spcAft>
              <a:buNone/>
            </a:pPr>
            <a:r>
              <a:rPr lang="en-US" sz="1800" dirty="0" smtClean="0"/>
              <a:t>====================================================================</a:t>
            </a:r>
          </a:p>
          <a:p>
            <a:pPr>
              <a:spcAft>
                <a:spcPts val="600"/>
              </a:spcAft>
              <a:buNone/>
            </a:pPr>
            <a:endParaRPr lang="en-US" sz="1800" dirty="0" smtClean="0"/>
          </a:p>
          <a:p>
            <a:pPr>
              <a:spcAft>
                <a:spcPts val="600"/>
              </a:spcAft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Help Set 1: HOMEWORK ASSIGNMENTS</a:t>
            </a:r>
          </a:p>
          <a:p>
            <a:pPr>
              <a:spcAft>
                <a:spcPts val="600"/>
              </a:spcAft>
              <a:buNone/>
            </a:pPr>
            <a:r>
              <a:rPr lang="en-US" sz="1800" dirty="0" smtClean="0"/>
              <a:t>•  How to Make 100% (0 weeks)</a:t>
            </a:r>
          </a:p>
          <a:p>
            <a:pPr>
              <a:spcAft>
                <a:spcPts val="600"/>
              </a:spcAft>
              <a:buNone/>
            </a:pPr>
            <a:endParaRPr lang="en-US" sz="1800" dirty="0" smtClean="0"/>
          </a:p>
          <a:p>
            <a:pPr>
              <a:spcAft>
                <a:spcPts val="600"/>
              </a:spcAft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Help Set 2: ORAL PRESENTATIONS</a:t>
            </a:r>
          </a:p>
          <a:p>
            <a:pPr>
              <a:spcAft>
                <a:spcPts val="600"/>
              </a:spcAft>
              <a:buNone/>
            </a:pPr>
            <a:r>
              <a:rPr lang="en-US" sz="1800" dirty="0" smtClean="0"/>
              <a:t>•  How to Make 100% (0 weeks)</a:t>
            </a:r>
          </a:p>
          <a:p>
            <a:pPr>
              <a:spcAft>
                <a:spcPts val="600"/>
              </a:spcAft>
              <a:buNone/>
            </a:pPr>
            <a:endParaRPr lang="en-US" sz="1800" dirty="0" smtClean="0"/>
          </a:p>
          <a:p>
            <a:pPr>
              <a:spcAft>
                <a:spcPts val="600"/>
              </a:spcAft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933B-A363-4698-B2C5-4FC9DFCB7E01}" type="slidenum">
              <a:rPr lang="en-US" smtClean="0"/>
              <a:pPr/>
              <a:t>70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933B-A363-4698-B2C5-4FC9DFCB7E01}" type="slidenum">
              <a:rPr lang="en-US" smtClean="0"/>
              <a:pPr/>
              <a:t>71</a:t>
            </a:fld>
            <a:r>
              <a:rPr lang="en-US" dirty="0" smtClean="0"/>
              <a:t>/72</a:t>
            </a:r>
            <a:endParaRPr lang="en-US" dirty="0"/>
          </a:p>
        </p:txBody>
      </p:sp>
      <p:pic>
        <p:nvPicPr>
          <p:cNvPr id="5" name="Content Placeholder 4" descr="http://home.etf.rs/%7Evm/os/uspi/Slika%202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891" y="587975"/>
            <a:ext cx="6255604" cy="713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-335986"/>
            <a:ext cx="9072563" cy="1259946"/>
          </a:xfrm>
        </p:spPr>
        <p:txBody>
          <a:bodyPr>
            <a:normAutofit/>
          </a:bodyPr>
          <a:lstStyle/>
          <a:p>
            <a:r>
              <a:rPr lang="en-US" dirty="0" smtClean="0"/>
              <a:t>Another View: Lifetime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7224448" y="6887704"/>
            <a:ext cx="2100130" cy="503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algn="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EB92E57D-0327-40AE-9C41-1AC33C8957A8}" type="slidenum">
              <a:rPr lang="en-US" sz="1500">
                <a:solidFill>
                  <a:srgbClr val="FFFFFF"/>
                </a:solidFill>
                <a:latin typeface="Times New Roman" pitchFamily="16" charset="0"/>
              </a:rPr>
              <a:pPr algn="r">
                <a:buClrTx/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72</a:t>
            </a:fld>
            <a:endParaRPr lang="en-US" sz="1500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72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97763" y="7055697"/>
            <a:ext cx="3192198" cy="503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500" dirty="0">
                <a:solidFill>
                  <a:srgbClr val="FFFFFF"/>
                </a:solidFill>
                <a:latin typeface="Times New Roman" pitchFamily="16" charset="0"/>
              </a:rPr>
              <a:t>© H. Maurer</a:t>
            </a:r>
          </a:p>
        </p:txBody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7224448" y="6887704"/>
            <a:ext cx="2100130" cy="503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algn="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4D324C52-FD8F-4061-8977-57EFA93B929B}" type="slidenum">
              <a:rPr lang="en-US" sz="1500">
                <a:solidFill>
                  <a:srgbClr val="FFFFFF"/>
                </a:solidFill>
                <a:latin typeface="Times New Roman" pitchFamily="16" charset="0"/>
              </a:rPr>
              <a:pPr algn="r">
                <a:buClrTx/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73</a:t>
            </a:fld>
            <a:endParaRPr lang="en-US" sz="1500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73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97763" y="7055697"/>
            <a:ext cx="3192198" cy="503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500" dirty="0">
                <a:solidFill>
                  <a:srgbClr val="FFFFFF"/>
                </a:solidFill>
                <a:latin typeface="Times New Roman" pitchFamily="16" charset="0"/>
              </a:rPr>
              <a:t>© H. Maurer</a:t>
            </a:r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7224448" y="6887704"/>
            <a:ext cx="2100130" cy="503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algn="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85D528AD-472C-4434-B11C-CEFF83EBC1F1}" type="slidenum">
              <a:rPr lang="en-US" sz="1500">
                <a:solidFill>
                  <a:srgbClr val="FFFFFF"/>
                </a:solidFill>
                <a:latin typeface="Times New Roman" pitchFamily="16" charset="0"/>
              </a:rPr>
              <a:pPr algn="r">
                <a:buClrTx/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74</a:t>
            </a:fld>
            <a:endParaRPr lang="en-US" sz="1500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74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97763" y="7055697"/>
            <a:ext cx="3192198" cy="503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500" dirty="0">
                <a:solidFill>
                  <a:srgbClr val="FFFFFF"/>
                </a:solidFill>
                <a:latin typeface="Times New Roman" pitchFamily="16" charset="0"/>
              </a:rPr>
              <a:t>© H. Maurer</a:t>
            </a:r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7224448" y="6887704"/>
            <a:ext cx="2100130" cy="503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algn="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A43C7D48-E543-43A3-81A5-340239172219}" type="slidenum">
              <a:rPr lang="en-US" sz="1500">
                <a:solidFill>
                  <a:srgbClr val="FFFFFF"/>
                </a:solidFill>
                <a:latin typeface="Times New Roman" pitchFamily="16" charset="0"/>
              </a:rPr>
              <a:pPr algn="r">
                <a:buClrTx/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75</a:t>
            </a:fld>
            <a:endParaRPr lang="en-US" sz="1500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82055" y="0"/>
            <a:ext cx="11340703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8751" y="6877205"/>
            <a:ext cx="2096705" cy="6050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de-DE" sz="3500" dirty="0">
                <a:solidFill>
                  <a:srgbClr val="FFFFFF"/>
                </a:solidFill>
                <a:latin typeface="Times New Roman" pitchFamily="16" charset="0"/>
              </a:rPr>
              <a:t>vm@etf.rs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21002" y="-293987"/>
            <a:ext cx="3962600" cy="1993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de-DE" sz="13200" dirty="0">
                <a:solidFill>
                  <a:srgbClr val="595959"/>
                </a:solidFill>
                <a:latin typeface="Times New Roman" pitchFamily="16" charset="0"/>
              </a:rPr>
              <a:t>Q&amp;A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75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and Informatics @ Stanford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 descr="D:\1nenad\stanfordProgram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" y="1250811"/>
            <a:ext cx="10160500" cy="630886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8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Synergy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Business + Engineering + Science</a:t>
            </a:r>
            <a:endParaRPr lang="en-US" dirty="0"/>
          </a:p>
        </p:txBody>
      </p:sp>
      <p:pic>
        <p:nvPicPr>
          <p:cNvPr id="1026" name="Picture 2" descr="D:\1nenad\synergu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6712" y="1570037"/>
            <a:ext cx="4343400" cy="4343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9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1803</Words>
  <Application>Microsoft Office PowerPoint</Application>
  <PresentationFormat>Custom</PresentationFormat>
  <Paragraphs>642</Paragraphs>
  <Slides>75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New Paradigms  in  Graduate Education  for   Informatics and Mathematics: The Algorithmic Approach</vt:lpstr>
      <vt:lpstr>Top(USA): Business + Engineering + Science</vt:lpstr>
      <vt:lpstr>Math and Informatics @ Wharton</vt:lpstr>
      <vt:lpstr>Math and Informatics @ Dartmouth</vt:lpstr>
      <vt:lpstr>Math and Informatics @ MIT</vt:lpstr>
      <vt:lpstr>Math and Informatics @ UCB</vt:lpstr>
      <vt:lpstr>Math and Informatics @ Harvard</vt:lpstr>
      <vt:lpstr>Math and Informatics @ Stanford</vt:lpstr>
      <vt:lpstr>Conclusion: Synergy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“USPI” COURSE</vt:lpstr>
      <vt:lpstr>THE “USPI” COURSE OUTLINE:  STAGES OF A COMPLEX RESEARCH/DEVELOPEMENT PROJECT  IN ACADEMIA/INDUSTRY </vt:lpstr>
      <vt:lpstr>Course Demo</vt:lpstr>
      <vt:lpstr>Readings and Homework</vt:lpstr>
      <vt:lpstr>Another View: Lifetime Management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Lattice Boltzmann for Blood Flow: A Software Engineering Approach</dc:title>
  <dc:creator>Nenad Korolija</dc:creator>
  <cp:lastModifiedBy>Nemanja</cp:lastModifiedBy>
  <cp:revision>61</cp:revision>
  <cp:lastPrinted>1601-01-01T00:00:00Z</cp:lastPrinted>
  <dcterms:created xsi:type="dcterms:W3CDTF">2013-03-10T20:05:38Z</dcterms:created>
  <dcterms:modified xsi:type="dcterms:W3CDTF">2014-07-22T11:25:52Z</dcterms:modified>
</cp:coreProperties>
</file>