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2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3" r:id="rId3"/>
    <p:sldId id="374" r:id="rId4"/>
    <p:sldId id="323" r:id="rId5"/>
    <p:sldId id="376" r:id="rId6"/>
    <p:sldId id="375" r:id="rId7"/>
    <p:sldId id="337" r:id="rId8"/>
    <p:sldId id="378" r:id="rId9"/>
    <p:sldId id="377" r:id="rId10"/>
    <p:sldId id="353" r:id="rId11"/>
    <p:sldId id="354" r:id="rId12"/>
    <p:sldId id="297" r:id="rId13"/>
    <p:sldId id="299" r:id="rId14"/>
    <p:sldId id="300" r:id="rId15"/>
    <p:sldId id="356" r:id="rId16"/>
    <p:sldId id="357" r:id="rId17"/>
    <p:sldId id="341" r:id="rId18"/>
    <p:sldId id="347" r:id="rId19"/>
    <p:sldId id="370" r:id="rId20"/>
    <p:sldId id="355" r:id="rId21"/>
    <p:sldId id="371" r:id="rId22"/>
    <p:sldId id="372" r:id="rId23"/>
    <p:sldId id="373" r:id="rId24"/>
    <p:sldId id="306" r:id="rId25"/>
    <p:sldId id="326" r:id="rId26"/>
    <p:sldId id="359" r:id="rId27"/>
    <p:sldId id="360" r:id="rId28"/>
    <p:sldId id="325" r:id="rId29"/>
    <p:sldId id="361" r:id="rId30"/>
    <p:sldId id="363" r:id="rId31"/>
    <p:sldId id="364" r:id="rId32"/>
    <p:sldId id="365" r:id="rId33"/>
    <p:sldId id="362" r:id="rId34"/>
    <p:sldId id="366" r:id="rId35"/>
    <p:sldId id="367" r:id="rId36"/>
    <p:sldId id="368" r:id="rId37"/>
    <p:sldId id="380" r:id="rId38"/>
    <p:sldId id="379" r:id="rId39"/>
    <p:sldId id="36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0" autoAdjust="0"/>
    <p:restoredTop sz="94541" autoAdjust="0"/>
  </p:normalViewPr>
  <p:slideViewPr>
    <p:cSldViewPr>
      <p:cViewPr varScale="1">
        <p:scale>
          <a:sx n="78" d="100"/>
          <a:sy n="78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256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FCBD11-7F78-4C5E-9047-5D2BCABC2F3B}" type="datetimeFigureOut">
              <a:rPr lang="en-US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6B2449-E018-450A-9B7B-E0216B668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406630-5FA7-48A0-B754-9F7E86351CAA}" type="datetimeFigureOut">
              <a:rPr lang="en-US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FEE51D-716D-4BB4-9D4A-71B90DF62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D37A6-4F1F-4FB9-B258-827CDF77FA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D01B33-4424-4400-BF07-5ED19E6DD37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A994F9-6E75-48E9-BDA4-CDC0DA9425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9141B-D2FD-4E31-BF3F-4687E259568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9141B-D2FD-4E31-BF3F-4687E259568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9141B-D2FD-4E31-BF3F-4687E259568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4FF37-AAD2-4889-8DF1-4BFE83E45AC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ED9BB3-3F68-4EB6-A89C-141C5B59FC3F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FF611-47F1-4C1D-B0E1-DD82BA430FB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7FB67-1218-41B0-A2FA-CDB2429C75A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7FB67-1218-41B0-A2FA-CDB2429C75A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35305-DC44-440B-B947-D5ACA70042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7FB67-1218-41B0-A2FA-CDB2429C75A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FF611-47F1-4C1D-B0E1-DD82BA430FB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7FB67-1218-41B0-A2FA-CDB2429C75A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7FB67-1218-41B0-A2FA-CDB2429C75A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7FB67-1218-41B0-A2FA-CDB2429C75A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3CBF4-4636-4C13-ACAD-9DFDD9761E9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3CBF4-4636-4C13-ACAD-9DFDD9761E9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3CBF4-4636-4C13-ACAD-9DFDD9761E9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3CBF4-4636-4C13-ACAD-9DFDD9761E9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3CBF4-4636-4C13-ACAD-9DFDD9761E9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9FF19-7035-439A-A5AB-4264C91127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3CBF4-4636-4C13-ACAD-9DFDD9761E9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3CBF4-4636-4C13-ACAD-9DFDD9761E9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3CBF4-4636-4C13-ACAD-9DFDD9761E9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4FD87-FA6F-4FB8-ACAF-D22017E7BF2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E14BDA0-CB97-4E40-809C-65AF3AE4CF25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35305-DC44-440B-B947-D5ACA70042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4FD87-FA6F-4FB8-ACAF-D22017E7BF2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</a:rPr>
              <a:t>Traditional Segmentation</a:t>
            </a:r>
            <a:r>
              <a:rPr lang="en-US" sz="1400" smtClean="0">
                <a:latin typeface="Times New Roman" pitchFamily="18" charset="0"/>
              </a:rPr>
              <a:t>: </a:t>
            </a:r>
          </a:p>
          <a:p>
            <a:pPr lvl="1" eaLnBrk="1" hangingPunct="1"/>
            <a:r>
              <a:rPr lang="en-US" sz="1400" smtClean="0">
                <a:latin typeface="Times New Roman" pitchFamily="18" charset="0"/>
              </a:rPr>
              <a:t>- Identify segments in database by behaviors, psycho-demographics</a:t>
            </a:r>
          </a:p>
          <a:p>
            <a:pPr lvl="1" eaLnBrk="1" hangingPunct="1"/>
            <a:r>
              <a:rPr lang="en-US" sz="1400" smtClean="0">
                <a:latin typeface="Times New Roman" pitchFamily="18" charset="0"/>
              </a:rPr>
              <a:t>- Create marketing messages … deliver them…hope they buy</a:t>
            </a:r>
          </a:p>
          <a:p>
            <a:pPr lvl="1" eaLnBrk="1" hangingPunct="1"/>
            <a:r>
              <a:rPr lang="en-US" sz="1400" smtClean="0">
                <a:latin typeface="Times New Roman" pitchFamily="18" charset="0"/>
              </a:rPr>
              <a:t>- These segments may</a:t>
            </a:r>
            <a:r>
              <a:rPr lang="en-US" sz="1400" i="1" smtClean="0">
                <a:latin typeface="Times New Roman" pitchFamily="18" charset="0"/>
              </a:rPr>
              <a:t> seem</a:t>
            </a:r>
            <a:r>
              <a:rPr lang="en-US" sz="1400" smtClean="0">
                <a:latin typeface="Times New Roman" pitchFamily="18" charset="0"/>
              </a:rPr>
              <a:t> homogeneous -- but minds are not</a:t>
            </a:r>
          </a:p>
          <a:p>
            <a:pPr lvl="1" eaLnBrk="1" hangingPunct="1">
              <a:buFontTx/>
              <a:buChar char="-"/>
            </a:pPr>
            <a:r>
              <a:rPr lang="en-US" sz="1400" smtClean="0">
                <a:latin typeface="Times New Roman" pitchFamily="18" charset="0"/>
              </a:rPr>
              <a:t>These segments have minds that are </a:t>
            </a:r>
            <a:r>
              <a:rPr lang="en-US" sz="1400" b="1" smtClean="0">
                <a:latin typeface="Times New Roman" pitchFamily="18" charset="0"/>
              </a:rPr>
              <a:t>HETEROGENEOUS</a:t>
            </a:r>
          </a:p>
          <a:p>
            <a:pPr lvl="1" eaLnBrk="1" hangingPunct="1">
              <a:buFontTx/>
              <a:buChar char="-"/>
            </a:pPr>
            <a:endParaRPr lang="en-US" sz="1400" b="1" smtClean="0">
              <a:latin typeface="Times New Roman" pitchFamily="18" charset="0"/>
            </a:endParaRPr>
          </a:p>
          <a:p>
            <a:pPr eaLnBrk="1" hangingPunct="1"/>
            <a:r>
              <a:rPr lang="en-US" sz="1800" smtClean="0">
                <a:latin typeface="Times New Roman" pitchFamily="18" charset="0"/>
              </a:rPr>
              <a:t>Response-Based, Addressable Mind Segmentation</a:t>
            </a:r>
            <a:r>
              <a:rPr lang="en-US" sz="180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  <a:p>
            <a:pPr lvl="1" eaLnBrk="1" hangingPunct="1"/>
            <a:r>
              <a:rPr lang="en-US" sz="1400" smtClean="0">
                <a:latin typeface="Times New Roman" pitchFamily="18" charset="0"/>
              </a:rPr>
              <a:t>- Expose customers to message vignettes by Experimental Design</a:t>
            </a:r>
          </a:p>
          <a:p>
            <a:pPr lvl="1" eaLnBrk="1" hangingPunct="1"/>
            <a:r>
              <a:rPr lang="en-US" sz="1400" smtClean="0">
                <a:solidFill>
                  <a:srgbClr val="7030A0"/>
                </a:solidFill>
                <a:latin typeface="Times New Roman" pitchFamily="18" charset="0"/>
              </a:rPr>
              <a:t>- </a:t>
            </a:r>
            <a:r>
              <a:rPr lang="en-US" sz="1400" smtClean="0">
                <a:latin typeface="Times New Roman" pitchFamily="18" charset="0"/>
              </a:rPr>
              <a:t>Identify profoundly different mind-sets that pervade the customer base</a:t>
            </a:r>
          </a:p>
          <a:p>
            <a:pPr lvl="1" eaLnBrk="1" hangingPunct="1"/>
            <a:r>
              <a:rPr lang="en-US" sz="1400" smtClean="0">
                <a:latin typeface="Times New Roman" pitchFamily="18" charset="0"/>
              </a:rPr>
              <a:t>- Type a customer into a mind-set using ‘scratch test’ + data mining </a:t>
            </a:r>
          </a:p>
          <a:p>
            <a:pPr lvl="1" eaLnBrk="1" hangingPunct="1"/>
            <a:r>
              <a:rPr lang="en-US" sz="1400" smtClean="0">
                <a:latin typeface="Times New Roman" pitchFamily="18" charset="0"/>
              </a:rPr>
              <a:t>- For a person ….</a:t>
            </a:r>
            <a:r>
              <a:rPr lang="en-US" sz="1400" b="1" smtClean="0">
                <a:latin typeface="Times New Roman" pitchFamily="18" charset="0"/>
              </a:rPr>
              <a:t>RIGHT MESSAGE, RIGHT EXPERIENCE</a:t>
            </a:r>
            <a:endParaRPr lang="en-US" sz="1400" smtClean="0">
              <a:latin typeface="Times New Roman" pitchFamily="18" charset="0"/>
            </a:endParaRPr>
          </a:p>
          <a:p>
            <a:pPr eaLnBrk="1" hangingPunct="1"/>
            <a:endParaRPr lang="en-US" sz="10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D4E0A-E666-4A06-BD26-F074F6CFA31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E14BDA0-CB97-4E40-809C-65AF3AE4CF2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8BACF4-86EB-4D54-9A23-7162956A8270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4E3008-A200-45AB-9758-A93736052DCF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F9AE54B-B349-473F-BDF3-FBE0AC8246D9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84D93AF-F8B3-4E1C-AD5F-47D3265B75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3ADC77-9BB1-429B-AB39-6506D8689682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6CF88A-E039-4857-9584-3D52628AF4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8F7AA9-BF92-41BD-9E20-718528841E1C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BEC25E-75E1-4963-AB85-E7856DF7CB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B1FA02-3143-413B-8A50-346E4197A530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8517C9-8B8D-464F-AF26-CF2EE884D6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B055FD-FEE5-4941-9135-FE8ED309E5D1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F495CF-4DB3-41FE-A9DB-422F8C524F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A250F2-62E6-447B-ADF2-4B845834D51B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53C0A0-EB4D-4159-9472-35C2A2802E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A9EAB7-6B13-4F09-9C3D-5C31960E365D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DCCD33-4FF7-40C5-84D5-5500B458B6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51C43F-E0C0-48DE-AA62-6AF68EB64894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FE2138-8C53-4FDC-8381-AA942389F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F5B26E-781A-4456-A978-1E5E43A86A00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FF029EF-AFA5-41E4-BAB1-BCE9FD11CA00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FD1EF2-0D91-4126-875F-4EC49E6B9E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001D2FC-1384-4FEA-A495-9181E2E401CE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B01FA6C-E9B2-4B5A-92C7-3538D0BAA7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6B86702-75B1-4738-A62D-49B340D06F77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0AED468-ECB6-40E0-BB99-EDE6514D2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qcpages.qc.edu/Philo/IMAGES/Q-logo1.gif&amp;imgrefurl=http://qcpages.qc.edu/Philo/&amp;h=105&amp;w=125&amp;sz=2&amp;tbnid=vdd115mukxHDvM:&amp;tbnh=76&amp;tbnw=90&amp;prev=/images?q=Queens+college+logo&amp;zoom=1&amp;q=Queens+college+logo&amp;usg=__XThpvnnd-BV8-sSc59x07e1hK_E=&amp;sa=X&amp;ei=D2mmTIbbBMXflgep5KQZ&amp;ved=0CCAQ9QEwA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hyperlink" Target="http://www.curve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Office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jiweb.com/mjitt/CU01/index.ht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2517A4-156C-424D-8D84-F17049874EE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Title 6"/>
          <p:cNvSpPr>
            <a:spLocks noGrp="1"/>
          </p:cNvSpPr>
          <p:nvPr>
            <p:ph type="ctrTitle" idx="4294967295"/>
          </p:nvPr>
        </p:nvSpPr>
        <p:spPr>
          <a:xfrm>
            <a:off x="609600" y="25908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ATTRACTING NEW MEMBERS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By using </a:t>
            </a:r>
            <a:r>
              <a:rPr lang="en-US" sz="3600" dirty="0" smtClean="0">
                <a:solidFill>
                  <a:schemeClr val="tx1"/>
                </a:solidFill>
              </a:rPr>
              <a:t>Addressable  Minds™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295400" y="685800"/>
            <a:ext cx="746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2971800" y="5178425"/>
            <a:ext cx="3429000" cy="769441"/>
          </a:xfrm>
          <a:prstGeom prst="rect">
            <a:avLst/>
          </a:prstGeom>
          <a:noFill/>
          <a:ln w="9525">
            <a:solidFill>
              <a:srgbClr val="007DC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Developed</a:t>
            </a:r>
            <a:r>
              <a:rPr lang="en-US" sz="1600" b="1" dirty="0" smtClean="0"/>
              <a:t> </a:t>
            </a:r>
            <a:r>
              <a:rPr lang="en-US" sz="1600" b="1" dirty="0" smtClean="0"/>
              <a:t>by: </a:t>
            </a:r>
            <a:endParaRPr lang="en-US" sz="1600" b="1" dirty="0"/>
          </a:p>
          <a:p>
            <a:pPr algn="ctr"/>
            <a:r>
              <a:rPr lang="en-US" sz="1600" b="1" dirty="0" err="1" smtClean="0"/>
              <a:t>iNovum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200" b="1" dirty="0"/>
              <a:t> </a:t>
            </a:r>
          </a:p>
        </p:txBody>
      </p:sp>
      <p:sp>
        <p:nvSpPr>
          <p:cNvPr id="27653" name="AutoShape 10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143375" y="3067050"/>
            <a:ext cx="857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AutoShape 12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143375" y="3067050"/>
            <a:ext cx="857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Text Box 14"/>
          <p:cNvSpPr txBox="1">
            <a:spLocks noChangeArrowheads="1"/>
          </p:cNvSpPr>
          <p:nvPr/>
        </p:nvSpPr>
        <p:spPr bwMode="auto">
          <a:xfrm>
            <a:off x="1828800" y="22098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7660" name="Picture 12" descr="Curves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762000"/>
            <a:ext cx="2929462" cy="914400"/>
          </a:xfrm>
          <a:prstGeom prst="rect">
            <a:avLst/>
          </a:prstGeom>
          <a:noFill/>
        </p:spPr>
      </p:pic>
      <p:pic>
        <p:nvPicPr>
          <p:cNvPr id="27662" name="Picture 14" descr="The Workout Train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685800"/>
            <a:ext cx="22098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3824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8229600" cy="1143000"/>
          </a:xfrm>
        </p:spPr>
        <p:txBody>
          <a:bodyPr/>
          <a:lstStyle/>
          <a:p>
            <a:pPr algn="ctr"/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Create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Addressable Minds messaging for potential members</a:t>
            </a: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3276600" y="3040063"/>
            <a:ext cx="2286000" cy="15319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buClr>
                <a:srgbClr val="008000"/>
              </a:buClr>
              <a:buSzPct val="100000"/>
              <a:defRPr/>
            </a:pPr>
            <a:endParaRPr lang="en-US" b="1" i="1">
              <a:latin typeface="Times New Roman" pitchFamily="18" charset="0"/>
              <a:cs typeface="+mn-cs"/>
            </a:endParaRPr>
          </a:p>
        </p:txBody>
      </p:sp>
      <p:sp>
        <p:nvSpPr>
          <p:cNvPr id="138245" name="AutoShape 3"/>
          <p:cNvSpPr>
            <a:spLocks noChangeArrowheads="1"/>
          </p:cNvSpPr>
          <p:nvPr/>
        </p:nvSpPr>
        <p:spPr bwMode="gray">
          <a:xfrm>
            <a:off x="3962400" y="2590800"/>
            <a:ext cx="908050" cy="457200"/>
          </a:xfrm>
          <a:prstGeom prst="downArrow">
            <a:avLst>
              <a:gd name="adj1" fmla="val 50000"/>
              <a:gd name="adj2" fmla="val 46343"/>
            </a:avLst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buClr>
                <a:srgbClr val="008000"/>
              </a:buClr>
              <a:buSzPct val="100000"/>
            </a:pPr>
            <a:endParaRPr lang="en-US" b="1" i="1">
              <a:latin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05000" y="2251075"/>
            <a:ext cx="4953000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2813" indent="-227013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100000"/>
              <a:defRPr/>
            </a:pPr>
            <a:r>
              <a:rPr lang="en-US" b="1" i="1" dirty="0">
                <a:latin typeface="+mn-lt"/>
                <a:cs typeface="+mn-cs"/>
              </a:rPr>
              <a:t>DEVELOP SURVEY  QUESTIONS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6324600" y="4572000"/>
            <a:ext cx="3657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2813" indent="-227013"/>
            <a:r>
              <a:rPr lang="en-US" b="1" dirty="0" smtClean="0"/>
              <a:t>Potential Members</a:t>
            </a:r>
            <a:endParaRPr lang="en-US" b="1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14400" y="5145088"/>
            <a:ext cx="7162800" cy="341312"/>
          </a:xfrm>
          <a:prstGeom prst="rect">
            <a:avLst/>
          </a:prstGeom>
          <a:noFill/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227013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100000"/>
              <a:defRPr/>
            </a:pPr>
            <a:r>
              <a:rPr lang="en-US" b="1" i="1" dirty="0">
                <a:latin typeface="Arial" pitchFamily="34" charset="0"/>
                <a:cs typeface="+mn-cs"/>
              </a:rPr>
              <a:t>ANALYZED SURVEY RESULTS → Addressable Minds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971800" y="3462338"/>
            <a:ext cx="2819400" cy="728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227013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100000"/>
              <a:defRPr/>
            </a:pPr>
            <a:r>
              <a:rPr lang="en-US" b="1" i="1" dirty="0">
                <a:latin typeface="+mn-lt"/>
                <a:cs typeface="+mn-cs"/>
              </a:rPr>
              <a:t> INTERNET</a:t>
            </a:r>
          </a:p>
          <a:p>
            <a:pPr marL="912813" indent="-227013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100000"/>
              <a:defRPr/>
            </a:pPr>
            <a:r>
              <a:rPr lang="en-US" b="1" i="1" dirty="0">
                <a:latin typeface="+mn-lt"/>
                <a:cs typeface="+mn-cs"/>
              </a:rPr>
              <a:t>  IdeaMap™</a:t>
            </a:r>
          </a:p>
        </p:txBody>
      </p:sp>
      <p:sp>
        <p:nvSpPr>
          <p:cNvPr id="138250" name="AutoShape 13"/>
          <p:cNvSpPr>
            <a:spLocks noChangeArrowheads="1"/>
          </p:cNvSpPr>
          <p:nvPr/>
        </p:nvSpPr>
        <p:spPr bwMode="auto">
          <a:xfrm>
            <a:off x="5715000" y="3552825"/>
            <a:ext cx="1443038" cy="561975"/>
          </a:xfrm>
          <a:prstGeom prst="leftRightArrow">
            <a:avLst>
              <a:gd name="adj1" fmla="val 50000"/>
              <a:gd name="adj2" fmla="val 51356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008000"/>
              </a:buClr>
              <a:buSzPct val="100000"/>
            </a:pPr>
            <a:endParaRPr lang="en-US" b="1" i="1">
              <a:latin typeface="Times New Roman" pitchFamily="18" charset="0"/>
            </a:endParaRPr>
          </a:p>
        </p:txBody>
      </p:sp>
      <p:sp>
        <p:nvSpPr>
          <p:cNvPr id="138251" name="AutoShape 14"/>
          <p:cNvSpPr>
            <a:spLocks noChangeArrowheads="1"/>
          </p:cNvSpPr>
          <p:nvPr/>
        </p:nvSpPr>
        <p:spPr bwMode="gray">
          <a:xfrm>
            <a:off x="4044950" y="4648200"/>
            <a:ext cx="908050" cy="457200"/>
          </a:xfrm>
          <a:prstGeom prst="downArrow">
            <a:avLst>
              <a:gd name="adj1" fmla="val 50000"/>
              <a:gd name="adj2" fmla="val 46343"/>
            </a:avLst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buClr>
                <a:srgbClr val="008000"/>
              </a:buClr>
              <a:buSzPct val="100000"/>
            </a:pPr>
            <a:endParaRPr lang="en-US" b="1" i="1"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932488" y="3686175"/>
            <a:ext cx="8159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rgbClr val="008000"/>
              </a:buClr>
              <a:buSzPct val="100000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SURVEY</a:t>
            </a:r>
          </a:p>
        </p:txBody>
      </p:sp>
      <p:sp>
        <p:nvSpPr>
          <p:cNvPr id="138254" name="AutoShape 3"/>
          <p:cNvSpPr>
            <a:spLocks noChangeArrowheads="1"/>
          </p:cNvSpPr>
          <p:nvPr/>
        </p:nvSpPr>
        <p:spPr bwMode="gray">
          <a:xfrm>
            <a:off x="3962400" y="1676400"/>
            <a:ext cx="908050" cy="609600"/>
          </a:xfrm>
          <a:prstGeom prst="downArrow">
            <a:avLst>
              <a:gd name="adj1" fmla="val 50000"/>
              <a:gd name="adj2" fmla="val 46343"/>
            </a:avLst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buClr>
                <a:srgbClr val="008000"/>
              </a:buClr>
              <a:buSzPct val="100000"/>
            </a:pPr>
            <a:endParaRPr lang="en-US" b="1" i="1">
              <a:latin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057400" y="1371600"/>
            <a:ext cx="4267200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2813" indent="-227013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100000"/>
              <a:defRPr/>
            </a:pPr>
            <a:r>
              <a:rPr lang="en-US" b="1" i="1" dirty="0">
                <a:latin typeface="+mn-lt"/>
                <a:cs typeface="+mn-cs"/>
              </a:rPr>
              <a:t>IDENTIFY  TARGET MARKET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914400" y="5486400"/>
            <a:ext cx="6934200" cy="982663"/>
            <a:chOff x="838200" y="5486400"/>
            <a:chExt cx="6934200" cy="982841"/>
          </a:xfrm>
        </p:grpSpPr>
        <p:graphicFrame>
          <p:nvGraphicFramePr>
            <p:cNvPr id="138257" name="Object 2"/>
            <p:cNvGraphicFramePr>
              <a:graphicFrameLocks noChangeAspect="1"/>
            </p:cNvGraphicFramePr>
            <p:nvPr/>
          </p:nvGraphicFramePr>
          <p:xfrm>
            <a:off x="1981200" y="5715000"/>
            <a:ext cx="847725" cy="609600"/>
          </p:xfrm>
          <a:graphic>
            <a:graphicData uri="http://schemas.openxmlformats.org/presentationml/2006/ole">
              <p:oleObj spid="_x0000_s138257" name="Worksheet" r:id="rId4" imgW="9204960" imgH="6621780" progId="Excel.Sheet.8">
                <p:embed/>
              </p:oleObj>
            </a:graphicData>
          </a:graphic>
        </p:graphicFrame>
        <p:pic>
          <p:nvPicPr>
            <p:cNvPr id="138258" name="Picture 11" descr="Typing Scre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3200" y="5791200"/>
              <a:ext cx="990600" cy="6207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138259" name="Text Box 8"/>
            <p:cNvSpPr txBox="1">
              <a:spLocks noChangeArrowheads="1"/>
            </p:cNvSpPr>
            <p:nvPr/>
          </p:nvSpPr>
          <p:spPr bwMode="auto">
            <a:xfrm>
              <a:off x="838200" y="5486400"/>
              <a:ext cx="26670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12813" indent="-227013"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100000"/>
              </a:pPr>
              <a:r>
                <a:rPr lang="en-US" sz="1100" b="1" i="1"/>
                <a:t>MARKET SEGMENTATION</a:t>
              </a:r>
            </a:p>
          </p:txBody>
        </p:sp>
        <p:sp>
          <p:nvSpPr>
            <p:cNvPr id="138260" name="Text Box 8"/>
            <p:cNvSpPr txBox="1">
              <a:spLocks noChangeArrowheads="1"/>
            </p:cNvSpPr>
            <p:nvPr/>
          </p:nvSpPr>
          <p:spPr bwMode="auto">
            <a:xfrm>
              <a:off x="5715000" y="5486400"/>
              <a:ext cx="20574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12813" indent="-227013"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100000"/>
              </a:pPr>
              <a:r>
                <a:rPr lang="en-US" sz="1100" b="1" i="1"/>
                <a:t>TYPING ENGINE</a:t>
              </a:r>
            </a:p>
          </p:txBody>
        </p:sp>
        <p:sp>
          <p:nvSpPr>
            <p:cNvPr id="138261" name="Text Box 8"/>
            <p:cNvSpPr txBox="1">
              <a:spLocks noChangeArrowheads="1"/>
            </p:cNvSpPr>
            <p:nvPr/>
          </p:nvSpPr>
          <p:spPr bwMode="auto">
            <a:xfrm>
              <a:off x="3200400" y="5498235"/>
              <a:ext cx="26670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12813" indent="-227013"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100000"/>
              </a:pPr>
              <a:r>
                <a:rPr lang="en-US" sz="1100" b="1" i="1"/>
                <a:t>MARKETING PHRASES</a:t>
              </a:r>
            </a:p>
          </p:txBody>
        </p:sp>
        <p:pic>
          <p:nvPicPr>
            <p:cNvPr id="138262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77145" y="5701145"/>
              <a:ext cx="1178002" cy="768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8263" name="Group 1"/>
          <p:cNvGrpSpPr>
            <a:grpSpLocks/>
          </p:cNvGrpSpPr>
          <p:nvPr/>
        </p:nvGrpSpPr>
        <p:grpSpPr bwMode="auto">
          <a:xfrm>
            <a:off x="230188" y="1066800"/>
            <a:ext cx="8683625" cy="73025"/>
            <a:chOff x="0" y="0"/>
            <a:chExt cx="5470" cy="46"/>
          </a:xfrm>
        </p:grpSpPr>
        <p:sp>
          <p:nvSpPr>
            <p:cNvPr id="138264" name="Rectangle 2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solidFill>
              <a:srgbClr val="262699"/>
            </a:solidFill>
            <a:ln w="12700">
              <a:solidFill>
                <a:srgbClr val="7878DE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/>
            </a:p>
          </p:txBody>
        </p:sp>
        <p:sp>
          <p:nvSpPr>
            <p:cNvPr id="138265" name="Rectangle 3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/>
            </a:p>
          </p:txBody>
        </p:sp>
      </p:grpSp>
      <p:pic>
        <p:nvPicPr>
          <p:cNvPr id="3" name="Picture 19" descr="Media Lad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048000"/>
            <a:ext cx="1905000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40291" name="Rectangle 2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6553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An INITIAL SURVEY was done </a:t>
            </a:r>
          </a:p>
        </p:txBody>
      </p:sp>
      <p:sp>
        <p:nvSpPr>
          <p:cNvPr id="140292" name="Rectangle 3"/>
          <p:cNvSpPr>
            <a:spLocks noGrp="1"/>
          </p:cNvSpPr>
          <p:nvPr>
            <p:ph type="body" idx="4294967295"/>
          </p:nvPr>
        </p:nvSpPr>
        <p:spPr>
          <a:xfrm>
            <a:off x="0" y="1524000"/>
            <a:ext cx="7543800" cy="33528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survey to serve as a demonstration of the approach</a:t>
            </a: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Sufficient to show the power of the method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Curves SURVEY</a:t>
            </a:r>
            <a:b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(1 of 2)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3820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Survey run from December 6th 2010 to December 7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2010 :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Population of women of all ages across the US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Gathered key marketing and advertising messaging from Curves website as well as from websites of peer fitness clubs:</a:t>
            </a:r>
          </a:p>
          <a:p>
            <a:pPr lvl="1"/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Butterflylife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Contours express </a:t>
            </a:r>
          </a:p>
          <a:p>
            <a:pPr lvl="1"/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Fitnessclubforwomen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Ladyofamerica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Shapexpress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Womensfitnesscenter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Curves SURVEY</a:t>
            </a:r>
            <a:b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(2 of 2)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8006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380 Individuals responded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Assessed two major aspects of messages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</a:rPr>
              <a:t>Does it convince a prospect to join Curves?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</a:rPr>
              <a:t>How does it make a prospect feel?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Data reveals the mind-sets of respondents across the United States, as well as ‘what works, what doesn’t’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AB0121-7C97-4DDF-973D-4BD8A4596EC7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 l="22596" t="5731" r="21955" b="23496"/>
          <a:stretch>
            <a:fillRect/>
          </a:stretch>
        </p:blipFill>
        <p:spPr bwMode="auto">
          <a:xfrm>
            <a:off x="381000" y="762000"/>
            <a:ext cx="8153400" cy="5791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38200" y="2286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Welcome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/>
          <a:srcRect l="21778" t="6017" r="19934" b="11461"/>
          <a:stretch>
            <a:fillRect/>
          </a:stretch>
        </p:blipFill>
        <p:spPr bwMode="auto">
          <a:xfrm>
            <a:off x="381000" y="762000"/>
            <a:ext cx="8229600" cy="5791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38200" y="2286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HOW</a:t>
            </a:r>
            <a:r>
              <a:rPr lang="en-US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LIKELY ARE YOU TO JOIN 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CURVES</a:t>
            </a:r>
            <a:endParaRPr lang="en-US" sz="2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228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SELECT  the  EMOTION  that  you  FEEL</a:t>
            </a:r>
            <a:endParaRPr lang="en-US" sz="2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24659" t="6304" r="20738" b="10315"/>
          <a:stretch>
            <a:fillRect/>
          </a:stretch>
        </p:blipFill>
        <p:spPr bwMode="auto">
          <a:xfrm>
            <a:off x="457200" y="838200"/>
            <a:ext cx="8229600" cy="5486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7521" name="Title 4"/>
          <p:cNvSpPr>
            <a:spLocks noGrp="1"/>
          </p:cNvSpPr>
          <p:nvPr>
            <p:ph type="ctrTitle" idx="4294967295"/>
          </p:nvPr>
        </p:nvSpPr>
        <p:spPr>
          <a:xfrm>
            <a:off x="533400" y="1524000"/>
            <a:ext cx="7772400" cy="3505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</a:t>
            </a:r>
            <a:r>
              <a:rPr lang="en-US" sz="44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Results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sz="31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What convinces?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     </a:t>
            </a:r>
            <a:r>
              <a:rPr lang="en-US" sz="31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What drives feelings?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517C9-8B8D-464F-AF26-CF2EE884D60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1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</a:rPr>
              <a:t>Total Panel: willing to join a convenient facility with friendly atmosphere after a month-long trial. </a:t>
            </a:r>
            <a:r>
              <a:rPr lang="en-US" sz="1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</a:rPr>
              <a:t/>
            </a:r>
            <a:br>
              <a:rPr lang="en-US" sz="1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</a:rPr>
            </a:br>
            <a:r>
              <a:rPr lang="en-US" sz="1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</a:rPr>
              <a:t>Lifestyle </a:t>
            </a:r>
            <a:r>
              <a:rPr lang="en-US" sz="1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</a:rPr>
              <a:t>lectures </a:t>
            </a:r>
            <a:r>
              <a:rPr lang="en-US" sz="1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</a:rPr>
              <a:t> </a:t>
            </a:r>
            <a:r>
              <a:rPr lang="en-US" sz="1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</a:rPr>
              <a:t>a turnoff</a:t>
            </a:r>
          </a:p>
        </p:txBody>
      </p:sp>
      <p:pic>
        <p:nvPicPr>
          <p:cNvPr id="10958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15715" name="Title 1"/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8686800" cy="701675"/>
          </a:xfrm>
        </p:spPr>
        <p:txBody>
          <a:bodyPr>
            <a:normAutofit/>
          </a:bodyPr>
          <a:lstStyle/>
          <a:p>
            <a:pPr algn="ctr"/>
            <a:r>
              <a:rPr lang="en-US" sz="1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</a:rPr>
              <a:t>The total panel’s interest is very different from that in each of 3 identified segments</a:t>
            </a:r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6858000" y="6324600"/>
            <a:ext cx="182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65D15F6-15B9-4799-BEAC-B79F9100B649}" type="slidenum">
              <a:rPr lang="en-US" sz="1100"/>
              <a:pPr algn="r"/>
              <a:t>19</a:t>
            </a:fld>
            <a:endParaRPr lang="en-US" sz="1100"/>
          </a:p>
        </p:txBody>
      </p:sp>
      <p:grpSp>
        <p:nvGrpSpPr>
          <p:cNvPr id="208900" name="Group 4"/>
          <p:cNvGrpSpPr>
            <a:grpSpLocks noChangeAspect="1"/>
          </p:cNvGrpSpPr>
          <p:nvPr/>
        </p:nvGrpSpPr>
        <p:grpSpPr bwMode="auto">
          <a:xfrm>
            <a:off x="381000" y="762000"/>
            <a:ext cx="8491538" cy="5791200"/>
            <a:chOff x="0" y="480"/>
            <a:chExt cx="5349" cy="3648"/>
          </a:xfrm>
        </p:grpSpPr>
        <p:sp>
          <p:nvSpPr>
            <p:cNvPr id="2088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480"/>
              <a:ext cx="5349" cy="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9101" name="Group 205"/>
            <p:cNvGrpSpPr>
              <a:grpSpLocks/>
            </p:cNvGrpSpPr>
            <p:nvPr/>
          </p:nvGrpSpPr>
          <p:grpSpPr bwMode="auto">
            <a:xfrm>
              <a:off x="0" y="480"/>
              <a:ext cx="5411" cy="3665"/>
              <a:chOff x="0" y="480"/>
              <a:chExt cx="5411" cy="3665"/>
            </a:xfrm>
          </p:grpSpPr>
          <p:sp>
            <p:nvSpPr>
              <p:cNvPr id="208901" name="Rectangle 5"/>
              <p:cNvSpPr>
                <a:spLocks noChangeArrowheads="1"/>
              </p:cNvSpPr>
              <p:nvPr/>
            </p:nvSpPr>
            <p:spPr bwMode="auto">
              <a:xfrm>
                <a:off x="4360" y="1433"/>
                <a:ext cx="989" cy="125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02" name="Rectangle 6"/>
              <p:cNvSpPr>
                <a:spLocks noChangeArrowheads="1"/>
              </p:cNvSpPr>
              <p:nvPr/>
            </p:nvSpPr>
            <p:spPr bwMode="auto">
              <a:xfrm>
                <a:off x="4864" y="1552"/>
                <a:ext cx="485" cy="239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03" name="Rectangle 7"/>
              <p:cNvSpPr>
                <a:spLocks noChangeArrowheads="1"/>
              </p:cNvSpPr>
              <p:nvPr/>
            </p:nvSpPr>
            <p:spPr bwMode="auto">
              <a:xfrm>
                <a:off x="4360" y="1785"/>
                <a:ext cx="510" cy="238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04" name="Rectangle 8"/>
              <p:cNvSpPr>
                <a:spLocks noChangeArrowheads="1"/>
              </p:cNvSpPr>
              <p:nvPr/>
            </p:nvSpPr>
            <p:spPr bwMode="auto">
              <a:xfrm>
                <a:off x="4360" y="2018"/>
                <a:ext cx="510" cy="23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05" name="Rectangle 9"/>
              <p:cNvSpPr>
                <a:spLocks noChangeArrowheads="1"/>
              </p:cNvSpPr>
              <p:nvPr/>
            </p:nvSpPr>
            <p:spPr bwMode="auto">
              <a:xfrm>
                <a:off x="4864" y="2018"/>
                <a:ext cx="485" cy="238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06" name="Rectangle 10"/>
              <p:cNvSpPr>
                <a:spLocks noChangeArrowheads="1"/>
              </p:cNvSpPr>
              <p:nvPr/>
            </p:nvSpPr>
            <p:spPr bwMode="auto">
              <a:xfrm>
                <a:off x="4360" y="2250"/>
                <a:ext cx="510" cy="125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07" name="Rectangle 11"/>
              <p:cNvSpPr>
                <a:spLocks noChangeArrowheads="1"/>
              </p:cNvSpPr>
              <p:nvPr/>
            </p:nvSpPr>
            <p:spPr bwMode="auto">
              <a:xfrm>
                <a:off x="4360" y="2369"/>
                <a:ext cx="510" cy="2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08" name="Rectangle 12"/>
              <p:cNvSpPr>
                <a:spLocks noChangeArrowheads="1"/>
              </p:cNvSpPr>
              <p:nvPr/>
            </p:nvSpPr>
            <p:spPr bwMode="auto">
              <a:xfrm>
                <a:off x="4864" y="2369"/>
                <a:ext cx="485" cy="239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09" name="Rectangle 13"/>
              <p:cNvSpPr>
                <a:spLocks noChangeArrowheads="1"/>
              </p:cNvSpPr>
              <p:nvPr/>
            </p:nvSpPr>
            <p:spPr bwMode="auto">
              <a:xfrm>
                <a:off x="4360" y="2602"/>
                <a:ext cx="510" cy="238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10" name="Rectangle 14"/>
              <p:cNvSpPr>
                <a:spLocks noChangeArrowheads="1"/>
              </p:cNvSpPr>
              <p:nvPr/>
            </p:nvSpPr>
            <p:spPr bwMode="auto">
              <a:xfrm>
                <a:off x="3857" y="2834"/>
                <a:ext cx="509" cy="358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11" name="Rectangle 15"/>
              <p:cNvSpPr>
                <a:spLocks noChangeArrowheads="1"/>
              </p:cNvSpPr>
              <p:nvPr/>
            </p:nvSpPr>
            <p:spPr bwMode="auto">
              <a:xfrm>
                <a:off x="4360" y="2834"/>
                <a:ext cx="510" cy="35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12" name="Rectangle 16"/>
              <p:cNvSpPr>
                <a:spLocks noChangeArrowheads="1"/>
              </p:cNvSpPr>
              <p:nvPr/>
            </p:nvSpPr>
            <p:spPr bwMode="auto">
              <a:xfrm>
                <a:off x="4360" y="3186"/>
                <a:ext cx="510" cy="2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13" name="Rectangle 17"/>
              <p:cNvSpPr>
                <a:spLocks noChangeArrowheads="1"/>
              </p:cNvSpPr>
              <p:nvPr/>
            </p:nvSpPr>
            <p:spPr bwMode="auto">
              <a:xfrm>
                <a:off x="4864" y="3186"/>
                <a:ext cx="485" cy="239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14" name="Rectangle 18"/>
              <p:cNvSpPr>
                <a:spLocks noChangeArrowheads="1"/>
              </p:cNvSpPr>
              <p:nvPr/>
            </p:nvSpPr>
            <p:spPr bwMode="auto">
              <a:xfrm>
                <a:off x="4360" y="3771"/>
                <a:ext cx="510" cy="23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15" name="Rectangle 19"/>
              <p:cNvSpPr>
                <a:spLocks noChangeArrowheads="1"/>
              </p:cNvSpPr>
              <p:nvPr/>
            </p:nvSpPr>
            <p:spPr bwMode="auto">
              <a:xfrm>
                <a:off x="3857" y="4003"/>
                <a:ext cx="509" cy="125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16" name="Rectangle 20"/>
              <p:cNvSpPr>
                <a:spLocks noChangeArrowheads="1"/>
              </p:cNvSpPr>
              <p:nvPr/>
            </p:nvSpPr>
            <p:spPr bwMode="auto">
              <a:xfrm>
                <a:off x="4864" y="4003"/>
                <a:ext cx="485" cy="1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17" name="Rectangle 21"/>
              <p:cNvSpPr>
                <a:spLocks noChangeArrowheads="1"/>
              </p:cNvSpPr>
              <p:nvPr/>
            </p:nvSpPr>
            <p:spPr bwMode="auto">
              <a:xfrm>
                <a:off x="178" y="786"/>
                <a:ext cx="3329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Conditional Formatting :  Winners &gt;+5 in green &amp; Losers &lt;-5 in red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18" name="Rectangle 22"/>
              <p:cNvSpPr>
                <a:spLocks noChangeArrowheads="1"/>
              </p:cNvSpPr>
              <p:nvPr/>
            </p:nvSpPr>
            <p:spPr bwMode="auto">
              <a:xfrm>
                <a:off x="3525" y="730"/>
                <a:ext cx="3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19" name="Rectangle 23"/>
              <p:cNvSpPr>
                <a:spLocks noChangeArrowheads="1"/>
              </p:cNvSpPr>
              <p:nvPr/>
            </p:nvSpPr>
            <p:spPr bwMode="auto">
              <a:xfrm>
                <a:off x="3464" y="849"/>
                <a:ext cx="418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Sample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20" name="Rectangle 24"/>
              <p:cNvSpPr>
                <a:spLocks noChangeArrowheads="1"/>
              </p:cNvSpPr>
              <p:nvPr/>
            </p:nvSpPr>
            <p:spPr bwMode="auto">
              <a:xfrm>
                <a:off x="3900" y="548"/>
                <a:ext cx="51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Segment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21" name="Rectangle 25"/>
              <p:cNvSpPr>
                <a:spLocks noChangeArrowheads="1"/>
              </p:cNvSpPr>
              <p:nvPr/>
            </p:nvSpPr>
            <p:spPr bwMode="auto">
              <a:xfrm>
                <a:off x="4084" y="667"/>
                <a:ext cx="10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22" name="Rectangle 26"/>
              <p:cNvSpPr>
                <a:spLocks noChangeArrowheads="1"/>
              </p:cNvSpPr>
              <p:nvPr/>
            </p:nvSpPr>
            <p:spPr bwMode="auto">
              <a:xfrm>
                <a:off x="3986" y="786"/>
                <a:ext cx="33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Busy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23" name="Rectangle 27"/>
              <p:cNvSpPr>
                <a:spLocks noChangeArrowheads="1"/>
              </p:cNvSpPr>
              <p:nvPr/>
            </p:nvSpPr>
            <p:spPr bwMode="auto">
              <a:xfrm>
                <a:off x="3955" y="906"/>
                <a:ext cx="40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Career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24" name="Rectangle 28"/>
              <p:cNvSpPr>
                <a:spLocks noChangeArrowheads="1"/>
              </p:cNvSpPr>
              <p:nvPr/>
            </p:nvSpPr>
            <p:spPr bwMode="auto">
              <a:xfrm>
                <a:off x="3930" y="102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25" name="Rectangle 29"/>
              <p:cNvSpPr>
                <a:spLocks noChangeArrowheads="1"/>
              </p:cNvSpPr>
              <p:nvPr/>
            </p:nvSpPr>
            <p:spPr bwMode="auto">
              <a:xfrm>
                <a:off x="4409" y="491"/>
                <a:ext cx="51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Segment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26" name="Rectangle 30"/>
              <p:cNvSpPr>
                <a:spLocks noChangeArrowheads="1"/>
              </p:cNvSpPr>
              <p:nvPr/>
            </p:nvSpPr>
            <p:spPr bwMode="auto">
              <a:xfrm>
                <a:off x="4588" y="610"/>
                <a:ext cx="13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27" name="Rectangle 31"/>
              <p:cNvSpPr>
                <a:spLocks noChangeArrowheads="1"/>
              </p:cNvSpPr>
              <p:nvPr/>
            </p:nvSpPr>
            <p:spPr bwMode="auto">
              <a:xfrm>
                <a:off x="4391" y="730"/>
                <a:ext cx="35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Just as I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am</a:t>
                </a: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28" name="Rectangle 32"/>
              <p:cNvSpPr>
                <a:spLocks noChangeArrowheads="1"/>
              </p:cNvSpPr>
              <p:nvPr/>
            </p:nvSpPr>
            <p:spPr bwMode="auto">
              <a:xfrm>
                <a:off x="4465" y="849"/>
                <a:ext cx="2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29" name="Rectangle 33"/>
              <p:cNvSpPr>
                <a:spLocks noChangeArrowheads="1"/>
              </p:cNvSpPr>
              <p:nvPr/>
            </p:nvSpPr>
            <p:spPr bwMode="auto">
              <a:xfrm>
                <a:off x="4416" y="96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30" name="Rectangle 34"/>
              <p:cNvSpPr>
                <a:spLocks noChangeArrowheads="1"/>
              </p:cNvSpPr>
              <p:nvPr/>
            </p:nvSpPr>
            <p:spPr bwMode="auto">
              <a:xfrm>
                <a:off x="4440" y="1087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31" name="Rectangle 35"/>
              <p:cNvSpPr>
                <a:spLocks noChangeArrowheads="1"/>
              </p:cNvSpPr>
              <p:nvPr/>
            </p:nvSpPr>
            <p:spPr bwMode="auto">
              <a:xfrm>
                <a:off x="4895" y="548"/>
                <a:ext cx="51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Segment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32" name="Rectangle 36"/>
              <p:cNvSpPr>
                <a:spLocks noChangeArrowheads="1"/>
              </p:cNvSpPr>
              <p:nvPr/>
            </p:nvSpPr>
            <p:spPr bwMode="auto">
              <a:xfrm>
                <a:off x="5079" y="667"/>
                <a:ext cx="10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33" name="Rectangle 37"/>
              <p:cNvSpPr>
                <a:spLocks noChangeArrowheads="1"/>
              </p:cNvSpPr>
              <p:nvPr/>
            </p:nvSpPr>
            <p:spPr bwMode="auto">
              <a:xfrm>
                <a:off x="4938" y="786"/>
                <a:ext cx="399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Result-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34" name="Rectangle 38"/>
              <p:cNvSpPr>
                <a:spLocks noChangeArrowheads="1"/>
              </p:cNvSpPr>
              <p:nvPr/>
            </p:nvSpPr>
            <p:spPr bwMode="auto">
              <a:xfrm>
                <a:off x="4907" y="906"/>
                <a:ext cx="50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Oriented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35" name="Rectangle 39"/>
              <p:cNvSpPr>
                <a:spLocks noChangeArrowheads="1"/>
              </p:cNvSpPr>
              <p:nvPr/>
            </p:nvSpPr>
            <p:spPr bwMode="auto">
              <a:xfrm>
                <a:off x="4925" y="102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36" name="Rectangle 40"/>
              <p:cNvSpPr>
                <a:spLocks noChangeArrowheads="1"/>
              </p:cNvSpPr>
              <p:nvPr/>
            </p:nvSpPr>
            <p:spPr bwMode="auto">
              <a:xfrm>
                <a:off x="25" y="1201"/>
                <a:ext cx="51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Base Size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37" name="Rectangle 41"/>
              <p:cNvSpPr>
                <a:spLocks noChangeArrowheads="1"/>
              </p:cNvSpPr>
              <p:nvPr/>
            </p:nvSpPr>
            <p:spPr bwMode="auto">
              <a:xfrm>
                <a:off x="3562" y="1206"/>
                <a:ext cx="21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38" name="Rectangle 42"/>
              <p:cNvSpPr>
                <a:spLocks noChangeArrowheads="1"/>
              </p:cNvSpPr>
              <p:nvPr/>
            </p:nvSpPr>
            <p:spPr bwMode="auto">
              <a:xfrm>
                <a:off x="4029" y="1206"/>
                <a:ext cx="21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39" name="Rectangle 43"/>
              <p:cNvSpPr>
                <a:spLocks noChangeArrowheads="1"/>
              </p:cNvSpPr>
              <p:nvPr/>
            </p:nvSpPr>
            <p:spPr bwMode="auto">
              <a:xfrm>
                <a:off x="4563" y="1206"/>
                <a:ext cx="16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40" name="Rectangle 44"/>
              <p:cNvSpPr>
                <a:spLocks noChangeArrowheads="1"/>
              </p:cNvSpPr>
              <p:nvPr/>
            </p:nvSpPr>
            <p:spPr bwMode="auto">
              <a:xfrm>
                <a:off x="5024" y="1206"/>
                <a:ext cx="21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41" name="Rectangle 45"/>
              <p:cNvSpPr>
                <a:spLocks noChangeArrowheads="1"/>
              </p:cNvSpPr>
              <p:nvPr/>
            </p:nvSpPr>
            <p:spPr bwMode="auto">
              <a:xfrm>
                <a:off x="25" y="1320"/>
                <a:ext cx="872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Propensity to Join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42" name="Rectangle 46"/>
              <p:cNvSpPr>
                <a:spLocks noChangeArrowheads="1"/>
              </p:cNvSpPr>
              <p:nvPr/>
            </p:nvSpPr>
            <p:spPr bwMode="auto">
              <a:xfrm>
                <a:off x="3586" y="1325"/>
                <a:ext cx="16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43" name="Rectangle 47"/>
              <p:cNvSpPr>
                <a:spLocks noChangeArrowheads="1"/>
              </p:cNvSpPr>
              <p:nvPr/>
            </p:nvSpPr>
            <p:spPr bwMode="auto">
              <a:xfrm>
                <a:off x="4059" y="1325"/>
                <a:ext cx="16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44" name="Rectangle 48"/>
              <p:cNvSpPr>
                <a:spLocks noChangeArrowheads="1"/>
              </p:cNvSpPr>
              <p:nvPr/>
            </p:nvSpPr>
            <p:spPr bwMode="auto">
              <a:xfrm>
                <a:off x="4563" y="1325"/>
                <a:ext cx="16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45" name="Rectangle 49"/>
              <p:cNvSpPr>
                <a:spLocks noChangeArrowheads="1"/>
              </p:cNvSpPr>
              <p:nvPr/>
            </p:nvSpPr>
            <p:spPr bwMode="auto">
              <a:xfrm>
                <a:off x="5054" y="1325"/>
                <a:ext cx="16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46" name="Rectangle 50"/>
              <p:cNvSpPr>
                <a:spLocks noChangeArrowheads="1"/>
              </p:cNvSpPr>
              <p:nvPr/>
            </p:nvSpPr>
            <p:spPr bwMode="auto">
              <a:xfrm>
                <a:off x="25" y="1439"/>
                <a:ext cx="1523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 Month Free Trial Membership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47" name="Rectangle 51"/>
              <p:cNvSpPr>
                <a:spLocks noChangeArrowheads="1"/>
              </p:cNvSpPr>
              <p:nvPr/>
            </p:nvSpPr>
            <p:spPr bwMode="auto">
              <a:xfrm>
                <a:off x="3617" y="1444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48" name="Rectangle 52"/>
              <p:cNvSpPr>
                <a:spLocks noChangeArrowheads="1"/>
              </p:cNvSpPr>
              <p:nvPr/>
            </p:nvSpPr>
            <p:spPr bwMode="auto">
              <a:xfrm>
                <a:off x="4072" y="1444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49" name="Rectangle 53"/>
              <p:cNvSpPr>
                <a:spLocks noChangeArrowheads="1"/>
              </p:cNvSpPr>
              <p:nvPr/>
            </p:nvSpPr>
            <p:spPr bwMode="auto">
              <a:xfrm>
                <a:off x="4588" y="1444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50" name="Rectangle 54"/>
              <p:cNvSpPr>
                <a:spLocks noChangeArrowheads="1"/>
              </p:cNvSpPr>
              <p:nvPr/>
            </p:nvSpPr>
            <p:spPr bwMode="auto">
              <a:xfrm>
                <a:off x="5079" y="1444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51" name="Rectangle 55"/>
              <p:cNvSpPr>
                <a:spLocks noChangeArrowheads="1"/>
              </p:cNvSpPr>
              <p:nvPr/>
            </p:nvSpPr>
            <p:spPr bwMode="auto">
              <a:xfrm>
                <a:off x="25" y="1558"/>
                <a:ext cx="3574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Workout at your convenience… 24 X 7 keyless entry to a security monitored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52" name="Rectangle 56"/>
              <p:cNvSpPr>
                <a:spLocks noChangeArrowheads="1"/>
              </p:cNvSpPr>
              <p:nvPr/>
            </p:nvSpPr>
            <p:spPr bwMode="auto">
              <a:xfrm>
                <a:off x="25" y="1671"/>
                <a:ext cx="252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area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53" name="Rectangle 57"/>
              <p:cNvSpPr>
                <a:spLocks noChangeArrowheads="1"/>
              </p:cNvSpPr>
              <p:nvPr/>
            </p:nvSpPr>
            <p:spPr bwMode="auto">
              <a:xfrm>
                <a:off x="3617" y="1677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54" name="Rectangle 58"/>
              <p:cNvSpPr>
                <a:spLocks noChangeArrowheads="1"/>
              </p:cNvSpPr>
              <p:nvPr/>
            </p:nvSpPr>
            <p:spPr bwMode="auto">
              <a:xfrm>
                <a:off x="4072" y="1677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55" name="Rectangle 59"/>
              <p:cNvSpPr>
                <a:spLocks noChangeArrowheads="1"/>
              </p:cNvSpPr>
              <p:nvPr/>
            </p:nvSpPr>
            <p:spPr bwMode="auto">
              <a:xfrm>
                <a:off x="4588" y="1677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56" name="Rectangle 60"/>
              <p:cNvSpPr>
                <a:spLocks noChangeArrowheads="1"/>
              </p:cNvSpPr>
              <p:nvPr/>
            </p:nvSpPr>
            <p:spPr bwMode="auto">
              <a:xfrm>
                <a:off x="5079" y="1677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57" name="Rectangle 61"/>
              <p:cNvSpPr>
                <a:spLocks noChangeArrowheads="1"/>
              </p:cNvSpPr>
              <p:nvPr/>
            </p:nvSpPr>
            <p:spPr bwMode="auto">
              <a:xfrm>
                <a:off x="25" y="1791"/>
                <a:ext cx="341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Comfortable and friendly atmosphere for women of all ages and physical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58" name="Rectangle 62"/>
              <p:cNvSpPr>
                <a:spLocks noChangeArrowheads="1"/>
              </p:cNvSpPr>
              <p:nvPr/>
            </p:nvSpPr>
            <p:spPr bwMode="auto">
              <a:xfrm>
                <a:off x="25" y="1904"/>
                <a:ext cx="393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abilities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59" name="Rectangle 63"/>
              <p:cNvSpPr>
                <a:spLocks noChangeArrowheads="1"/>
              </p:cNvSpPr>
              <p:nvPr/>
            </p:nvSpPr>
            <p:spPr bwMode="auto">
              <a:xfrm>
                <a:off x="3617" y="1910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60" name="Rectangle 64"/>
              <p:cNvSpPr>
                <a:spLocks noChangeArrowheads="1"/>
              </p:cNvSpPr>
              <p:nvPr/>
            </p:nvSpPr>
            <p:spPr bwMode="auto">
              <a:xfrm>
                <a:off x="4072" y="1910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61" name="Rectangle 65"/>
              <p:cNvSpPr>
                <a:spLocks noChangeArrowheads="1"/>
              </p:cNvSpPr>
              <p:nvPr/>
            </p:nvSpPr>
            <p:spPr bwMode="auto">
              <a:xfrm>
                <a:off x="4563" y="1910"/>
                <a:ext cx="16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62" name="Rectangle 66"/>
              <p:cNvSpPr>
                <a:spLocks noChangeArrowheads="1"/>
              </p:cNvSpPr>
              <p:nvPr/>
            </p:nvSpPr>
            <p:spPr bwMode="auto">
              <a:xfrm>
                <a:off x="5079" y="1910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63" name="Rectangle 67"/>
              <p:cNvSpPr>
                <a:spLocks noChangeArrowheads="1"/>
              </p:cNvSpPr>
              <p:nvPr/>
            </p:nvSpPr>
            <p:spPr bwMode="auto">
              <a:xfrm>
                <a:off x="25" y="2023"/>
                <a:ext cx="340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We compute your workout data… see progress reports with your muscle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64" name="Rectangle 68"/>
              <p:cNvSpPr>
                <a:spLocks noChangeArrowheads="1"/>
              </p:cNvSpPr>
              <p:nvPr/>
            </p:nvSpPr>
            <p:spPr bwMode="auto">
              <a:xfrm>
                <a:off x="25" y="2137"/>
                <a:ext cx="331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strength, calories burned and how close you are to reaching your goals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65" name="Rectangle 69"/>
              <p:cNvSpPr>
                <a:spLocks noChangeArrowheads="1"/>
              </p:cNvSpPr>
              <p:nvPr/>
            </p:nvSpPr>
            <p:spPr bwMode="auto">
              <a:xfrm>
                <a:off x="3617" y="2142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66" name="Rectangle 70"/>
              <p:cNvSpPr>
                <a:spLocks noChangeArrowheads="1"/>
              </p:cNvSpPr>
              <p:nvPr/>
            </p:nvSpPr>
            <p:spPr bwMode="auto">
              <a:xfrm>
                <a:off x="4084" y="2142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67" name="Rectangle 71"/>
              <p:cNvSpPr>
                <a:spLocks noChangeArrowheads="1"/>
              </p:cNvSpPr>
              <p:nvPr/>
            </p:nvSpPr>
            <p:spPr bwMode="auto">
              <a:xfrm>
                <a:off x="4545" y="2142"/>
                <a:ext cx="197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68" name="Rectangle 72"/>
              <p:cNvSpPr>
                <a:spLocks noChangeArrowheads="1"/>
              </p:cNvSpPr>
              <p:nvPr/>
            </p:nvSpPr>
            <p:spPr bwMode="auto">
              <a:xfrm>
                <a:off x="5054" y="2142"/>
                <a:ext cx="16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69" name="Rectangle 73"/>
              <p:cNvSpPr>
                <a:spLocks noChangeArrowheads="1"/>
              </p:cNvSpPr>
              <p:nvPr/>
            </p:nvSpPr>
            <p:spPr bwMode="auto">
              <a:xfrm>
                <a:off x="25" y="2256"/>
                <a:ext cx="239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Burn up to 500 calories with our 30-minute workout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70" name="Rectangle 74"/>
              <p:cNvSpPr>
                <a:spLocks noChangeArrowheads="1"/>
              </p:cNvSpPr>
              <p:nvPr/>
            </p:nvSpPr>
            <p:spPr bwMode="auto">
              <a:xfrm>
                <a:off x="3617" y="2261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71" name="Rectangle 75"/>
              <p:cNvSpPr>
                <a:spLocks noChangeArrowheads="1"/>
              </p:cNvSpPr>
              <p:nvPr/>
            </p:nvSpPr>
            <p:spPr bwMode="auto">
              <a:xfrm>
                <a:off x="4072" y="2261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72" name="Rectangle 76"/>
              <p:cNvSpPr>
                <a:spLocks noChangeArrowheads="1"/>
              </p:cNvSpPr>
              <p:nvPr/>
            </p:nvSpPr>
            <p:spPr bwMode="auto">
              <a:xfrm>
                <a:off x="4588" y="2261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73" name="Rectangle 77"/>
              <p:cNvSpPr>
                <a:spLocks noChangeArrowheads="1"/>
              </p:cNvSpPr>
              <p:nvPr/>
            </p:nvSpPr>
            <p:spPr bwMode="auto">
              <a:xfrm>
                <a:off x="5079" y="2261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74" name="Rectangle 78"/>
              <p:cNvSpPr>
                <a:spLocks noChangeArrowheads="1"/>
              </p:cNvSpPr>
              <p:nvPr/>
            </p:nvSpPr>
            <p:spPr bwMode="auto">
              <a:xfrm>
                <a:off x="25" y="2375"/>
                <a:ext cx="377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We give you a full body, highly efficient workout… see how it’s worked for over 4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75" name="Rectangle 79"/>
              <p:cNvSpPr>
                <a:spLocks noChangeArrowheads="1"/>
              </p:cNvSpPr>
              <p:nvPr/>
            </p:nvSpPr>
            <p:spPr bwMode="auto">
              <a:xfrm>
                <a:off x="25" y="2488"/>
                <a:ext cx="762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million women.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76" name="Rectangle 80"/>
              <p:cNvSpPr>
                <a:spLocks noChangeArrowheads="1"/>
              </p:cNvSpPr>
              <p:nvPr/>
            </p:nvSpPr>
            <p:spPr bwMode="auto">
              <a:xfrm>
                <a:off x="3617" y="2494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77" name="Rectangle 81"/>
              <p:cNvSpPr>
                <a:spLocks noChangeArrowheads="1"/>
              </p:cNvSpPr>
              <p:nvPr/>
            </p:nvSpPr>
            <p:spPr bwMode="auto">
              <a:xfrm>
                <a:off x="4072" y="2494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78" name="Rectangle 82"/>
              <p:cNvSpPr>
                <a:spLocks noChangeArrowheads="1"/>
              </p:cNvSpPr>
              <p:nvPr/>
            </p:nvSpPr>
            <p:spPr bwMode="auto">
              <a:xfrm>
                <a:off x="4575" y="2494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79" name="Rectangle 83"/>
              <p:cNvSpPr>
                <a:spLocks noChangeArrowheads="1"/>
              </p:cNvSpPr>
              <p:nvPr/>
            </p:nvSpPr>
            <p:spPr bwMode="auto">
              <a:xfrm>
                <a:off x="5054" y="2494"/>
                <a:ext cx="16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80" name="Rectangle 84"/>
              <p:cNvSpPr>
                <a:spLocks noChangeArrowheads="1"/>
              </p:cNvSpPr>
              <p:nvPr/>
            </p:nvSpPr>
            <p:spPr bwMode="auto">
              <a:xfrm>
                <a:off x="25" y="2608"/>
                <a:ext cx="3464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Our fitness Instructors are knowledgeable about nutrition as well, and can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81" name="Rectangle 85"/>
              <p:cNvSpPr>
                <a:spLocks noChangeArrowheads="1"/>
              </p:cNvSpPr>
              <p:nvPr/>
            </p:nvSpPr>
            <p:spPr bwMode="auto">
              <a:xfrm>
                <a:off x="25" y="2721"/>
                <a:ext cx="235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recommend effective diet and supplement choices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82" name="Rectangle 86"/>
              <p:cNvSpPr>
                <a:spLocks noChangeArrowheads="1"/>
              </p:cNvSpPr>
              <p:nvPr/>
            </p:nvSpPr>
            <p:spPr bwMode="auto">
              <a:xfrm>
                <a:off x="3617" y="2727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83" name="Rectangle 87"/>
              <p:cNvSpPr>
                <a:spLocks noChangeArrowheads="1"/>
              </p:cNvSpPr>
              <p:nvPr/>
            </p:nvSpPr>
            <p:spPr bwMode="auto">
              <a:xfrm>
                <a:off x="4072" y="2727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84" name="Rectangle 88"/>
              <p:cNvSpPr>
                <a:spLocks noChangeArrowheads="1"/>
              </p:cNvSpPr>
              <p:nvPr/>
            </p:nvSpPr>
            <p:spPr bwMode="auto">
              <a:xfrm>
                <a:off x="4588" y="2727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85" name="Rectangle 89"/>
              <p:cNvSpPr>
                <a:spLocks noChangeArrowheads="1"/>
              </p:cNvSpPr>
              <p:nvPr/>
            </p:nvSpPr>
            <p:spPr bwMode="auto">
              <a:xfrm>
                <a:off x="5079" y="2727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86" name="Rectangle 90"/>
              <p:cNvSpPr>
                <a:spLocks noChangeArrowheads="1"/>
              </p:cNvSpPr>
              <p:nvPr/>
            </p:nvSpPr>
            <p:spPr bwMode="auto">
              <a:xfrm>
                <a:off x="25" y="2840"/>
                <a:ext cx="307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We offer a fun and safe place for your children while you work out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87" name="Rectangle 91"/>
              <p:cNvSpPr>
                <a:spLocks noChangeArrowheads="1"/>
              </p:cNvSpPr>
              <p:nvPr/>
            </p:nvSpPr>
            <p:spPr bwMode="auto">
              <a:xfrm>
                <a:off x="3617" y="2846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88" name="Rectangle 92"/>
              <p:cNvSpPr>
                <a:spLocks noChangeArrowheads="1"/>
              </p:cNvSpPr>
              <p:nvPr/>
            </p:nvSpPr>
            <p:spPr bwMode="auto">
              <a:xfrm>
                <a:off x="4084" y="2846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89" name="Rectangle 93"/>
              <p:cNvSpPr>
                <a:spLocks noChangeArrowheads="1"/>
              </p:cNvSpPr>
              <p:nvPr/>
            </p:nvSpPr>
            <p:spPr bwMode="auto">
              <a:xfrm>
                <a:off x="4575" y="2846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90" name="Rectangle 94"/>
              <p:cNvSpPr>
                <a:spLocks noChangeArrowheads="1"/>
              </p:cNvSpPr>
              <p:nvPr/>
            </p:nvSpPr>
            <p:spPr bwMode="auto">
              <a:xfrm>
                <a:off x="5067" y="2846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91" name="Rectangle 95"/>
              <p:cNvSpPr>
                <a:spLocks noChangeArrowheads="1"/>
              </p:cNvSpPr>
              <p:nvPr/>
            </p:nvSpPr>
            <p:spPr bwMode="auto">
              <a:xfrm>
                <a:off x="25" y="2959"/>
                <a:ext cx="3789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Online meeting spot for our members... additional support when you need it from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92" name="Rectangle 96"/>
              <p:cNvSpPr>
                <a:spLocks noChangeArrowheads="1"/>
              </p:cNvSpPr>
              <p:nvPr/>
            </p:nvSpPr>
            <p:spPr bwMode="auto">
              <a:xfrm>
                <a:off x="25" y="3073"/>
                <a:ext cx="2862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members around the world — 24 hours a day, 7 days a week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93" name="Rectangle 97"/>
              <p:cNvSpPr>
                <a:spLocks noChangeArrowheads="1"/>
              </p:cNvSpPr>
              <p:nvPr/>
            </p:nvSpPr>
            <p:spPr bwMode="auto">
              <a:xfrm>
                <a:off x="3617" y="3078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94" name="Rectangle 98"/>
              <p:cNvSpPr>
                <a:spLocks noChangeArrowheads="1"/>
              </p:cNvSpPr>
              <p:nvPr/>
            </p:nvSpPr>
            <p:spPr bwMode="auto">
              <a:xfrm>
                <a:off x="4084" y="3078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95" name="Rectangle 99"/>
              <p:cNvSpPr>
                <a:spLocks noChangeArrowheads="1"/>
              </p:cNvSpPr>
              <p:nvPr/>
            </p:nvSpPr>
            <p:spPr bwMode="auto">
              <a:xfrm>
                <a:off x="4575" y="3078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96" name="Rectangle 100"/>
              <p:cNvSpPr>
                <a:spLocks noChangeArrowheads="1"/>
              </p:cNvSpPr>
              <p:nvPr/>
            </p:nvSpPr>
            <p:spPr bwMode="auto">
              <a:xfrm>
                <a:off x="5079" y="3078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97" name="Rectangle 101"/>
              <p:cNvSpPr>
                <a:spLocks noChangeArrowheads="1"/>
              </p:cNvSpPr>
              <p:nvPr/>
            </p:nvSpPr>
            <p:spPr bwMode="auto">
              <a:xfrm>
                <a:off x="25" y="3192"/>
                <a:ext cx="3697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Our program integrates the traditional components of weight loss, nutrition and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98" name="Rectangle 102"/>
              <p:cNvSpPr>
                <a:spLocks noChangeArrowheads="1"/>
              </p:cNvSpPr>
              <p:nvPr/>
            </p:nvSpPr>
            <p:spPr bwMode="auto">
              <a:xfrm>
                <a:off x="25" y="3305"/>
                <a:ext cx="2487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exercise - plus adds psychology, beauty and fashion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99" name="Rectangle 103"/>
              <p:cNvSpPr>
                <a:spLocks noChangeArrowheads="1"/>
              </p:cNvSpPr>
              <p:nvPr/>
            </p:nvSpPr>
            <p:spPr bwMode="auto">
              <a:xfrm>
                <a:off x="3617" y="3311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00" name="Rectangle 104"/>
              <p:cNvSpPr>
                <a:spLocks noChangeArrowheads="1"/>
              </p:cNvSpPr>
              <p:nvPr/>
            </p:nvSpPr>
            <p:spPr bwMode="auto">
              <a:xfrm>
                <a:off x="4072" y="3311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01" name="Rectangle 105"/>
              <p:cNvSpPr>
                <a:spLocks noChangeArrowheads="1"/>
              </p:cNvSpPr>
              <p:nvPr/>
            </p:nvSpPr>
            <p:spPr bwMode="auto">
              <a:xfrm>
                <a:off x="4545" y="3311"/>
                <a:ext cx="197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02" name="Rectangle 106"/>
              <p:cNvSpPr>
                <a:spLocks noChangeArrowheads="1"/>
              </p:cNvSpPr>
              <p:nvPr/>
            </p:nvSpPr>
            <p:spPr bwMode="auto">
              <a:xfrm>
                <a:off x="5079" y="3311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03" name="Rectangle 107"/>
              <p:cNvSpPr>
                <a:spLocks noChangeArrowheads="1"/>
              </p:cNvSpPr>
              <p:nvPr/>
            </p:nvSpPr>
            <p:spPr bwMode="auto">
              <a:xfrm>
                <a:off x="25" y="3425"/>
                <a:ext cx="374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Offering a variety of classes, lectures and training, we will educate and motivate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04" name="Rectangle 108"/>
              <p:cNvSpPr>
                <a:spLocks noChangeArrowheads="1"/>
              </p:cNvSpPr>
              <p:nvPr/>
            </p:nvSpPr>
            <p:spPr bwMode="auto">
              <a:xfrm>
                <a:off x="25" y="3538"/>
                <a:ext cx="2199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you to exercise and maintain a healthy lifestyle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05" name="Rectangle 109"/>
              <p:cNvSpPr>
                <a:spLocks noChangeArrowheads="1"/>
              </p:cNvSpPr>
              <p:nvPr/>
            </p:nvSpPr>
            <p:spPr bwMode="auto">
              <a:xfrm>
                <a:off x="3599" y="3544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06" name="Rectangle 110"/>
              <p:cNvSpPr>
                <a:spLocks noChangeArrowheads="1"/>
              </p:cNvSpPr>
              <p:nvPr/>
            </p:nvSpPr>
            <p:spPr bwMode="auto">
              <a:xfrm>
                <a:off x="4072" y="3544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07" name="Rectangle 111"/>
              <p:cNvSpPr>
                <a:spLocks noChangeArrowheads="1"/>
              </p:cNvSpPr>
              <p:nvPr/>
            </p:nvSpPr>
            <p:spPr bwMode="auto">
              <a:xfrm>
                <a:off x="4588" y="3544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08" name="Rectangle 112"/>
              <p:cNvSpPr>
                <a:spLocks noChangeArrowheads="1"/>
              </p:cNvSpPr>
              <p:nvPr/>
            </p:nvSpPr>
            <p:spPr bwMode="auto">
              <a:xfrm>
                <a:off x="5067" y="3544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09" name="Rectangle 113"/>
              <p:cNvSpPr>
                <a:spLocks noChangeArrowheads="1"/>
              </p:cNvSpPr>
              <p:nvPr/>
            </p:nvSpPr>
            <p:spPr bwMode="auto">
              <a:xfrm>
                <a:off x="25" y="3657"/>
                <a:ext cx="240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 Week Free Trial Membership for you and a friend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10" name="Rectangle 114"/>
              <p:cNvSpPr>
                <a:spLocks noChangeArrowheads="1"/>
              </p:cNvSpPr>
              <p:nvPr/>
            </p:nvSpPr>
            <p:spPr bwMode="auto">
              <a:xfrm>
                <a:off x="3599" y="3663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11" name="Rectangle 115"/>
              <p:cNvSpPr>
                <a:spLocks noChangeArrowheads="1"/>
              </p:cNvSpPr>
              <p:nvPr/>
            </p:nvSpPr>
            <p:spPr bwMode="auto">
              <a:xfrm>
                <a:off x="4072" y="3663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12" name="Rectangle 116"/>
              <p:cNvSpPr>
                <a:spLocks noChangeArrowheads="1"/>
              </p:cNvSpPr>
              <p:nvPr/>
            </p:nvSpPr>
            <p:spPr bwMode="auto">
              <a:xfrm>
                <a:off x="4575" y="3663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13" name="Rectangle 117"/>
              <p:cNvSpPr>
                <a:spLocks noChangeArrowheads="1"/>
              </p:cNvSpPr>
              <p:nvPr/>
            </p:nvSpPr>
            <p:spPr bwMode="auto">
              <a:xfrm>
                <a:off x="5079" y="3663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14" name="Rectangle 118"/>
              <p:cNvSpPr>
                <a:spLocks noChangeArrowheads="1"/>
              </p:cNvSpPr>
              <p:nvPr/>
            </p:nvSpPr>
            <p:spPr bwMode="auto">
              <a:xfrm>
                <a:off x="25" y="3776"/>
                <a:ext cx="347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Tune into 20-minute seminars and lectures... quickly learn simple steps to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15" name="Rectangle 119"/>
              <p:cNvSpPr>
                <a:spLocks noChangeArrowheads="1"/>
              </p:cNvSpPr>
              <p:nvPr/>
            </p:nvSpPr>
            <p:spPr bwMode="auto">
              <a:xfrm>
                <a:off x="25" y="3890"/>
                <a:ext cx="118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achieving a balanced life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16" name="Rectangle 120"/>
              <p:cNvSpPr>
                <a:spLocks noChangeArrowheads="1"/>
              </p:cNvSpPr>
              <p:nvPr/>
            </p:nvSpPr>
            <p:spPr bwMode="auto">
              <a:xfrm>
                <a:off x="3599" y="3895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17" name="Rectangle 121"/>
              <p:cNvSpPr>
                <a:spLocks noChangeArrowheads="1"/>
              </p:cNvSpPr>
              <p:nvPr/>
            </p:nvSpPr>
            <p:spPr bwMode="auto">
              <a:xfrm>
                <a:off x="4084" y="3895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18" name="Rectangle 122"/>
              <p:cNvSpPr>
                <a:spLocks noChangeArrowheads="1"/>
              </p:cNvSpPr>
              <p:nvPr/>
            </p:nvSpPr>
            <p:spPr bwMode="auto">
              <a:xfrm>
                <a:off x="4575" y="3895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19" name="Rectangle 123"/>
              <p:cNvSpPr>
                <a:spLocks noChangeArrowheads="1"/>
              </p:cNvSpPr>
              <p:nvPr/>
            </p:nvSpPr>
            <p:spPr bwMode="auto">
              <a:xfrm>
                <a:off x="5067" y="3895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20" name="Rectangle 124"/>
              <p:cNvSpPr>
                <a:spLocks noChangeArrowheads="1"/>
              </p:cNvSpPr>
              <p:nvPr/>
            </p:nvSpPr>
            <p:spPr bwMode="auto">
              <a:xfrm>
                <a:off x="25" y="4009"/>
                <a:ext cx="1664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It's not your mother's gym anymore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21" name="Rectangle 125"/>
              <p:cNvSpPr>
                <a:spLocks noChangeArrowheads="1"/>
              </p:cNvSpPr>
              <p:nvPr/>
            </p:nvSpPr>
            <p:spPr bwMode="auto">
              <a:xfrm>
                <a:off x="3599" y="4015"/>
                <a:ext cx="13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22" name="Rectangle 126"/>
              <p:cNvSpPr>
                <a:spLocks noChangeArrowheads="1"/>
              </p:cNvSpPr>
              <p:nvPr/>
            </p:nvSpPr>
            <p:spPr bwMode="auto">
              <a:xfrm>
                <a:off x="4059" y="4015"/>
                <a:ext cx="16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23" name="Rectangle 127"/>
              <p:cNvSpPr>
                <a:spLocks noChangeArrowheads="1"/>
              </p:cNvSpPr>
              <p:nvPr/>
            </p:nvSpPr>
            <p:spPr bwMode="auto">
              <a:xfrm>
                <a:off x="4588" y="4015"/>
                <a:ext cx="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24" name="Rectangle 128"/>
              <p:cNvSpPr>
                <a:spLocks noChangeArrowheads="1"/>
              </p:cNvSpPr>
              <p:nvPr/>
            </p:nvSpPr>
            <p:spPr bwMode="auto">
              <a:xfrm>
                <a:off x="5036" y="4015"/>
                <a:ext cx="197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25" name="Rectangle 129"/>
              <p:cNvSpPr>
                <a:spLocks noChangeArrowheads="1"/>
              </p:cNvSpPr>
              <p:nvPr/>
            </p:nvSpPr>
            <p:spPr bwMode="auto">
              <a:xfrm>
                <a:off x="0" y="480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26" name="Rectangle 130"/>
              <p:cNvSpPr>
                <a:spLocks noChangeArrowheads="1"/>
              </p:cNvSpPr>
              <p:nvPr/>
            </p:nvSpPr>
            <p:spPr bwMode="auto">
              <a:xfrm>
                <a:off x="3421" y="480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27" name="Rectangle 131"/>
              <p:cNvSpPr>
                <a:spLocks noChangeArrowheads="1"/>
              </p:cNvSpPr>
              <p:nvPr/>
            </p:nvSpPr>
            <p:spPr bwMode="auto">
              <a:xfrm>
                <a:off x="3857" y="480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28" name="Rectangle 132"/>
              <p:cNvSpPr>
                <a:spLocks noChangeArrowheads="1"/>
              </p:cNvSpPr>
              <p:nvPr/>
            </p:nvSpPr>
            <p:spPr bwMode="auto">
              <a:xfrm>
                <a:off x="4360" y="480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29" name="Rectangle 133"/>
              <p:cNvSpPr>
                <a:spLocks noChangeArrowheads="1"/>
              </p:cNvSpPr>
              <p:nvPr/>
            </p:nvSpPr>
            <p:spPr bwMode="auto">
              <a:xfrm>
                <a:off x="4864" y="480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30" name="Line 134"/>
              <p:cNvSpPr>
                <a:spLocks noChangeShapeType="1"/>
              </p:cNvSpPr>
              <p:nvPr/>
            </p:nvSpPr>
            <p:spPr bwMode="auto">
              <a:xfrm>
                <a:off x="6" y="480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31" name="Rectangle 135"/>
              <p:cNvSpPr>
                <a:spLocks noChangeArrowheads="1"/>
              </p:cNvSpPr>
              <p:nvPr/>
            </p:nvSpPr>
            <p:spPr bwMode="auto">
              <a:xfrm>
                <a:off x="6" y="480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32" name="Rectangle 136"/>
              <p:cNvSpPr>
                <a:spLocks noChangeArrowheads="1"/>
              </p:cNvSpPr>
              <p:nvPr/>
            </p:nvSpPr>
            <p:spPr bwMode="auto">
              <a:xfrm>
                <a:off x="5343" y="480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33" name="Line 137"/>
              <p:cNvSpPr>
                <a:spLocks noChangeShapeType="1"/>
              </p:cNvSpPr>
              <p:nvPr/>
            </p:nvSpPr>
            <p:spPr bwMode="auto">
              <a:xfrm>
                <a:off x="6" y="1195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34" name="Rectangle 138"/>
              <p:cNvSpPr>
                <a:spLocks noChangeArrowheads="1"/>
              </p:cNvSpPr>
              <p:nvPr/>
            </p:nvSpPr>
            <p:spPr bwMode="auto">
              <a:xfrm>
                <a:off x="6" y="1195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35" name="Line 139"/>
              <p:cNvSpPr>
                <a:spLocks noChangeShapeType="1"/>
              </p:cNvSpPr>
              <p:nvPr/>
            </p:nvSpPr>
            <p:spPr bwMode="auto">
              <a:xfrm>
                <a:off x="6" y="1314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36" name="Rectangle 140"/>
              <p:cNvSpPr>
                <a:spLocks noChangeArrowheads="1"/>
              </p:cNvSpPr>
              <p:nvPr/>
            </p:nvSpPr>
            <p:spPr bwMode="auto">
              <a:xfrm>
                <a:off x="6" y="1314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37" name="Line 141"/>
              <p:cNvSpPr>
                <a:spLocks noChangeShapeType="1"/>
              </p:cNvSpPr>
              <p:nvPr/>
            </p:nvSpPr>
            <p:spPr bwMode="auto">
              <a:xfrm>
                <a:off x="6" y="1433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38" name="Rectangle 142"/>
              <p:cNvSpPr>
                <a:spLocks noChangeArrowheads="1"/>
              </p:cNvSpPr>
              <p:nvPr/>
            </p:nvSpPr>
            <p:spPr bwMode="auto">
              <a:xfrm>
                <a:off x="6" y="1433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39" name="Line 143"/>
              <p:cNvSpPr>
                <a:spLocks noChangeShapeType="1"/>
              </p:cNvSpPr>
              <p:nvPr/>
            </p:nvSpPr>
            <p:spPr bwMode="auto">
              <a:xfrm>
                <a:off x="6" y="1552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40" name="Rectangle 144"/>
              <p:cNvSpPr>
                <a:spLocks noChangeArrowheads="1"/>
              </p:cNvSpPr>
              <p:nvPr/>
            </p:nvSpPr>
            <p:spPr bwMode="auto">
              <a:xfrm>
                <a:off x="6" y="1552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41" name="Line 145"/>
              <p:cNvSpPr>
                <a:spLocks noChangeShapeType="1"/>
              </p:cNvSpPr>
              <p:nvPr/>
            </p:nvSpPr>
            <p:spPr bwMode="auto">
              <a:xfrm>
                <a:off x="6" y="1785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42" name="Rectangle 146"/>
              <p:cNvSpPr>
                <a:spLocks noChangeArrowheads="1"/>
              </p:cNvSpPr>
              <p:nvPr/>
            </p:nvSpPr>
            <p:spPr bwMode="auto">
              <a:xfrm>
                <a:off x="6" y="1785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43" name="Line 147"/>
              <p:cNvSpPr>
                <a:spLocks noChangeShapeType="1"/>
              </p:cNvSpPr>
              <p:nvPr/>
            </p:nvSpPr>
            <p:spPr bwMode="auto">
              <a:xfrm>
                <a:off x="6" y="2018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44" name="Rectangle 148"/>
              <p:cNvSpPr>
                <a:spLocks noChangeArrowheads="1"/>
              </p:cNvSpPr>
              <p:nvPr/>
            </p:nvSpPr>
            <p:spPr bwMode="auto">
              <a:xfrm>
                <a:off x="6" y="2018"/>
                <a:ext cx="5343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45" name="Line 149"/>
              <p:cNvSpPr>
                <a:spLocks noChangeShapeType="1"/>
              </p:cNvSpPr>
              <p:nvPr/>
            </p:nvSpPr>
            <p:spPr bwMode="auto">
              <a:xfrm>
                <a:off x="6" y="2250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46" name="Rectangle 150"/>
              <p:cNvSpPr>
                <a:spLocks noChangeArrowheads="1"/>
              </p:cNvSpPr>
              <p:nvPr/>
            </p:nvSpPr>
            <p:spPr bwMode="auto">
              <a:xfrm>
                <a:off x="6" y="2250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47" name="Line 151"/>
              <p:cNvSpPr>
                <a:spLocks noChangeShapeType="1"/>
              </p:cNvSpPr>
              <p:nvPr/>
            </p:nvSpPr>
            <p:spPr bwMode="auto">
              <a:xfrm>
                <a:off x="6" y="2369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48" name="Rectangle 152"/>
              <p:cNvSpPr>
                <a:spLocks noChangeArrowheads="1"/>
              </p:cNvSpPr>
              <p:nvPr/>
            </p:nvSpPr>
            <p:spPr bwMode="auto">
              <a:xfrm>
                <a:off x="6" y="2369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49" name="Line 153"/>
              <p:cNvSpPr>
                <a:spLocks noChangeShapeType="1"/>
              </p:cNvSpPr>
              <p:nvPr/>
            </p:nvSpPr>
            <p:spPr bwMode="auto">
              <a:xfrm>
                <a:off x="6" y="2602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50" name="Rectangle 154"/>
              <p:cNvSpPr>
                <a:spLocks noChangeArrowheads="1"/>
              </p:cNvSpPr>
              <p:nvPr/>
            </p:nvSpPr>
            <p:spPr bwMode="auto">
              <a:xfrm>
                <a:off x="6" y="2602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51" name="Line 155"/>
              <p:cNvSpPr>
                <a:spLocks noChangeShapeType="1"/>
              </p:cNvSpPr>
              <p:nvPr/>
            </p:nvSpPr>
            <p:spPr bwMode="auto">
              <a:xfrm>
                <a:off x="6" y="2834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52" name="Rectangle 156"/>
              <p:cNvSpPr>
                <a:spLocks noChangeArrowheads="1"/>
              </p:cNvSpPr>
              <p:nvPr/>
            </p:nvSpPr>
            <p:spPr bwMode="auto">
              <a:xfrm>
                <a:off x="6" y="2834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53" name="Line 157"/>
              <p:cNvSpPr>
                <a:spLocks noChangeShapeType="1"/>
              </p:cNvSpPr>
              <p:nvPr/>
            </p:nvSpPr>
            <p:spPr bwMode="auto">
              <a:xfrm>
                <a:off x="6" y="2954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54" name="Rectangle 158"/>
              <p:cNvSpPr>
                <a:spLocks noChangeArrowheads="1"/>
              </p:cNvSpPr>
              <p:nvPr/>
            </p:nvSpPr>
            <p:spPr bwMode="auto">
              <a:xfrm>
                <a:off x="6" y="2954"/>
                <a:ext cx="5343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55" name="Line 159"/>
              <p:cNvSpPr>
                <a:spLocks noChangeShapeType="1"/>
              </p:cNvSpPr>
              <p:nvPr/>
            </p:nvSpPr>
            <p:spPr bwMode="auto">
              <a:xfrm>
                <a:off x="6" y="3186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56" name="Rectangle 160"/>
              <p:cNvSpPr>
                <a:spLocks noChangeArrowheads="1"/>
              </p:cNvSpPr>
              <p:nvPr/>
            </p:nvSpPr>
            <p:spPr bwMode="auto">
              <a:xfrm>
                <a:off x="6" y="3186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57" name="Line 161"/>
              <p:cNvSpPr>
                <a:spLocks noChangeShapeType="1"/>
              </p:cNvSpPr>
              <p:nvPr/>
            </p:nvSpPr>
            <p:spPr bwMode="auto">
              <a:xfrm>
                <a:off x="6" y="3419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58" name="Rectangle 162"/>
              <p:cNvSpPr>
                <a:spLocks noChangeArrowheads="1"/>
              </p:cNvSpPr>
              <p:nvPr/>
            </p:nvSpPr>
            <p:spPr bwMode="auto">
              <a:xfrm>
                <a:off x="6" y="3419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59" name="Line 163"/>
              <p:cNvSpPr>
                <a:spLocks noChangeShapeType="1"/>
              </p:cNvSpPr>
              <p:nvPr/>
            </p:nvSpPr>
            <p:spPr bwMode="auto">
              <a:xfrm>
                <a:off x="6" y="3651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60" name="Rectangle 164"/>
              <p:cNvSpPr>
                <a:spLocks noChangeArrowheads="1"/>
              </p:cNvSpPr>
              <p:nvPr/>
            </p:nvSpPr>
            <p:spPr bwMode="auto">
              <a:xfrm>
                <a:off x="6" y="3651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61" name="Line 165"/>
              <p:cNvSpPr>
                <a:spLocks noChangeShapeType="1"/>
              </p:cNvSpPr>
              <p:nvPr/>
            </p:nvSpPr>
            <p:spPr bwMode="auto">
              <a:xfrm>
                <a:off x="6" y="3771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62" name="Rectangle 166"/>
              <p:cNvSpPr>
                <a:spLocks noChangeArrowheads="1"/>
              </p:cNvSpPr>
              <p:nvPr/>
            </p:nvSpPr>
            <p:spPr bwMode="auto">
              <a:xfrm>
                <a:off x="6" y="3771"/>
                <a:ext cx="5343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63" name="Line 167"/>
              <p:cNvSpPr>
                <a:spLocks noChangeShapeType="1"/>
              </p:cNvSpPr>
              <p:nvPr/>
            </p:nvSpPr>
            <p:spPr bwMode="auto">
              <a:xfrm>
                <a:off x="6" y="4003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64" name="Rectangle 168"/>
              <p:cNvSpPr>
                <a:spLocks noChangeArrowheads="1"/>
              </p:cNvSpPr>
              <p:nvPr/>
            </p:nvSpPr>
            <p:spPr bwMode="auto">
              <a:xfrm>
                <a:off x="6" y="4003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65" name="Line 169"/>
              <p:cNvSpPr>
                <a:spLocks noChangeShapeType="1"/>
              </p:cNvSpPr>
              <p:nvPr/>
            </p:nvSpPr>
            <p:spPr bwMode="auto">
              <a:xfrm>
                <a:off x="0" y="480"/>
                <a:ext cx="1" cy="3648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66" name="Rectangle 170"/>
              <p:cNvSpPr>
                <a:spLocks noChangeArrowheads="1"/>
              </p:cNvSpPr>
              <p:nvPr/>
            </p:nvSpPr>
            <p:spPr bwMode="auto">
              <a:xfrm>
                <a:off x="0" y="480"/>
                <a:ext cx="6" cy="3648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67" name="Line 171"/>
              <p:cNvSpPr>
                <a:spLocks noChangeShapeType="1"/>
              </p:cNvSpPr>
              <p:nvPr/>
            </p:nvSpPr>
            <p:spPr bwMode="auto">
              <a:xfrm>
                <a:off x="3421" y="486"/>
                <a:ext cx="1" cy="3642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68" name="Rectangle 172"/>
              <p:cNvSpPr>
                <a:spLocks noChangeArrowheads="1"/>
              </p:cNvSpPr>
              <p:nvPr/>
            </p:nvSpPr>
            <p:spPr bwMode="auto">
              <a:xfrm>
                <a:off x="3421" y="486"/>
                <a:ext cx="6" cy="3642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69" name="Line 173"/>
              <p:cNvSpPr>
                <a:spLocks noChangeShapeType="1"/>
              </p:cNvSpPr>
              <p:nvPr/>
            </p:nvSpPr>
            <p:spPr bwMode="auto">
              <a:xfrm>
                <a:off x="3857" y="486"/>
                <a:ext cx="1" cy="3642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70" name="Rectangle 174"/>
              <p:cNvSpPr>
                <a:spLocks noChangeArrowheads="1"/>
              </p:cNvSpPr>
              <p:nvPr/>
            </p:nvSpPr>
            <p:spPr bwMode="auto">
              <a:xfrm>
                <a:off x="3857" y="486"/>
                <a:ext cx="6" cy="3642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71" name="Line 175"/>
              <p:cNvSpPr>
                <a:spLocks noChangeShapeType="1"/>
              </p:cNvSpPr>
              <p:nvPr/>
            </p:nvSpPr>
            <p:spPr bwMode="auto">
              <a:xfrm>
                <a:off x="4360" y="486"/>
                <a:ext cx="1" cy="3642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72" name="Rectangle 176"/>
              <p:cNvSpPr>
                <a:spLocks noChangeArrowheads="1"/>
              </p:cNvSpPr>
              <p:nvPr/>
            </p:nvSpPr>
            <p:spPr bwMode="auto">
              <a:xfrm>
                <a:off x="4360" y="486"/>
                <a:ext cx="6" cy="3642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73" name="Line 177"/>
              <p:cNvSpPr>
                <a:spLocks noChangeShapeType="1"/>
              </p:cNvSpPr>
              <p:nvPr/>
            </p:nvSpPr>
            <p:spPr bwMode="auto">
              <a:xfrm>
                <a:off x="4864" y="486"/>
                <a:ext cx="1" cy="3642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74" name="Rectangle 178"/>
              <p:cNvSpPr>
                <a:spLocks noChangeArrowheads="1"/>
              </p:cNvSpPr>
              <p:nvPr/>
            </p:nvSpPr>
            <p:spPr bwMode="auto">
              <a:xfrm>
                <a:off x="4864" y="486"/>
                <a:ext cx="6" cy="3642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75" name="Line 179"/>
              <p:cNvSpPr>
                <a:spLocks noChangeShapeType="1"/>
              </p:cNvSpPr>
              <p:nvPr/>
            </p:nvSpPr>
            <p:spPr bwMode="auto">
              <a:xfrm>
                <a:off x="6" y="4122"/>
                <a:ext cx="5343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76" name="Rectangle 180"/>
              <p:cNvSpPr>
                <a:spLocks noChangeArrowheads="1"/>
              </p:cNvSpPr>
              <p:nvPr/>
            </p:nvSpPr>
            <p:spPr bwMode="auto">
              <a:xfrm>
                <a:off x="6" y="4122"/>
                <a:ext cx="5343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77" name="Line 181"/>
              <p:cNvSpPr>
                <a:spLocks noChangeShapeType="1"/>
              </p:cNvSpPr>
              <p:nvPr/>
            </p:nvSpPr>
            <p:spPr bwMode="auto">
              <a:xfrm>
                <a:off x="5343" y="486"/>
                <a:ext cx="1" cy="3642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78" name="Rectangle 182"/>
              <p:cNvSpPr>
                <a:spLocks noChangeArrowheads="1"/>
              </p:cNvSpPr>
              <p:nvPr/>
            </p:nvSpPr>
            <p:spPr bwMode="auto">
              <a:xfrm>
                <a:off x="5343" y="486"/>
                <a:ext cx="6" cy="3642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79" name="Line 183"/>
              <p:cNvSpPr>
                <a:spLocks noChangeShapeType="1"/>
              </p:cNvSpPr>
              <p:nvPr/>
            </p:nvSpPr>
            <p:spPr bwMode="auto">
              <a:xfrm>
                <a:off x="0" y="4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80" name="Rectangle 184"/>
              <p:cNvSpPr>
                <a:spLocks noChangeArrowheads="1"/>
              </p:cNvSpPr>
              <p:nvPr/>
            </p:nvSpPr>
            <p:spPr bwMode="auto">
              <a:xfrm>
                <a:off x="0" y="412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81" name="Line 185"/>
              <p:cNvSpPr>
                <a:spLocks noChangeShapeType="1"/>
              </p:cNvSpPr>
              <p:nvPr/>
            </p:nvSpPr>
            <p:spPr bwMode="auto">
              <a:xfrm>
                <a:off x="3421" y="4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82" name="Rectangle 186"/>
              <p:cNvSpPr>
                <a:spLocks noChangeArrowheads="1"/>
              </p:cNvSpPr>
              <p:nvPr/>
            </p:nvSpPr>
            <p:spPr bwMode="auto">
              <a:xfrm>
                <a:off x="3421" y="412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83" name="Line 187"/>
              <p:cNvSpPr>
                <a:spLocks noChangeShapeType="1"/>
              </p:cNvSpPr>
              <p:nvPr/>
            </p:nvSpPr>
            <p:spPr bwMode="auto">
              <a:xfrm>
                <a:off x="3857" y="4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84" name="Rectangle 188"/>
              <p:cNvSpPr>
                <a:spLocks noChangeArrowheads="1"/>
              </p:cNvSpPr>
              <p:nvPr/>
            </p:nvSpPr>
            <p:spPr bwMode="auto">
              <a:xfrm>
                <a:off x="3857" y="412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85" name="Line 189"/>
              <p:cNvSpPr>
                <a:spLocks noChangeShapeType="1"/>
              </p:cNvSpPr>
              <p:nvPr/>
            </p:nvSpPr>
            <p:spPr bwMode="auto">
              <a:xfrm>
                <a:off x="4360" y="4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86" name="Rectangle 190"/>
              <p:cNvSpPr>
                <a:spLocks noChangeArrowheads="1"/>
              </p:cNvSpPr>
              <p:nvPr/>
            </p:nvSpPr>
            <p:spPr bwMode="auto">
              <a:xfrm>
                <a:off x="4360" y="412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87" name="Line 191"/>
              <p:cNvSpPr>
                <a:spLocks noChangeShapeType="1"/>
              </p:cNvSpPr>
              <p:nvPr/>
            </p:nvSpPr>
            <p:spPr bwMode="auto">
              <a:xfrm>
                <a:off x="4864" y="4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88" name="Rectangle 192"/>
              <p:cNvSpPr>
                <a:spLocks noChangeArrowheads="1"/>
              </p:cNvSpPr>
              <p:nvPr/>
            </p:nvSpPr>
            <p:spPr bwMode="auto">
              <a:xfrm>
                <a:off x="4864" y="412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89" name="Line 193"/>
              <p:cNvSpPr>
                <a:spLocks noChangeShapeType="1"/>
              </p:cNvSpPr>
              <p:nvPr/>
            </p:nvSpPr>
            <p:spPr bwMode="auto">
              <a:xfrm>
                <a:off x="5343" y="4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90" name="Rectangle 194"/>
              <p:cNvSpPr>
                <a:spLocks noChangeArrowheads="1"/>
              </p:cNvSpPr>
              <p:nvPr/>
            </p:nvSpPr>
            <p:spPr bwMode="auto">
              <a:xfrm>
                <a:off x="5343" y="412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91" name="Line 195"/>
              <p:cNvSpPr>
                <a:spLocks noChangeShapeType="1"/>
              </p:cNvSpPr>
              <p:nvPr/>
            </p:nvSpPr>
            <p:spPr bwMode="auto">
              <a:xfrm>
                <a:off x="5349" y="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92" name="Rectangle 196"/>
              <p:cNvSpPr>
                <a:spLocks noChangeArrowheads="1"/>
              </p:cNvSpPr>
              <p:nvPr/>
            </p:nvSpPr>
            <p:spPr bwMode="auto">
              <a:xfrm>
                <a:off x="5349" y="480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93" name="Line 197"/>
              <p:cNvSpPr>
                <a:spLocks noChangeShapeType="1"/>
              </p:cNvSpPr>
              <p:nvPr/>
            </p:nvSpPr>
            <p:spPr bwMode="auto">
              <a:xfrm>
                <a:off x="5349" y="11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94" name="Rectangle 198"/>
              <p:cNvSpPr>
                <a:spLocks noChangeArrowheads="1"/>
              </p:cNvSpPr>
              <p:nvPr/>
            </p:nvSpPr>
            <p:spPr bwMode="auto">
              <a:xfrm>
                <a:off x="5349" y="1195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95" name="Line 199"/>
              <p:cNvSpPr>
                <a:spLocks noChangeShapeType="1"/>
              </p:cNvSpPr>
              <p:nvPr/>
            </p:nvSpPr>
            <p:spPr bwMode="auto">
              <a:xfrm>
                <a:off x="5349" y="13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96" name="Rectangle 200"/>
              <p:cNvSpPr>
                <a:spLocks noChangeArrowheads="1"/>
              </p:cNvSpPr>
              <p:nvPr/>
            </p:nvSpPr>
            <p:spPr bwMode="auto">
              <a:xfrm>
                <a:off x="5349" y="1314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97" name="Line 201"/>
              <p:cNvSpPr>
                <a:spLocks noChangeShapeType="1"/>
              </p:cNvSpPr>
              <p:nvPr/>
            </p:nvSpPr>
            <p:spPr bwMode="auto">
              <a:xfrm>
                <a:off x="5349" y="14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98" name="Rectangle 202"/>
              <p:cNvSpPr>
                <a:spLocks noChangeArrowheads="1"/>
              </p:cNvSpPr>
              <p:nvPr/>
            </p:nvSpPr>
            <p:spPr bwMode="auto">
              <a:xfrm>
                <a:off x="5349" y="1433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99" name="Line 203"/>
              <p:cNvSpPr>
                <a:spLocks noChangeShapeType="1"/>
              </p:cNvSpPr>
              <p:nvPr/>
            </p:nvSpPr>
            <p:spPr bwMode="auto">
              <a:xfrm>
                <a:off x="5349" y="1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00" name="Rectangle 204"/>
              <p:cNvSpPr>
                <a:spLocks noChangeArrowheads="1"/>
              </p:cNvSpPr>
              <p:nvPr/>
            </p:nvSpPr>
            <p:spPr bwMode="auto">
              <a:xfrm>
                <a:off x="5349" y="1552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9102" name="Line 206"/>
            <p:cNvSpPr>
              <a:spLocks noChangeShapeType="1"/>
            </p:cNvSpPr>
            <p:nvPr/>
          </p:nvSpPr>
          <p:spPr bwMode="auto">
            <a:xfrm>
              <a:off x="5349" y="1785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03" name="Rectangle 207"/>
            <p:cNvSpPr>
              <a:spLocks noChangeArrowheads="1"/>
            </p:cNvSpPr>
            <p:nvPr/>
          </p:nvSpPr>
          <p:spPr bwMode="auto">
            <a:xfrm>
              <a:off x="5349" y="1785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04" name="Line 208"/>
            <p:cNvSpPr>
              <a:spLocks noChangeShapeType="1"/>
            </p:cNvSpPr>
            <p:nvPr/>
          </p:nvSpPr>
          <p:spPr bwMode="auto">
            <a:xfrm>
              <a:off x="5349" y="2018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05" name="Rectangle 209"/>
            <p:cNvSpPr>
              <a:spLocks noChangeArrowheads="1"/>
            </p:cNvSpPr>
            <p:nvPr/>
          </p:nvSpPr>
          <p:spPr bwMode="auto">
            <a:xfrm>
              <a:off x="5349" y="2018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06" name="Line 210"/>
            <p:cNvSpPr>
              <a:spLocks noChangeShapeType="1"/>
            </p:cNvSpPr>
            <p:nvPr/>
          </p:nvSpPr>
          <p:spPr bwMode="auto">
            <a:xfrm>
              <a:off x="5349" y="225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07" name="Rectangle 211"/>
            <p:cNvSpPr>
              <a:spLocks noChangeArrowheads="1"/>
            </p:cNvSpPr>
            <p:nvPr/>
          </p:nvSpPr>
          <p:spPr bwMode="auto">
            <a:xfrm>
              <a:off x="5349" y="2250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08" name="Line 212"/>
            <p:cNvSpPr>
              <a:spLocks noChangeShapeType="1"/>
            </p:cNvSpPr>
            <p:nvPr/>
          </p:nvSpPr>
          <p:spPr bwMode="auto">
            <a:xfrm>
              <a:off x="5349" y="2369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09" name="Rectangle 213"/>
            <p:cNvSpPr>
              <a:spLocks noChangeArrowheads="1"/>
            </p:cNvSpPr>
            <p:nvPr/>
          </p:nvSpPr>
          <p:spPr bwMode="auto">
            <a:xfrm>
              <a:off x="5349" y="2369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10" name="Line 214"/>
            <p:cNvSpPr>
              <a:spLocks noChangeShapeType="1"/>
            </p:cNvSpPr>
            <p:nvPr/>
          </p:nvSpPr>
          <p:spPr bwMode="auto">
            <a:xfrm>
              <a:off x="5349" y="260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11" name="Rectangle 215"/>
            <p:cNvSpPr>
              <a:spLocks noChangeArrowheads="1"/>
            </p:cNvSpPr>
            <p:nvPr/>
          </p:nvSpPr>
          <p:spPr bwMode="auto">
            <a:xfrm>
              <a:off x="5349" y="2602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12" name="Line 216"/>
            <p:cNvSpPr>
              <a:spLocks noChangeShapeType="1"/>
            </p:cNvSpPr>
            <p:nvPr/>
          </p:nvSpPr>
          <p:spPr bwMode="auto">
            <a:xfrm>
              <a:off x="5349" y="283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13" name="Rectangle 217"/>
            <p:cNvSpPr>
              <a:spLocks noChangeArrowheads="1"/>
            </p:cNvSpPr>
            <p:nvPr/>
          </p:nvSpPr>
          <p:spPr bwMode="auto">
            <a:xfrm>
              <a:off x="5349" y="2834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14" name="Line 218"/>
            <p:cNvSpPr>
              <a:spLocks noChangeShapeType="1"/>
            </p:cNvSpPr>
            <p:nvPr/>
          </p:nvSpPr>
          <p:spPr bwMode="auto">
            <a:xfrm>
              <a:off x="5349" y="295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15" name="Rectangle 219"/>
            <p:cNvSpPr>
              <a:spLocks noChangeArrowheads="1"/>
            </p:cNvSpPr>
            <p:nvPr/>
          </p:nvSpPr>
          <p:spPr bwMode="auto">
            <a:xfrm>
              <a:off x="5349" y="2954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16" name="Line 220"/>
            <p:cNvSpPr>
              <a:spLocks noChangeShapeType="1"/>
            </p:cNvSpPr>
            <p:nvPr/>
          </p:nvSpPr>
          <p:spPr bwMode="auto">
            <a:xfrm>
              <a:off x="5349" y="318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17" name="Rectangle 221"/>
            <p:cNvSpPr>
              <a:spLocks noChangeArrowheads="1"/>
            </p:cNvSpPr>
            <p:nvPr/>
          </p:nvSpPr>
          <p:spPr bwMode="auto">
            <a:xfrm>
              <a:off x="5349" y="3186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18" name="Line 222"/>
            <p:cNvSpPr>
              <a:spLocks noChangeShapeType="1"/>
            </p:cNvSpPr>
            <p:nvPr/>
          </p:nvSpPr>
          <p:spPr bwMode="auto">
            <a:xfrm>
              <a:off x="5349" y="3419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19" name="Rectangle 223"/>
            <p:cNvSpPr>
              <a:spLocks noChangeArrowheads="1"/>
            </p:cNvSpPr>
            <p:nvPr/>
          </p:nvSpPr>
          <p:spPr bwMode="auto">
            <a:xfrm>
              <a:off x="5349" y="3419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20" name="Line 224"/>
            <p:cNvSpPr>
              <a:spLocks noChangeShapeType="1"/>
            </p:cNvSpPr>
            <p:nvPr/>
          </p:nvSpPr>
          <p:spPr bwMode="auto">
            <a:xfrm>
              <a:off x="5349" y="365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21" name="Rectangle 225"/>
            <p:cNvSpPr>
              <a:spLocks noChangeArrowheads="1"/>
            </p:cNvSpPr>
            <p:nvPr/>
          </p:nvSpPr>
          <p:spPr bwMode="auto">
            <a:xfrm>
              <a:off x="5349" y="3651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22" name="Line 226"/>
            <p:cNvSpPr>
              <a:spLocks noChangeShapeType="1"/>
            </p:cNvSpPr>
            <p:nvPr/>
          </p:nvSpPr>
          <p:spPr bwMode="auto">
            <a:xfrm>
              <a:off x="5349" y="377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23" name="Rectangle 227"/>
            <p:cNvSpPr>
              <a:spLocks noChangeArrowheads="1"/>
            </p:cNvSpPr>
            <p:nvPr/>
          </p:nvSpPr>
          <p:spPr bwMode="auto">
            <a:xfrm>
              <a:off x="5349" y="3771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24" name="Line 228"/>
            <p:cNvSpPr>
              <a:spLocks noChangeShapeType="1"/>
            </p:cNvSpPr>
            <p:nvPr/>
          </p:nvSpPr>
          <p:spPr bwMode="auto">
            <a:xfrm>
              <a:off x="5349" y="4003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25" name="Rectangle 229"/>
            <p:cNvSpPr>
              <a:spLocks noChangeArrowheads="1"/>
            </p:cNvSpPr>
            <p:nvPr/>
          </p:nvSpPr>
          <p:spPr bwMode="auto">
            <a:xfrm>
              <a:off x="5349" y="4003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26" name="Line 230"/>
            <p:cNvSpPr>
              <a:spLocks noChangeShapeType="1"/>
            </p:cNvSpPr>
            <p:nvPr/>
          </p:nvSpPr>
          <p:spPr bwMode="auto">
            <a:xfrm>
              <a:off x="5349" y="412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27" name="Rectangle 231"/>
            <p:cNvSpPr>
              <a:spLocks noChangeArrowheads="1"/>
            </p:cNvSpPr>
            <p:nvPr/>
          </p:nvSpPr>
          <p:spPr bwMode="auto">
            <a:xfrm>
              <a:off x="5349" y="4122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Agenda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7924800" cy="4800600"/>
          </a:xfrm>
        </p:spPr>
        <p:txBody>
          <a:bodyPr>
            <a:normAutofit/>
          </a:bodyPr>
          <a:lstStyle/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The business Vision </a:t>
            </a:r>
          </a:p>
          <a:p>
            <a:pPr eaLnBrk="1" hangingPunct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Addressable Minds… what is it</a:t>
            </a:r>
          </a:p>
          <a:p>
            <a:pPr eaLnBrk="1" hangingPunct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Addressable Minds results from the Curves Study</a:t>
            </a:r>
          </a:p>
          <a:p>
            <a:pPr eaLnBrk="1" hangingPunct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How results are used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55320"/>
            <a:ext cx="8382000" cy="1173480"/>
          </a:xfrm>
        </p:spPr>
        <p:txBody>
          <a:bodyPr>
            <a:normAutofit/>
          </a:bodyPr>
          <a:lstStyle/>
          <a:p>
            <a:pPr algn="ctr"/>
            <a:r>
              <a:rPr lang="en-US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Different women – different approach</a:t>
            </a:r>
            <a:endParaRPr lang="ru-RU" sz="2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04800" y="4876800"/>
            <a:ext cx="2362200" cy="8382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Busy Career </a:t>
            </a:r>
          </a:p>
          <a:p>
            <a:pPr algn="ctr"/>
            <a:endParaRPr lang="en-US" sz="4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27%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D1EF2-0D91-4126-875F-4EC49E6B9EA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053" name="Picture 5" descr="070725_obese_woman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1822450" cy="2733675"/>
          </a:xfrm>
          <a:prstGeom prst="rect">
            <a:avLst/>
          </a:prstGeom>
          <a:noFill/>
        </p:spPr>
      </p:pic>
      <p:pic>
        <p:nvPicPr>
          <p:cNvPr id="2054" name="Picture 6" descr="busy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2462213" cy="2462213"/>
          </a:xfrm>
          <a:prstGeom prst="rect">
            <a:avLst/>
          </a:prstGeom>
          <a:noFill/>
        </p:spPr>
      </p:pic>
      <p:pic>
        <p:nvPicPr>
          <p:cNvPr id="2056" name="Picture 8" descr="jelly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905000"/>
            <a:ext cx="2438400" cy="1828800"/>
          </a:xfrm>
          <a:prstGeom prst="rect">
            <a:avLst/>
          </a:prstGeom>
          <a:noFill/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2971800" y="4114800"/>
            <a:ext cx="2362200" cy="838200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/>
          <a:p>
            <a:pPr marR="0" lvl="0" algn="ctr" defTabSz="9144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Just as I am </a:t>
            </a:r>
          </a:p>
          <a:p>
            <a:pPr marR="0" lvl="0" algn="ctr" defTabSz="9144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lang="en-US" sz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5638800" y="4876800"/>
            <a:ext cx="2362200" cy="838200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Results-oriented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lang="en-US" sz="4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304800" y="5715000"/>
            <a:ext cx="7391400" cy="838200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Autofit/>
          </a:bodyPr>
          <a:lstStyle/>
          <a:p>
            <a:pPr lvl="1" algn="ctr">
              <a:buFont typeface="Arial" charset="0"/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Messaging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one isn’t necessary going to</a:t>
            </a:r>
          </a:p>
          <a:p>
            <a:pPr lvl="1" algn="ctr">
              <a:buFont typeface="Arial" charset="0"/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appeal to the other…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Busy career women (seg1) </a:t>
            </a:r>
            <a:r>
              <a:rPr lang="en-US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–interested in approach </a:t>
            </a:r>
            <a:r>
              <a:rPr lang="en-US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that fits their busy lifestyle.  </a:t>
            </a:r>
            <a:r>
              <a:rPr lang="en-US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Not interested in programs </a:t>
            </a:r>
            <a:r>
              <a:rPr lang="en-US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beyond basic workouts.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zippyicon" descr="cleard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zippyicon" descr="cleard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9924" name="Group 4"/>
          <p:cNvGrpSpPr>
            <a:grpSpLocks noChangeAspect="1"/>
          </p:cNvGrpSpPr>
          <p:nvPr/>
        </p:nvGrpSpPr>
        <p:grpSpPr bwMode="auto">
          <a:xfrm>
            <a:off x="304800" y="685800"/>
            <a:ext cx="8534400" cy="5815013"/>
            <a:chOff x="0" y="432"/>
            <a:chExt cx="5376" cy="3663"/>
          </a:xfrm>
        </p:grpSpPr>
        <p:sp>
          <p:nvSpPr>
            <p:cNvPr id="2099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432"/>
              <a:ext cx="5376" cy="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0125" name="Group 205"/>
            <p:cNvGrpSpPr>
              <a:grpSpLocks/>
            </p:cNvGrpSpPr>
            <p:nvPr/>
          </p:nvGrpSpPr>
          <p:grpSpPr bwMode="auto">
            <a:xfrm>
              <a:off x="0" y="432"/>
              <a:ext cx="5444" cy="3680"/>
              <a:chOff x="0" y="432"/>
              <a:chExt cx="5444" cy="3680"/>
            </a:xfrm>
          </p:grpSpPr>
          <p:sp>
            <p:nvSpPr>
              <p:cNvPr id="209925" name="Rectangle 5"/>
              <p:cNvSpPr>
                <a:spLocks noChangeArrowheads="1"/>
              </p:cNvSpPr>
              <p:nvPr/>
            </p:nvSpPr>
            <p:spPr bwMode="auto">
              <a:xfrm>
                <a:off x="3876" y="1388"/>
                <a:ext cx="512" cy="125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26" name="Rectangle 6"/>
              <p:cNvSpPr>
                <a:spLocks noChangeArrowheads="1"/>
              </p:cNvSpPr>
              <p:nvPr/>
            </p:nvSpPr>
            <p:spPr bwMode="auto">
              <a:xfrm>
                <a:off x="3876" y="1507"/>
                <a:ext cx="512" cy="125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27" name="Rectangle 7"/>
              <p:cNvSpPr>
                <a:spLocks noChangeArrowheads="1"/>
              </p:cNvSpPr>
              <p:nvPr/>
            </p:nvSpPr>
            <p:spPr bwMode="auto">
              <a:xfrm>
                <a:off x="4888" y="1507"/>
                <a:ext cx="488" cy="1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28" name="Rectangle 8"/>
              <p:cNvSpPr>
                <a:spLocks noChangeArrowheads="1"/>
              </p:cNvSpPr>
              <p:nvPr/>
            </p:nvSpPr>
            <p:spPr bwMode="auto">
              <a:xfrm>
                <a:off x="3876" y="1626"/>
                <a:ext cx="512" cy="245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29" name="Rectangle 9"/>
              <p:cNvSpPr>
                <a:spLocks noChangeArrowheads="1"/>
              </p:cNvSpPr>
              <p:nvPr/>
            </p:nvSpPr>
            <p:spPr bwMode="auto">
              <a:xfrm>
                <a:off x="3876" y="1865"/>
                <a:ext cx="512" cy="245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30" name="Rectangle 10"/>
              <p:cNvSpPr>
                <a:spLocks noChangeArrowheads="1"/>
              </p:cNvSpPr>
              <p:nvPr/>
            </p:nvSpPr>
            <p:spPr bwMode="auto">
              <a:xfrm>
                <a:off x="4382" y="1865"/>
                <a:ext cx="513" cy="24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31" name="Rectangle 11"/>
              <p:cNvSpPr>
                <a:spLocks noChangeArrowheads="1"/>
              </p:cNvSpPr>
              <p:nvPr/>
            </p:nvSpPr>
            <p:spPr bwMode="auto">
              <a:xfrm>
                <a:off x="3876" y="2104"/>
                <a:ext cx="512" cy="239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32" name="Rectangle 12"/>
              <p:cNvSpPr>
                <a:spLocks noChangeArrowheads="1"/>
              </p:cNvSpPr>
              <p:nvPr/>
            </p:nvSpPr>
            <p:spPr bwMode="auto">
              <a:xfrm>
                <a:off x="3876" y="2337"/>
                <a:ext cx="512" cy="239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33" name="Rectangle 13"/>
              <p:cNvSpPr>
                <a:spLocks noChangeArrowheads="1"/>
              </p:cNvSpPr>
              <p:nvPr/>
            </p:nvSpPr>
            <p:spPr bwMode="auto">
              <a:xfrm>
                <a:off x="4382" y="2337"/>
                <a:ext cx="513" cy="2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34" name="Rectangle 14"/>
              <p:cNvSpPr>
                <a:spLocks noChangeArrowheads="1"/>
              </p:cNvSpPr>
              <p:nvPr/>
            </p:nvSpPr>
            <p:spPr bwMode="auto">
              <a:xfrm>
                <a:off x="4382" y="2571"/>
                <a:ext cx="513" cy="2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35" name="Rectangle 15"/>
              <p:cNvSpPr>
                <a:spLocks noChangeArrowheads="1"/>
              </p:cNvSpPr>
              <p:nvPr/>
            </p:nvSpPr>
            <p:spPr bwMode="auto">
              <a:xfrm>
                <a:off x="4888" y="2804"/>
                <a:ext cx="488" cy="239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36" name="Rectangle 16"/>
              <p:cNvSpPr>
                <a:spLocks noChangeArrowheads="1"/>
              </p:cNvSpPr>
              <p:nvPr/>
            </p:nvSpPr>
            <p:spPr bwMode="auto">
              <a:xfrm>
                <a:off x="4888" y="3156"/>
                <a:ext cx="488" cy="239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37" name="Rectangle 17"/>
              <p:cNvSpPr>
                <a:spLocks noChangeArrowheads="1"/>
              </p:cNvSpPr>
              <p:nvPr/>
            </p:nvSpPr>
            <p:spPr bwMode="auto">
              <a:xfrm>
                <a:off x="4382" y="3390"/>
                <a:ext cx="513" cy="239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38" name="Rectangle 18"/>
              <p:cNvSpPr>
                <a:spLocks noChangeArrowheads="1"/>
              </p:cNvSpPr>
              <p:nvPr/>
            </p:nvSpPr>
            <p:spPr bwMode="auto">
              <a:xfrm>
                <a:off x="3876" y="3623"/>
                <a:ext cx="512" cy="2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39" name="Rectangle 19"/>
              <p:cNvSpPr>
                <a:spLocks noChangeArrowheads="1"/>
              </p:cNvSpPr>
              <p:nvPr/>
            </p:nvSpPr>
            <p:spPr bwMode="auto">
              <a:xfrm>
                <a:off x="4382" y="3623"/>
                <a:ext cx="994" cy="239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40" name="Rectangle 20"/>
              <p:cNvSpPr>
                <a:spLocks noChangeArrowheads="1"/>
              </p:cNvSpPr>
              <p:nvPr/>
            </p:nvSpPr>
            <p:spPr bwMode="auto">
              <a:xfrm>
                <a:off x="3876" y="3856"/>
                <a:ext cx="512" cy="2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41" name="Rectangle 21"/>
              <p:cNvSpPr>
                <a:spLocks noChangeArrowheads="1"/>
              </p:cNvSpPr>
              <p:nvPr/>
            </p:nvSpPr>
            <p:spPr bwMode="auto">
              <a:xfrm>
                <a:off x="4888" y="3856"/>
                <a:ext cx="488" cy="239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42" name="Rectangle 22"/>
              <p:cNvSpPr>
                <a:spLocks noChangeArrowheads="1"/>
              </p:cNvSpPr>
              <p:nvPr/>
            </p:nvSpPr>
            <p:spPr bwMode="auto">
              <a:xfrm>
                <a:off x="179" y="739"/>
                <a:ext cx="3370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Conditional Formatting :  Winners &gt;+5 in green &amp; Losers &lt;-5 in red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43" name="Rectangle 23"/>
              <p:cNvSpPr>
                <a:spLocks noChangeArrowheads="1"/>
              </p:cNvSpPr>
              <p:nvPr/>
            </p:nvSpPr>
            <p:spPr bwMode="auto">
              <a:xfrm>
                <a:off x="3543" y="682"/>
                <a:ext cx="327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44" name="Rectangle 24"/>
              <p:cNvSpPr>
                <a:spLocks noChangeArrowheads="1"/>
              </p:cNvSpPr>
              <p:nvPr/>
            </p:nvSpPr>
            <p:spPr bwMode="auto">
              <a:xfrm>
                <a:off x="3481" y="802"/>
                <a:ext cx="42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Sample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45" name="Rectangle 25"/>
              <p:cNvSpPr>
                <a:spLocks noChangeArrowheads="1"/>
              </p:cNvSpPr>
              <p:nvPr/>
            </p:nvSpPr>
            <p:spPr bwMode="auto">
              <a:xfrm>
                <a:off x="3919" y="500"/>
                <a:ext cx="52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Segment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46" name="Rectangle 26"/>
              <p:cNvSpPr>
                <a:spLocks noChangeArrowheads="1"/>
              </p:cNvSpPr>
              <p:nvPr/>
            </p:nvSpPr>
            <p:spPr bwMode="auto">
              <a:xfrm>
                <a:off x="4105" y="620"/>
                <a:ext cx="111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47" name="Rectangle 27"/>
              <p:cNvSpPr>
                <a:spLocks noChangeArrowheads="1"/>
              </p:cNvSpPr>
              <p:nvPr/>
            </p:nvSpPr>
            <p:spPr bwMode="auto">
              <a:xfrm>
                <a:off x="4006" y="739"/>
                <a:ext cx="333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Busy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48" name="Rectangle 28"/>
              <p:cNvSpPr>
                <a:spLocks noChangeArrowheads="1"/>
              </p:cNvSpPr>
              <p:nvPr/>
            </p:nvSpPr>
            <p:spPr bwMode="auto">
              <a:xfrm>
                <a:off x="3975" y="859"/>
                <a:ext cx="41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Career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49" name="Rectangle 29"/>
              <p:cNvSpPr>
                <a:spLocks noChangeArrowheads="1"/>
              </p:cNvSpPr>
              <p:nvPr/>
            </p:nvSpPr>
            <p:spPr bwMode="auto">
              <a:xfrm>
                <a:off x="3950" y="97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50" name="Rectangle 30"/>
              <p:cNvSpPr>
                <a:spLocks noChangeArrowheads="1"/>
              </p:cNvSpPr>
              <p:nvPr/>
            </p:nvSpPr>
            <p:spPr bwMode="auto">
              <a:xfrm>
                <a:off x="4432" y="443"/>
                <a:ext cx="52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Segment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51" name="Rectangle 31"/>
              <p:cNvSpPr>
                <a:spLocks noChangeArrowheads="1"/>
              </p:cNvSpPr>
              <p:nvPr/>
            </p:nvSpPr>
            <p:spPr bwMode="auto">
              <a:xfrm>
                <a:off x="4611" y="563"/>
                <a:ext cx="13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52" name="Rectangle 32"/>
              <p:cNvSpPr>
                <a:spLocks noChangeArrowheads="1"/>
              </p:cNvSpPr>
              <p:nvPr/>
            </p:nvSpPr>
            <p:spPr bwMode="auto">
              <a:xfrm>
                <a:off x="4413" y="682"/>
                <a:ext cx="37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Just as I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Am</a:t>
                </a: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56" name="Rectangle 36"/>
              <p:cNvSpPr>
                <a:spLocks noChangeArrowheads="1"/>
              </p:cNvSpPr>
              <p:nvPr/>
            </p:nvSpPr>
            <p:spPr bwMode="auto">
              <a:xfrm>
                <a:off x="4919" y="500"/>
                <a:ext cx="52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Segment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57" name="Rectangle 37"/>
              <p:cNvSpPr>
                <a:spLocks noChangeArrowheads="1"/>
              </p:cNvSpPr>
              <p:nvPr/>
            </p:nvSpPr>
            <p:spPr bwMode="auto">
              <a:xfrm>
                <a:off x="5104" y="620"/>
                <a:ext cx="111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58" name="Rectangle 38"/>
              <p:cNvSpPr>
                <a:spLocks noChangeArrowheads="1"/>
              </p:cNvSpPr>
              <p:nvPr/>
            </p:nvSpPr>
            <p:spPr bwMode="auto">
              <a:xfrm>
                <a:off x="4962" y="739"/>
                <a:ext cx="407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Result-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59" name="Rectangle 39"/>
              <p:cNvSpPr>
                <a:spLocks noChangeArrowheads="1"/>
              </p:cNvSpPr>
              <p:nvPr/>
            </p:nvSpPr>
            <p:spPr bwMode="auto">
              <a:xfrm>
                <a:off x="4932" y="859"/>
                <a:ext cx="51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Oriented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61" name="Rectangle 41"/>
              <p:cNvSpPr>
                <a:spLocks noChangeArrowheads="1"/>
              </p:cNvSpPr>
              <p:nvPr/>
            </p:nvSpPr>
            <p:spPr bwMode="auto">
              <a:xfrm>
                <a:off x="25" y="1154"/>
                <a:ext cx="525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Base Size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62" name="Rectangle 42"/>
              <p:cNvSpPr>
                <a:spLocks noChangeArrowheads="1"/>
              </p:cNvSpPr>
              <p:nvPr/>
            </p:nvSpPr>
            <p:spPr bwMode="auto">
              <a:xfrm>
                <a:off x="3580" y="1160"/>
                <a:ext cx="228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63" name="Rectangle 43"/>
              <p:cNvSpPr>
                <a:spLocks noChangeArrowheads="1"/>
              </p:cNvSpPr>
              <p:nvPr/>
            </p:nvSpPr>
            <p:spPr bwMode="auto">
              <a:xfrm>
                <a:off x="4049" y="1160"/>
                <a:ext cx="228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64" name="Rectangle 44"/>
              <p:cNvSpPr>
                <a:spLocks noChangeArrowheads="1"/>
              </p:cNvSpPr>
              <p:nvPr/>
            </p:nvSpPr>
            <p:spPr bwMode="auto">
              <a:xfrm>
                <a:off x="4586" y="1160"/>
                <a:ext cx="167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65" name="Rectangle 45"/>
              <p:cNvSpPr>
                <a:spLocks noChangeArrowheads="1"/>
              </p:cNvSpPr>
              <p:nvPr/>
            </p:nvSpPr>
            <p:spPr bwMode="auto">
              <a:xfrm>
                <a:off x="5049" y="1160"/>
                <a:ext cx="228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66" name="Rectangle 46"/>
              <p:cNvSpPr>
                <a:spLocks noChangeArrowheads="1"/>
              </p:cNvSpPr>
              <p:nvPr/>
            </p:nvSpPr>
            <p:spPr bwMode="auto">
              <a:xfrm>
                <a:off x="25" y="1274"/>
                <a:ext cx="889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Propensity to Join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67" name="Rectangle 47"/>
              <p:cNvSpPr>
                <a:spLocks noChangeArrowheads="1"/>
              </p:cNvSpPr>
              <p:nvPr/>
            </p:nvSpPr>
            <p:spPr bwMode="auto">
              <a:xfrm>
                <a:off x="3605" y="1279"/>
                <a:ext cx="167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68" name="Rectangle 48"/>
              <p:cNvSpPr>
                <a:spLocks noChangeArrowheads="1"/>
              </p:cNvSpPr>
              <p:nvPr/>
            </p:nvSpPr>
            <p:spPr bwMode="auto">
              <a:xfrm>
                <a:off x="4080" y="1279"/>
                <a:ext cx="167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69" name="Rectangle 49"/>
              <p:cNvSpPr>
                <a:spLocks noChangeArrowheads="1"/>
              </p:cNvSpPr>
              <p:nvPr/>
            </p:nvSpPr>
            <p:spPr bwMode="auto">
              <a:xfrm>
                <a:off x="4586" y="1279"/>
                <a:ext cx="167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70" name="Rectangle 50"/>
              <p:cNvSpPr>
                <a:spLocks noChangeArrowheads="1"/>
              </p:cNvSpPr>
              <p:nvPr/>
            </p:nvSpPr>
            <p:spPr bwMode="auto">
              <a:xfrm>
                <a:off x="5080" y="1279"/>
                <a:ext cx="167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71" name="Rectangle 51"/>
              <p:cNvSpPr>
                <a:spLocks noChangeArrowheads="1"/>
              </p:cNvSpPr>
              <p:nvPr/>
            </p:nvSpPr>
            <p:spPr bwMode="auto">
              <a:xfrm>
                <a:off x="25" y="1393"/>
                <a:ext cx="2913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10,000 locations around the world for the busy career woman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72" name="Rectangle 52"/>
              <p:cNvSpPr>
                <a:spLocks noChangeArrowheads="1"/>
              </p:cNvSpPr>
              <p:nvPr/>
            </p:nvSpPr>
            <p:spPr bwMode="auto">
              <a:xfrm>
                <a:off x="3635" y="1399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73" name="Rectangle 53"/>
              <p:cNvSpPr>
                <a:spLocks noChangeArrowheads="1"/>
              </p:cNvSpPr>
              <p:nvPr/>
            </p:nvSpPr>
            <p:spPr bwMode="auto">
              <a:xfrm>
                <a:off x="4080" y="1399"/>
                <a:ext cx="167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74" name="Rectangle 54"/>
              <p:cNvSpPr>
                <a:spLocks noChangeArrowheads="1"/>
              </p:cNvSpPr>
              <p:nvPr/>
            </p:nvSpPr>
            <p:spPr bwMode="auto">
              <a:xfrm>
                <a:off x="4598" y="1399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75" name="Rectangle 55"/>
              <p:cNvSpPr>
                <a:spLocks noChangeArrowheads="1"/>
              </p:cNvSpPr>
              <p:nvPr/>
            </p:nvSpPr>
            <p:spPr bwMode="auto">
              <a:xfrm>
                <a:off x="5104" y="1399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76" name="Rectangle 56"/>
              <p:cNvSpPr>
                <a:spLocks noChangeArrowheads="1"/>
              </p:cNvSpPr>
              <p:nvPr/>
            </p:nvSpPr>
            <p:spPr bwMode="auto">
              <a:xfrm>
                <a:off x="25" y="1513"/>
                <a:ext cx="169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It's not your mother's gym anymore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77" name="Rectangle 57"/>
              <p:cNvSpPr>
                <a:spLocks noChangeArrowheads="1"/>
              </p:cNvSpPr>
              <p:nvPr/>
            </p:nvSpPr>
            <p:spPr bwMode="auto">
              <a:xfrm>
                <a:off x="3617" y="1518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78" name="Rectangle 58"/>
              <p:cNvSpPr>
                <a:spLocks noChangeArrowheads="1"/>
              </p:cNvSpPr>
              <p:nvPr/>
            </p:nvSpPr>
            <p:spPr bwMode="auto">
              <a:xfrm>
                <a:off x="4080" y="1518"/>
                <a:ext cx="167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79" name="Rectangle 59"/>
              <p:cNvSpPr>
                <a:spLocks noChangeArrowheads="1"/>
              </p:cNvSpPr>
              <p:nvPr/>
            </p:nvSpPr>
            <p:spPr bwMode="auto">
              <a:xfrm>
                <a:off x="4611" y="1518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80" name="Rectangle 60"/>
              <p:cNvSpPr>
                <a:spLocks noChangeArrowheads="1"/>
              </p:cNvSpPr>
              <p:nvPr/>
            </p:nvSpPr>
            <p:spPr bwMode="auto">
              <a:xfrm>
                <a:off x="5061" y="1518"/>
                <a:ext cx="20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81" name="Rectangle 61"/>
              <p:cNvSpPr>
                <a:spLocks noChangeArrowheads="1"/>
              </p:cNvSpPr>
              <p:nvPr/>
            </p:nvSpPr>
            <p:spPr bwMode="auto">
              <a:xfrm>
                <a:off x="25" y="1632"/>
                <a:ext cx="170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weight loss facility exactly for you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82" name="Rectangle 62"/>
              <p:cNvSpPr>
                <a:spLocks noChangeArrowheads="1"/>
              </p:cNvSpPr>
              <p:nvPr/>
            </p:nvSpPr>
            <p:spPr bwMode="auto">
              <a:xfrm>
                <a:off x="3635" y="1638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83" name="Rectangle 63"/>
              <p:cNvSpPr>
                <a:spLocks noChangeArrowheads="1"/>
              </p:cNvSpPr>
              <p:nvPr/>
            </p:nvSpPr>
            <p:spPr bwMode="auto">
              <a:xfrm>
                <a:off x="4105" y="1638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84" name="Rectangle 64"/>
              <p:cNvSpPr>
                <a:spLocks noChangeArrowheads="1"/>
              </p:cNvSpPr>
              <p:nvPr/>
            </p:nvSpPr>
            <p:spPr bwMode="auto">
              <a:xfrm>
                <a:off x="4611" y="1638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85" name="Rectangle 65"/>
              <p:cNvSpPr>
                <a:spLocks noChangeArrowheads="1"/>
              </p:cNvSpPr>
              <p:nvPr/>
            </p:nvSpPr>
            <p:spPr bwMode="auto">
              <a:xfrm>
                <a:off x="5092" y="1638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86" name="Rectangle 66"/>
              <p:cNvSpPr>
                <a:spLocks noChangeArrowheads="1"/>
              </p:cNvSpPr>
              <p:nvPr/>
            </p:nvSpPr>
            <p:spPr bwMode="auto">
              <a:xfrm>
                <a:off x="25" y="1752"/>
                <a:ext cx="2450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All the support you need to get the results you want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87" name="Rectangle 67"/>
              <p:cNvSpPr>
                <a:spLocks noChangeArrowheads="1"/>
              </p:cNvSpPr>
              <p:nvPr/>
            </p:nvSpPr>
            <p:spPr bwMode="auto">
              <a:xfrm>
                <a:off x="3635" y="1757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88" name="Rectangle 68"/>
              <p:cNvSpPr>
                <a:spLocks noChangeArrowheads="1"/>
              </p:cNvSpPr>
              <p:nvPr/>
            </p:nvSpPr>
            <p:spPr bwMode="auto">
              <a:xfrm>
                <a:off x="4105" y="1757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89" name="Rectangle 69"/>
              <p:cNvSpPr>
                <a:spLocks noChangeArrowheads="1"/>
              </p:cNvSpPr>
              <p:nvPr/>
            </p:nvSpPr>
            <p:spPr bwMode="auto">
              <a:xfrm>
                <a:off x="4611" y="1757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90" name="Rectangle 70"/>
              <p:cNvSpPr>
                <a:spLocks noChangeArrowheads="1"/>
              </p:cNvSpPr>
              <p:nvPr/>
            </p:nvSpPr>
            <p:spPr bwMode="auto">
              <a:xfrm>
                <a:off x="5104" y="1757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91" name="Rectangle 71"/>
              <p:cNvSpPr>
                <a:spLocks noChangeArrowheads="1"/>
              </p:cNvSpPr>
              <p:nvPr/>
            </p:nvSpPr>
            <p:spPr bwMode="auto">
              <a:xfrm>
                <a:off x="25" y="1871"/>
                <a:ext cx="3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We offer a fun and safe place for your children while you work out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92" name="Rectangle 72"/>
              <p:cNvSpPr>
                <a:spLocks noChangeArrowheads="1"/>
              </p:cNvSpPr>
              <p:nvPr/>
            </p:nvSpPr>
            <p:spPr bwMode="auto">
              <a:xfrm>
                <a:off x="3635" y="1877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93" name="Rectangle 73"/>
              <p:cNvSpPr>
                <a:spLocks noChangeArrowheads="1"/>
              </p:cNvSpPr>
              <p:nvPr/>
            </p:nvSpPr>
            <p:spPr bwMode="auto">
              <a:xfrm>
                <a:off x="4105" y="1877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94" name="Rectangle 74"/>
              <p:cNvSpPr>
                <a:spLocks noChangeArrowheads="1"/>
              </p:cNvSpPr>
              <p:nvPr/>
            </p:nvSpPr>
            <p:spPr bwMode="auto">
              <a:xfrm>
                <a:off x="4598" y="1877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95" name="Rectangle 75"/>
              <p:cNvSpPr>
                <a:spLocks noChangeArrowheads="1"/>
              </p:cNvSpPr>
              <p:nvPr/>
            </p:nvSpPr>
            <p:spPr bwMode="auto">
              <a:xfrm>
                <a:off x="5092" y="1877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96" name="Rectangle 76"/>
              <p:cNvSpPr>
                <a:spLocks noChangeArrowheads="1"/>
              </p:cNvSpPr>
              <p:nvPr/>
            </p:nvSpPr>
            <p:spPr bwMode="auto">
              <a:xfrm>
                <a:off x="25" y="1990"/>
                <a:ext cx="2345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The 30-minute fitness center... the smart workout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97" name="Rectangle 77"/>
              <p:cNvSpPr>
                <a:spLocks noChangeArrowheads="1"/>
              </p:cNvSpPr>
              <p:nvPr/>
            </p:nvSpPr>
            <p:spPr bwMode="auto">
              <a:xfrm>
                <a:off x="3635" y="1996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98" name="Rectangle 78"/>
              <p:cNvSpPr>
                <a:spLocks noChangeArrowheads="1"/>
              </p:cNvSpPr>
              <p:nvPr/>
            </p:nvSpPr>
            <p:spPr bwMode="auto">
              <a:xfrm>
                <a:off x="4105" y="1996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99" name="Rectangle 79"/>
              <p:cNvSpPr>
                <a:spLocks noChangeArrowheads="1"/>
              </p:cNvSpPr>
              <p:nvPr/>
            </p:nvSpPr>
            <p:spPr bwMode="auto">
              <a:xfrm>
                <a:off x="4567" y="1996"/>
                <a:ext cx="20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00" name="Rectangle 80"/>
              <p:cNvSpPr>
                <a:spLocks noChangeArrowheads="1"/>
              </p:cNvSpPr>
              <p:nvPr/>
            </p:nvSpPr>
            <p:spPr bwMode="auto">
              <a:xfrm>
                <a:off x="5104" y="1996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01" name="Rectangle 81"/>
              <p:cNvSpPr>
                <a:spLocks noChangeArrowheads="1"/>
              </p:cNvSpPr>
              <p:nvPr/>
            </p:nvSpPr>
            <p:spPr bwMode="auto">
              <a:xfrm>
                <a:off x="25" y="2110"/>
                <a:ext cx="3685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State-of-the-art personalized coaching system gives you moment-by-moment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02" name="Rectangle 82"/>
              <p:cNvSpPr>
                <a:spLocks noChangeArrowheads="1"/>
              </p:cNvSpPr>
              <p:nvPr/>
            </p:nvSpPr>
            <p:spPr bwMode="auto">
              <a:xfrm>
                <a:off x="25" y="2224"/>
                <a:ext cx="202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feedback...find your motivation and keep it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03" name="Rectangle 83"/>
              <p:cNvSpPr>
                <a:spLocks noChangeArrowheads="1"/>
              </p:cNvSpPr>
              <p:nvPr/>
            </p:nvSpPr>
            <p:spPr bwMode="auto">
              <a:xfrm>
                <a:off x="3635" y="2229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04" name="Rectangle 84"/>
              <p:cNvSpPr>
                <a:spLocks noChangeArrowheads="1"/>
              </p:cNvSpPr>
              <p:nvPr/>
            </p:nvSpPr>
            <p:spPr bwMode="auto">
              <a:xfrm>
                <a:off x="4105" y="2229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05" name="Rectangle 85"/>
              <p:cNvSpPr>
                <a:spLocks noChangeArrowheads="1"/>
              </p:cNvSpPr>
              <p:nvPr/>
            </p:nvSpPr>
            <p:spPr bwMode="auto">
              <a:xfrm>
                <a:off x="4611" y="2229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06" name="Rectangle 86"/>
              <p:cNvSpPr>
                <a:spLocks noChangeArrowheads="1"/>
              </p:cNvSpPr>
              <p:nvPr/>
            </p:nvSpPr>
            <p:spPr bwMode="auto">
              <a:xfrm>
                <a:off x="5265" y="2229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07" name="Rectangle 87"/>
              <p:cNvSpPr>
                <a:spLocks noChangeArrowheads="1"/>
              </p:cNvSpPr>
              <p:nvPr/>
            </p:nvSpPr>
            <p:spPr bwMode="auto">
              <a:xfrm>
                <a:off x="25" y="2343"/>
                <a:ext cx="3839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Online meeting spot for our members... additional support when you need it from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08" name="Rectangle 88"/>
              <p:cNvSpPr>
                <a:spLocks noChangeArrowheads="1"/>
              </p:cNvSpPr>
              <p:nvPr/>
            </p:nvSpPr>
            <p:spPr bwMode="auto">
              <a:xfrm>
                <a:off x="25" y="2457"/>
                <a:ext cx="290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members around the world — 24 hours a day, 7 days a week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09" name="Rectangle 89"/>
              <p:cNvSpPr>
                <a:spLocks noChangeArrowheads="1"/>
              </p:cNvSpPr>
              <p:nvPr/>
            </p:nvSpPr>
            <p:spPr bwMode="auto">
              <a:xfrm>
                <a:off x="3635" y="2463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10" name="Rectangle 90"/>
              <p:cNvSpPr>
                <a:spLocks noChangeArrowheads="1"/>
              </p:cNvSpPr>
              <p:nvPr/>
            </p:nvSpPr>
            <p:spPr bwMode="auto">
              <a:xfrm>
                <a:off x="4105" y="2463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11" name="Rectangle 91"/>
              <p:cNvSpPr>
                <a:spLocks noChangeArrowheads="1"/>
              </p:cNvSpPr>
              <p:nvPr/>
            </p:nvSpPr>
            <p:spPr bwMode="auto">
              <a:xfrm>
                <a:off x="4598" y="2463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12" name="Rectangle 92"/>
              <p:cNvSpPr>
                <a:spLocks noChangeArrowheads="1"/>
              </p:cNvSpPr>
              <p:nvPr/>
            </p:nvSpPr>
            <p:spPr bwMode="auto">
              <a:xfrm>
                <a:off x="5104" y="2463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13" name="Rectangle 93"/>
              <p:cNvSpPr>
                <a:spLocks noChangeArrowheads="1"/>
              </p:cNvSpPr>
              <p:nvPr/>
            </p:nvSpPr>
            <p:spPr bwMode="auto">
              <a:xfrm>
                <a:off x="25" y="2576"/>
                <a:ext cx="3518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Tune into 20-minute seminars and lectures... quickly learn simple steps to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14" name="Rectangle 94"/>
              <p:cNvSpPr>
                <a:spLocks noChangeArrowheads="1"/>
              </p:cNvSpPr>
              <p:nvPr/>
            </p:nvSpPr>
            <p:spPr bwMode="auto">
              <a:xfrm>
                <a:off x="25" y="2690"/>
                <a:ext cx="120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achieving a balanced life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15" name="Rectangle 95"/>
              <p:cNvSpPr>
                <a:spLocks noChangeArrowheads="1"/>
              </p:cNvSpPr>
              <p:nvPr/>
            </p:nvSpPr>
            <p:spPr bwMode="auto">
              <a:xfrm>
                <a:off x="3617" y="2696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16" name="Rectangle 96"/>
              <p:cNvSpPr>
                <a:spLocks noChangeArrowheads="1"/>
              </p:cNvSpPr>
              <p:nvPr/>
            </p:nvSpPr>
            <p:spPr bwMode="auto">
              <a:xfrm>
                <a:off x="4105" y="2696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17" name="Rectangle 97"/>
              <p:cNvSpPr>
                <a:spLocks noChangeArrowheads="1"/>
              </p:cNvSpPr>
              <p:nvPr/>
            </p:nvSpPr>
            <p:spPr bwMode="auto">
              <a:xfrm>
                <a:off x="4598" y="2696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18" name="Rectangle 98"/>
              <p:cNvSpPr>
                <a:spLocks noChangeArrowheads="1"/>
              </p:cNvSpPr>
              <p:nvPr/>
            </p:nvSpPr>
            <p:spPr bwMode="auto">
              <a:xfrm>
                <a:off x="5092" y="2696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19" name="Rectangle 99"/>
              <p:cNvSpPr>
                <a:spLocks noChangeArrowheads="1"/>
              </p:cNvSpPr>
              <p:nvPr/>
            </p:nvSpPr>
            <p:spPr bwMode="auto">
              <a:xfrm>
                <a:off x="25" y="2810"/>
                <a:ext cx="352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Complete workout experience in a clean environment with no complicated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20" name="Rectangle 100"/>
              <p:cNvSpPr>
                <a:spLocks noChangeArrowheads="1"/>
              </p:cNvSpPr>
              <p:nvPr/>
            </p:nvSpPr>
            <p:spPr bwMode="auto">
              <a:xfrm>
                <a:off x="25" y="2923"/>
                <a:ext cx="500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machines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21" name="Rectangle 101"/>
              <p:cNvSpPr>
                <a:spLocks noChangeArrowheads="1"/>
              </p:cNvSpPr>
              <p:nvPr/>
            </p:nvSpPr>
            <p:spPr bwMode="auto">
              <a:xfrm>
                <a:off x="3635" y="2929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22" name="Rectangle 102"/>
              <p:cNvSpPr>
                <a:spLocks noChangeArrowheads="1"/>
              </p:cNvSpPr>
              <p:nvPr/>
            </p:nvSpPr>
            <p:spPr bwMode="auto">
              <a:xfrm>
                <a:off x="4105" y="2929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23" name="Rectangle 103"/>
              <p:cNvSpPr>
                <a:spLocks noChangeArrowheads="1"/>
              </p:cNvSpPr>
              <p:nvPr/>
            </p:nvSpPr>
            <p:spPr bwMode="auto">
              <a:xfrm>
                <a:off x="4598" y="2929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24" name="Rectangle 104"/>
              <p:cNvSpPr>
                <a:spLocks noChangeArrowheads="1"/>
              </p:cNvSpPr>
              <p:nvPr/>
            </p:nvSpPr>
            <p:spPr bwMode="auto">
              <a:xfrm>
                <a:off x="5104" y="2929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25" name="Rectangle 105"/>
              <p:cNvSpPr>
                <a:spLocks noChangeArrowheads="1"/>
              </p:cNvSpPr>
              <p:nvPr/>
            </p:nvSpPr>
            <p:spPr bwMode="auto">
              <a:xfrm>
                <a:off x="25" y="3043"/>
                <a:ext cx="1876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It's all about you... 30 minutes at a time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26" name="Rectangle 106"/>
              <p:cNvSpPr>
                <a:spLocks noChangeArrowheads="1"/>
              </p:cNvSpPr>
              <p:nvPr/>
            </p:nvSpPr>
            <p:spPr bwMode="auto">
              <a:xfrm>
                <a:off x="3635" y="3048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27" name="Rectangle 107"/>
              <p:cNvSpPr>
                <a:spLocks noChangeArrowheads="1"/>
              </p:cNvSpPr>
              <p:nvPr/>
            </p:nvSpPr>
            <p:spPr bwMode="auto">
              <a:xfrm>
                <a:off x="4105" y="3048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28" name="Rectangle 108"/>
              <p:cNvSpPr>
                <a:spLocks noChangeArrowheads="1"/>
              </p:cNvSpPr>
              <p:nvPr/>
            </p:nvSpPr>
            <p:spPr bwMode="auto">
              <a:xfrm>
                <a:off x="4598" y="3048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29" name="Rectangle 109"/>
              <p:cNvSpPr>
                <a:spLocks noChangeArrowheads="1"/>
              </p:cNvSpPr>
              <p:nvPr/>
            </p:nvSpPr>
            <p:spPr bwMode="auto">
              <a:xfrm>
                <a:off x="5104" y="3048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30" name="Rectangle 110"/>
              <p:cNvSpPr>
                <a:spLocks noChangeArrowheads="1"/>
              </p:cNvSpPr>
              <p:nvPr/>
            </p:nvSpPr>
            <p:spPr bwMode="auto">
              <a:xfrm>
                <a:off x="25" y="3162"/>
                <a:ext cx="3629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Workout at your convenience… 24 X 7 keyless entry to a security monitored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31" name="Rectangle 111"/>
              <p:cNvSpPr>
                <a:spLocks noChangeArrowheads="1"/>
              </p:cNvSpPr>
              <p:nvPr/>
            </p:nvSpPr>
            <p:spPr bwMode="auto">
              <a:xfrm>
                <a:off x="25" y="3276"/>
                <a:ext cx="259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area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32" name="Rectangle 112"/>
              <p:cNvSpPr>
                <a:spLocks noChangeArrowheads="1"/>
              </p:cNvSpPr>
              <p:nvPr/>
            </p:nvSpPr>
            <p:spPr bwMode="auto">
              <a:xfrm>
                <a:off x="3635" y="3282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33" name="Rectangle 113"/>
              <p:cNvSpPr>
                <a:spLocks noChangeArrowheads="1"/>
              </p:cNvSpPr>
              <p:nvPr/>
            </p:nvSpPr>
            <p:spPr bwMode="auto">
              <a:xfrm>
                <a:off x="4092" y="3282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34" name="Rectangle 114"/>
              <p:cNvSpPr>
                <a:spLocks noChangeArrowheads="1"/>
              </p:cNvSpPr>
              <p:nvPr/>
            </p:nvSpPr>
            <p:spPr bwMode="auto">
              <a:xfrm>
                <a:off x="4611" y="3282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35" name="Rectangle 115"/>
              <p:cNvSpPr>
                <a:spLocks noChangeArrowheads="1"/>
              </p:cNvSpPr>
              <p:nvPr/>
            </p:nvSpPr>
            <p:spPr bwMode="auto">
              <a:xfrm>
                <a:off x="5104" y="3282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36" name="Rectangle 116"/>
              <p:cNvSpPr>
                <a:spLocks noChangeArrowheads="1"/>
              </p:cNvSpPr>
              <p:nvPr/>
            </p:nvSpPr>
            <p:spPr bwMode="auto">
              <a:xfrm>
                <a:off x="25" y="3395"/>
                <a:ext cx="3463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Comfortable and friendly atmosphere for women of all ages and physical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37" name="Rectangle 117"/>
              <p:cNvSpPr>
                <a:spLocks noChangeArrowheads="1"/>
              </p:cNvSpPr>
              <p:nvPr/>
            </p:nvSpPr>
            <p:spPr bwMode="auto">
              <a:xfrm>
                <a:off x="25" y="3509"/>
                <a:ext cx="40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abilities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38" name="Rectangle 118"/>
              <p:cNvSpPr>
                <a:spLocks noChangeArrowheads="1"/>
              </p:cNvSpPr>
              <p:nvPr/>
            </p:nvSpPr>
            <p:spPr bwMode="auto">
              <a:xfrm>
                <a:off x="3635" y="3515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39" name="Rectangle 119"/>
              <p:cNvSpPr>
                <a:spLocks noChangeArrowheads="1"/>
              </p:cNvSpPr>
              <p:nvPr/>
            </p:nvSpPr>
            <p:spPr bwMode="auto">
              <a:xfrm>
                <a:off x="4092" y="3515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40" name="Rectangle 120"/>
              <p:cNvSpPr>
                <a:spLocks noChangeArrowheads="1"/>
              </p:cNvSpPr>
              <p:nvPr/>
            </p:nvSpPr>
            <p:spPr bwMode="auto">
              <a:xfrm>
                <a:off x="4586" y="3515"/>
                <a:ext cx="167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41" name="Rectangle 121"/>
              <p:cNvSpPr>
                <a:spLocks noChangeArrowheads="1"/>
              </p:cNvSpPr>
              <p:nvPr/>
            </p:nvSpPr>
            <p:spPr bwMode="auto">
              <a:xfrm>
                <a:off x="5104" y="3515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42" name="Rectangle 122"/>
              <p:cNvSpPr>
                <a:spLocks noChangeArrowheads="1"/>
              </p:cNvSpPr>
              <p:nvPr/>
            </p:nvSpPr>
            <p:spPr bwMode="auto">
              <a:xfrm>
                <a:off x="25" y="3629"/>
                <a:ext cx="3790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Offers a wide range of fitness options including classes such as aerobics, yoga,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43" name="Rectangle 123"/>
              <p:cNvSpPr>
                <a:spLocks noChangeArrowheads="1"/>
              </p:cNvSpPr>
              <p:nvPr/>
            </p:nvSpPr>
            <p:spPr bwMode="auto">
              <a:xfrm>
                <a:off x="25" y="3742"/>
                <a:ext cx="1463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pilates, self-defense and more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44" name="Rectangle 124"/>
              <p:cNvSpPr>
                <a:spLocks noChangeArrowheads="1"/>
              </p:cNvSpPr>
              <p:nvPr/>
            </p:nvSpPr>
            <p:spPr bwMode="auto">
              <a:xfrm>
                <a:off x="3635" y="3748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45" name="Rectangle 125"/>
              <p:cNvSpPr>
                <a:spLocks noChangeArrowheads="1"/>
              </p:cNvSpPr>
              <p:nvPr/>
            </p:nvSpPr>
            <p:spPr bwMode="auto">
              <a:xfrm>
                <a:off x="4092" y="3748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46" name="Rectangle 126"/>
              <p:cNvSpPr>
                <a:spLocks noChangeArrowheads="1"/>
              </p:cNvSpPr>
              <p:nvPr/>
            </p:nvSpPr>
            <p:spPr bwMode="auto">
              <a:xfrm>
                <a:off x="4611" y="3748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47" name="Rectangle 127"/>
              <p:cNvSpPr>
                <a:spLocks noChangeArrowheads="1"/>
              </p:cNvSpPr>
              <p:nvPr/>
            </p:nvSpPr>
            <p:spPr bwMode="auto">
              <a:xfrm>
                <a:off x="5104" y="3748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48" name="Rectangle 128"/>
              <p:cNvSpPr>
                <a:spLocks noChangeArrowheads="1"/>
              </p:cNvSpPr>
              <p:nvPr/>
            </p:nvSpPr>
            <p:spPr bwMode="auto">
              <a:xfrm>
                <a:off x="25" y="3862"/>
                <a:ext cx="3740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gym that combines strength training and cardio…  a workout that works your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49" name="Rectangle 129"/>
              <p:cNvSpPr>
                <a:spLocks noChangeArrowheads="1"/>
              </p:cNvSpPr>
              <p:nvPr/>
            </p:nvSpPr>
            <p:spPr bwMode="auto">
              <a:xfrm>
                <a:off x="25" y="3976"/>
                <a:ext cx="57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entire body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50" name="Rectangle 130"/>
              <p:cNvSpPr>
                <a:spLocks noChangeArrowheads="1"/>
              </p:cNvSpPr>
              <p:nvPr/>
            </p:nvSpPr>
            <p:spPr bwMode="auto">
              <a:xfrm>
                <a:off x="3635" y="3981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51" name="Rectangle 131"/>
              <p:cNvSpPr>
                <a:spLocks noChangeArrowheads="1"/>
              </p:cNvSpPr>
              <p:nvPr/>
            </p:nvSpPr>
            <p:spPr bwMode="auto">
              <a:xfrm>
                <a:off x="4092" y="3981"/>
                <a:ext cx="14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52" name="Rectangle 132"/>
              <p:cNvSpPr>
                <a:spLocks noChangeArrowheads="1"/>
              </p:cNvSpPr>
              <p:nvPr/>
            </p:nvSpPr>
            <p:spPr bwMode="auto">
              <a:xfrm>
                <a:off x="4611" y="3981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53" name="Rectangle 133"/>
              <p:cNvSpPr>
                <a:spLocks noChangeArrowheads="1"/>
              </p:cNvSpPr>
              <p:nvPr/>
            </p:nvSpPr>
            <p:spPr bwMode="auto">
              <a:xfrm>
                <a:off x="5104" y="3981"/>
                <a:ext cx="11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54" name="Rectangle 134"/>
              <p:cNvSpPr>
                <a:spLocks noChangeArrowheads="1"/>
              </p:cNvSpPr>
              <p:nvPr/>
            </p:nvSpPr>
            <p:spPr bwMode="auto">
              <a:xfrm>
                <a:off x="0" y="432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55" name="Rectangle 135"/>
              <p:cNvSpPr>
                <a:spLocks noChangeArrowheads="1"/>
              </p:cNvSpPr>
              <p:nvPr/>
            </p:nvSpPr>
            <p:spPr bwMode="auto">
              <a:xfrm>
                <a:off x="3438" y="432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56" name="Rectangle 136"/>
              <p:cNvSpPr>
                <a:spLocks noChangeArrowheads="1"/>
              </p:cNvSpPr>
              <p:nvPr/>
            </p:nvSpPr>
            <p:spPr bwMode="auto">
              <a:xfrm>
                <a:off x="3876" y="432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57" name="Rectangle 137"/>
              <p:cNvSpPr>
                <a:spLocks noChangeArrowheads="1"/>
              </p:cNvSpPr>
              <p:nvPr/>
            </p:nvSpPr>
            <p:spPr bwMode="auto">
              <a:xfrm>
                <a:off x="4382" y="432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58" name="Rectangle 138"/>
              <p:cNvSpPr>
                <a:spLocks noChangeArrowheads="1"/>
              </p:cNvSpPr>
              <p:nvPr/>
            </p:nvSpPr>
            <p:spPr bwMode="auto">
              <a:xfrm>
                <a:off x="4888" y="432"/>
                <a:ext cx="7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59" name="Line 139"/>
              <p:cNvSpPr>
                <a:spLocks noChangeShapeType="1"/>
              </p:cNvSpPr>
              <p:nvPr/>
            </p:nvSpPr>
            <p:spPr bwMode="auto">
              <a:xfrm>
                <a:off x="6" y="432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60" name="Rectangle 140"/>
              <p:cNvSpPr>
                <a:spLocks noChangeArrowheads="1"/>
              </p:cNvSpPr>
              <p:nvPr/>
            </p:nvSpPr>
            <p:spPr bwMode="auto">
              <a:xfrm>
                <a:off x="6" y="432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61" name="Rectangle 141"/>
              <p:cNvSpPr>
                <a:spLocks noChangeArrowheads="1"/>
              </p:cNvSpPr>
              <p:nvPr/>
            </p:nvSpPr>
            <p:spPr bwMode="auto">
              <a:xfrm>
                <a:off x="5370" y="432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62" name="Line 142"/>
              <p:cNvSpPr>
                <a:spLocks noChangeShapeType="1"/>
              </p:cNvSpPr>
              <p:nvPr/>
            </p:nvSpPr>
            <p:spPr bwMode="auto">
              <a:xfrm>
                <a:off x="6" y="1149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63" name="Rectangle 143"/>
              <p:cNvSpPr>
                <a:spLocks noChangeArrowheads="1"/>
              </p:cNvSpPr>
              <p:nvPr/>
            </p:nvSpPr>
            <p:spPr bwMode="auto">
              <a:xfrm>
                <a:off x="6" y="1149"/>
                <a:ext cx="5370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64" name="Line 144"/>
              <p:cNvSpPr>
                <a:spLocks noChangeShapeType="1"/>
              </p:cNvSpPr>
              <p:nvPr/>
            </p:nvSpPr>
            <p:spPr bwMode="auto">
              <a:xfrm>
                <a:off x="6" y="1268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65" name="Rectangle 145"/>
              <p:cNvSpPr>
                <a:spLocks noChangeArrowheads="1"/>
              </p:cNvSpPr>
              <p:nvPr/>
            </p:nvSpPr>
            <p:spPr bwMode="auto">
              <a:xfrm>
                <a:off x="6" y="1268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66" name="Line 146"/>
              <p:cNvSpPr>
                <a:spLocks noChangeShapeType="1"/>
              </p:cNvSpPr>
              <p:nvPr/>
            </p:nvSpPr>
            <p:spPr bwMode="auto">
              <a:xfrm>
                <a:off x="6" y="1388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67" name="Rectangle 147"/>
              <p:cNvSpPr>
                <a:spLocks noChangeArrowheads="1"/>
              </p:cNvSpPr>
              <p:nvPr/>
            </p:nvSpPr>
            <p:spPr bwMode="auto">
              <a:xfrm>
                <a:off x="6" y="1388"/>
                <a:ext cx="5370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68" name="Line 148"/>
              <p:cNvSpPr>
                <a:spLocks noChangeShapeType="1"/>
              </p:cNvSpPr>
              <p:nvPr/>
            </p:nvSpPr>
            <p:spPr bwMode="auto">
              <a:xfrm>
                <a:off x="6" y="1507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69" name="Rectangle 149"/>
              <p:cNvSpPr>
                <a:spLocks noChangeArrowheads="1"/>
              </p:cNvSpPr>
              <p:nvPr/>
            </p:nvSpPr>
            <p:spPr bwMode="auto">
              <a:xfrm>
                <a:off x="6" y="1507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70" name="Line 150"/>
              <p:cNvSpPr>
                <a:spLocks noChangeShapeType="1"/>
              </p:cNvSpPr>
              <p:nvPr/>
            </p:nvSpPr>
            <p:spPr bwMode="auto">
              <a:xfrm>
                <a:off x="6" y="1626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71" name="Rectangle 151"/>
              <p:cNvSpPr>
                <a:spLocks noChangeArrowheads="1"/>
              </p:cNvSpPr>
              <p:nvPr/>
            </p:nvSpPr>
            <p:spPr bwMode="auto">
              <a:xfrm>
                <a:off x="6" y="1626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72" name="Line 152"/>
              <p:cNvSpPr>
                <a:spLocks noChangeShapeType="1"/>
              </p:cNvSpPr>
              <p:nvPr/>
            </p:nvSpPr>
            <p:spPr bwMode="auto">
              <a:xfrm>
                <a:off x="6" y="1746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73" name="Rectangle 153"/>
              <p:cNvSpPr>
                <a:spLocks noChangeArrowheads="1"/>
              </p:cNvSpPr>
              <p:nvPr/>
            </p:nvSpPr>
            <p:spPr bwMode="auto">
              <a:xfrm>
                <a:off x="6" y="1746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74" name="Line 154"/>
              <p:cNvSpPr>
                <a:spLocks noChangeShapeType="1"/>
              </p:cNvSpPr>
              <p:nvPr/>
            </p:nvSpPr>
            <p:spPr bwMode="auto">
              <a:xfrm>
                <a:off x="6" y="1865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75" name="Rectangle 155"/>
              <p:cNvSpPr>
                <a:spLocks noChangeArrowheads="1"/>
              </p:cNvSpPr>
              <p:nvPr/>
            </p:nvSpPr>
            <p:spPr bwMode="auto">
              <a:xfrm>
                <a:off x="6" y="1865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76" name="Line 156"/>
              <p:cNvSpPr>
                <a:spLocks noChangeShapeType="1"/>
              </p:cNvSpPr>
              <p:nvPr/>
            </p:nvSpPr>
            <p:spPr bwMode="auto">
              <a:xfrm>
                <a:off x="6" y="1985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77" name="Rectangle 157"/>
              <p:cNvSpPr>
                <a:spLocks noChangeArrowheads="1"/>
              </p:cNvSpPr>
              <p:nvPr/>
            </p:nvSpPr>
            <p:spPr bwMode="auto">
              <a:xfrm>
                <a:off x="6" y="1985"/>
                <a:ext cx="5370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78" name="Line 158"/>
              <p:cNvSpPr>
                <a:spLocks noChangeShapeType="1"/>
              </p:cNvSpPr>
              <p:nvPr/>
            </p:nvSpPr>
            <p:spPr bwMode="auto">
              <a:xfrm>
                <a:off x="6" y="2104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79" name="Rectangle 159"/>
              <p:cNvSpPr>
                <a:spLocks noChangeArrowheads="1"/>
              </p:cNvSpPr>
              <p:nvPr/>
            </p:nvSpPr>
            <p:spPr bwMode="auto">
              <a:xfrm>
                <a:off x="6" y="2104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80" name="Line 160"/>
              <p:cNvSpPr>
                <a:spLocks noChangeShapeType="1"/>
              </p:cNvSpPr>
              <p:nvPr/>
            </p:nvSpPr>
            <p:spPr bwMode="auto">
              <a:xfrm>
                <a:off x="6" y="2337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81" name="Rectangle 161"/>
              <p:cNvSpPr>
                <a:spLocks noChangeArrowheads="1"/>
              </p:cNvSpPr>
              <p:nvPr/>
            </p:nvSpPr>
            <p:spPr bwMode="auto">
              <a:xfrm>
                <a:off x="6" y="2337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82" name="Line 162"/>
              <p:cNvSpPr>
                <a:spLocks noChangeShapeType="1"/>
              </p:cNvSpPr>
              <p:nvPr/>
            </p:nvSpPr>
            <p:spPr bwMode="auto">
              <a:xfrm>
                <a:off x="6" y="2571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83" name="Rectangle 163"/>
              <p:cNvSpPr>
                <a:spLocks noChangeArrowheads="1"/>
              </p:cNvSpPr>
              <p:nvPr/>
            </p:nvSpPr>
            <p:spPr bwMode="auto">
              <a:xfrm>
                <a:off x="6" y="2571"/>
                <a:ext cx="5370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84" name="Line 164"/>
              <p:cNvSpPr>
                <a:spLocks noChangeShapeType="1"/>
              </p:cNvSpPr>
              <p:nvPr/>
            </p:nvSpPr>
            <p:spPr bwMode="auto">
              <a:xfrm>
                <a:off x="6" y="2804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85" name="Rectangle 165"/>
              <p:cNvSpPr>
                <a:spLocks noChangeArrowheads="1"/>
              </p:cNvSpPr>
              <p:nvPr/>
            </p:nvSpPr>
            <p:spPr bwMode="auto">
              <a:xfrm>
                <a:off x="6" y="2804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86" name="Line 166"/>
              <p:cNvSpPr>
                <a:spLocks noChangeShapeType="1"/>
              </p:cNvSpPr>
              <p:nvPr/>
            </p:nvSpPr>
            <p:spPr bwMode="auto">
              <a:xfrm>
                <a:off x="6" y="3037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87" name="Rectangle 167"/>
              <p:cNvSpPr>
                <a:spLocks noChangeArrowheads="1"/>
              </p:cNvSpPr>
              <p:nvPr/>
            </p:nvSpPr>
            <p:spPr bwMode="auto">
              <a:xfrm>
                <a:off x="6" y="3037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88" name="Line 168"/>
              <p:cNvSpPr>
                <a:spLocks noChangeShapeType="1"/>
              </p:cNvSpPr>
              <p:nvPr/>
            </p:nvSpPr>
            <p:spPr bwMode="auto">
              <a:xfrm>
                <a:off x="6" y="3156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89" name="Rectangle 169"/>
              <p:cNvSpPr>
                <a:spLocks noChangeArrowheads="1"/>
              </p:cNvSpPr>
              <p:nvPr/>
            </p:nvSpPr>
            <p:spPr bwMode="auto">
              <a:xfrm>
                <a:off x="6" y="3156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90" name="Line 170"/>
              <p:cNvSpPr>
                <a:spLocks noChangeShapeType="1"/>
              </p:cNvSpPr>
              <p:nvPr/>
            </p:nvSpPr>
            <p:spPr bwMode="auto">
              <a:xfrm>
                <a:off x="6" y="3390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91" name="Rectangle 171"/>
              <p:cNvSpPr>
                <a:spLocks noChangeArrowheads="1"/>
              </p:cNvSpPr>
              <p:nvPr/>
            </p:nvSpPr>
            <p:spPr bwMode="auto">
              <a:xfrm>
                <a:off x="6" y="3390"/>
                <a:ext cx="5370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92" name="Line 172"/>
              <p:cNvSpPr>
                <a:spLocks noChangeShapeType="1"/>
              </p:cNvSpPr>
              <p:nvPr/>
            </p:nvSpPr>
            <p:spPr bwMode="auto">
              <a:xfrm>
                <a:off x="6" y="3623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93" name="Rectangle 173"/>
              <p:cNvSpPr>
                <a:spLocks noChangeArrowheads="1"/>
              </p:cNvSpPr>
              <p:nvPr/>
            </p:nvSpPr>
            <p:spPr bwMode="auto">
              <a:xfrm>
                <a:off x="6" y="3623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94" name="Line 174"/>
              <p:cNvSpPr>
                <a:spLocks noChangeShapeType="1"/>
              </p:cNvSpPr>
              <p:nvPr/>
            </p:nvSpPr>
            <p:spPr bwMode="auto">
              <a:xfrm>
                <a:off x="6" y="3856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95" name="Rectangle 175"/>
              <p:cNvSpPr>
                <a:spLocks noChangeArrowheads="1"/>
              </p:cNvSpPr>
              <p:nvPr/>
            </p:nvSpPr>
            <p:spPr bwMode="auto">
              <a:xfrm>
                <a:off x="6" y="3856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96" name="Line 176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1" cy="3663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97" name="Rectangle 177"/>
              <p:cNvSpPr>
                <a:spLocks noChangeArrowheads="1"/>
              </p:cNvSpPr>
              <p:nvPr/>
            </p:nvSpPr>
            <p:spPr bwMode="auto">
              <a:xfrm>
                <a:off x="0" y="432"/>
                <a:ext cx="6" cy="3663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98" name="Line 178"/>
              <p:cNvSpPr>
                <a:spLocks noChangeShapeType="1"/>
              </p:cNvSpPr>
              <p:nvPr/>
            </p:nvSpPr>
            <p:spPr bwMode="auto">
              <a:xfrm>
                <a:off x="3438" y="438"/>
                <a:ext cx="1" cy="3657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99" name="Rectangle 179"/>
              <p:cNvSpPr>
                <a:spLocks noChangeArrowheads="1"/>
              </p:cNvSpPr>
              <p:nvPr/>
            </p:nvSpPr>
            <p:spPr bwMode="auto">
              <a:xfrm>
                <a:off x="3438" y="438"/>
                <a:ext cx="6" cy="3657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00" name="Line 180"/>
              <p:cNvSpPr>
                <a:spLocks noChangeShapeType="1"/>
              </p:cNvSpPr>
              <p:nvPr/>
            </p:nvSpPr>
            <p:spPr bwMode="auto">
              <a:xfrm>
                <a:off x="3876" y="438"/>
                <a:ext cx="1" cy="3657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01" name="Rectangle 181"/>
              <p:cNvSpPr>
                <a:spLocks noChangeArrowheads="1"/>
              </p:cNvSpPr>
              <p:nvPr/>
            </p:nvSpPr>
            <p:spPr bwMode="auto">
              <a:xfrm>
                <a:off x="3876" y="438"/>
                <a:ext cx="6" cy="3657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02" name="Line 182"/>
              <p:cNvSpPr>
                <a:spLocks noChangeShapeType="1"/>
              </p:cNvSpPr>
              <p:nvPr/>
            </p:nvSpPr>
            <p:spPr bwMode="auto">
              <a:xfrm>
                <a:off x="4382" y="438"/>
                <a:ext cx="1" cy="3657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03" name="Rectangle 183"/>
              <p:cNvSpPr>
                <a:spLocks noChangeArrowheads="1"/>
              </p:cNvSpPr>
              <p:nvPr/>
            </p:nvSpPr>
            <p:spPr bwMode="auto">
              <a:xfrm>
                <a:off x="4382" y="438"/>
                <a:ext cx="6" cy="3657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04" name="Line 184"/>
              <p:cNvSpPr>
                <a:spLocks noChangeShapeType="1"/>
              </p:cNvSpPr>
              <p:nvPr/>
            </p:nvSpPr>
            <p:spPr bwMode="auto">
              <a:xfrm>
                <a:off x="4888" y="438"/>
                <a:ext cx="1" cy="3657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05" name="Rectangle 185"/>
              <p:cNvSpPr>
                <a:spLocks noChangeArrowheads="1"/>
              </p:cNvSpPr>
              <p:nvPr/>
            </p:nvSpPr>
            <p:spPr bwMode="auto">
              <a:xfrm>
                <a:off x="4888" y="438"/>
                <a:ext cx="7" cy="3657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06" name="Line 186"/>
              <p:cNvSpPr>
                <a:spLocks noChangeShapeType="1"/>
              </p:cNvSpPr>
              <p:nvPr/>
            </p:nvSpPr>
            <p:spPr bwMode="auto">
              <a:xfrm>
                <a:off x="6" y="4089"/>
                <a:ext cx="5370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07" name="Rectangle 187"/>
              <p:cNvSpPr>
                <a:spLocks noChangeArrowheads="1"/>
              </p:cNvSpPr>
              <p:nvPr/>
            </p:nvSpPr>
            <p:spPr bwMode="auto">
              <a:xfrm>
                <a:off x="6" y="4089"/>
                <a:ext cx="5370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08" name="Line 188"/>
              <p:cNvSpPr>
                <a:spLocks noChangeShapeType="1"/>
              </p:cNvSpPr>
              <p:nvPr/>
            </p:nvSpPr>
            <p:spPr bwMode="auto">
              <a:xfrm>
                <a:off x="5370" y="438"/>
                <a:ext cx="1" cy="3657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09" name="Rectangle 189"/>
              <p:cNvSpPr>
                <a:spLocks noChangeArrowheads="1"/>
              </p:cNvSpPr>
              <p:nvPr/>
            </p:nvSpPr>
            <p:spPr bwMode="auto">
              <a:xfrm>
                <a:off x="5370" y="438"/>
                <a:ext cx="6" cy="3657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10" name="Line 190"/>
              <p:cNvSpPr>
                <a:spLocks noChangeShapeType="1"/>
              </p:cNvSpPr>
              <p:nvPr/>
            </p:nvSpPr>
            <p:spPr bwMode="auto">
              <a:xfrm>
                <a:off x="0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11" name="Rectangle 191"/>
              <p:cNvSpPr>
                <a:spLocks noChangeArrowheads="1"/>
              </p:cNvSpPr>
              <p:nvPr/>
            </p:nvSpPr>
            <p:spPr bwMode="auto">
              <a:xfrm>
                <a:off x="0" y="4095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12" name="Line 192"/>
              <p:cNvSpPr>
                <a:spLocks noChangeShapeType="1"/>
              </p:cNvSpPr>
              <p:nvPr/>
            </p:nvSpPr>
            <p:spPr bwMode="auto">
              <a:xfrm>
                <a:off x="3438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13" name="Rectangle 193"/>
              <p:cNvSpPr>
                <a:spLocks noChangeArrowheads="1"/>
              </p:cNvSpPr>
              <p:nvPr/>
            </p:nvSpPr>
            <p:spPr bwMode="auto">
              <a:xfrm>
                <a:off x="3438" y="4095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14" name="Line 194"/>
              <p:cNvSpPr>
                <a:spLocks noChangeShapeType="1"/>
              </p:cNvSpPr>
              <p:nvPr/>
            </p:nvSpPr>
            <p:spPr bwMode="auto">
              <a:xfrm>
                <a:off x="3876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15" name="Rectangle 195"/>
              <p:cNvSpPr>
                <a:spLocks noChangeArrowheads="1"/>
              </p:cNvSpPr>
              <p:nvPr/>
            </p:nvSpPr>
            <p:spPr bwMode="auto">
              <a:xfrm>
                <a:off x="3876" y="4095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16" name="Line 196"/>
              <p:cNvSpPr>
                <a:spLocks noChangeShapeType="1"/>
              </p:cNvSpPr>
              <p:nvPr/>
            </p:nvSpPr>
            <p:spPr bwMode="auto">
              <a:xfrm>
                <a:off x="4382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17" name="Rectangle 197"/>
              <p:cNvSpPr>
                <a:spLocks noChangeArrowheads="1"/>
              </p:cNvSpPr>
              <p:nvPr/>
            </p:nvSpPr>
            <p:spPr bwMode="auto">
              <a:xfrm>
                <a:off x="4382" y="4095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18" name="Line 198"/>
              <p:cNvSpPr>
                <a:spLocks noChangeShapeType="1"/>
              </p:cNvSpPr>
              <p:nvPr/>
            </p:nvSpPr>
            <p:spPr bwMode="auto">
              <a:xfrm>
                <a:off x="4888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19" name="Rectangle 199"/>
              <p:cNvSpPr>
                <a:spLocks noChangeArrowheads="1"/>
              </p:cNvSpPr>
              <p:nvPr/>
            </p:nvSpPr>
            <p:spPr bwMode="auto">
              <a:xfrm>
                <a:off x="4888" y="4095"/>
                <a:ext cx="7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20" name="Line 200"/>
              <p:cNvSpPr>
                <a:spLocks noChangeShapeType="1"/>
              </p:cNvSpPr>
              <p:nvPr/>
            </p:nvSpPr>
            <p:spPr bwMode="auto">
              <a:xfrm>
                <a:off x="5370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21" name="Rectangle 201"/>
              <p:cNvSpPr>
                <a:spLocks noChangeArrowheads="1"/>
              </p:cNvSpPr>
              <p:nvPr/>
            </p:nvSpPr>
            <p:spPr bwMode="auto">
              <a:xfrm>
                <a:off x="5370" y="4095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22" name="Line 202"/>
              <p:cNvSpPr>
                <a:spLocks noChangeShapeType="1"/>
              </p:cNvSpPr>
              <p:nvPr/>
            </p:nvSpPr>
            <p:spPr bwMode="auto">
              <a:xfrm>
                <a:off x="5376" y="4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23" name="Rectangle 203"/>
              <p:cNvSpPr>
                <a:spLocks noChangeArrowheads="1"/>
              </p:cNvSpPr>
              <p:nvPr/>
            </p:nvSpPr>
            <p:spPr bwMode="auto">
              <a:xfrm>
                <a:off x="5376" y="432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24" name="Line 204"/>
              <p:cNvSpPr>
                <a:spLocks noChangeShapeType="1"/>
              </p:cNvSpPr>
              <p:nvPr/>
            </p:nvSpPr>
            <p:spPr bwMode="auto">
              <a:xfrm>
                <a:off x="5376" y="1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0126" name="Rectangle 206"/>
            <p:cNvSpPr>
              <a:spLocks noChangeArrowheads="1"/>
            </p:cNvSpPr>
            <p:nvPr/>
          </p:nvSpPr>
          <p:spPr bwMode="auto">
            <a:xfrm>
              <a:off x="5376" y="1149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27" name="Line 207"/>
            <p:cNvSpPr>
              <a:spLocks noChangeShapeType="1"/>
            </p:cNvSpPr>
            <p:nvPr/>
          </p:nvSpPr>
          <p:spPr bwMode="auto">
            <a:xfrm>
              <a:off x="5376" y="1268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28" name="Rectangle 208"/>
            <p:cNvSpPr>
              <a:spLocks noChangeArrowheads="1"/>
            </p:cNvSpPr>
            <p:nvPr/>
          </p:nvSpPr>
          <p:spPr bwMode="auto">
            <a:xfrm>
              <a:off x="5376" y="1268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29" name="Line 209"/>
            <p:cNvSpPr>
              <a:spLocks noChangeShapeType="1"/>
            </p:cNvSpPr>
            <p:nvPr/>
          </p:nvSpPr>
          <p:spPr bwMode="auto">
            <a:xfrm>
              <a:off x="5376" y="1388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30" name="Rectangle 210"/>
            <p:cNvSpPr>
              <a:spLocks noChangeArrowheads="1"/>
            </p:cNvSpPr>
            <p:nvPr/>
          </p:nvSpPr>
          <p:spPr bwMode="auto">
            <a:xfrm>
              <a:off x="5376" y="1388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31" name="Line 211"/>
            <p:cNvSpPr>
              <a:spLocks noChangeShapeType="1"/>
            </p:cNvSpPr>
            <p:nvPr/>
          </p:nvSpPr>
          <p:spPr bwMode="auto">
            <a:xfrm>
              <a:off x="5376" y="150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32" name="Rectangle 212"/>
            <p:cNvSpPr>
              <a:spLocks noChangeArrowheads="1"/>
            </p:cNvSpPr>
            <p:nvPr/>
          </p:nvSpPr>
          <p:spPr bwMode="auto">
            <a:xfrm>
              <a:off x="5376" y="1507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33" name="Line 213"/>
            <p:cNvSpPr>
              <a:spLocks noChangeShapeType="1"/>
            </p:cNvSpPr>
            <p:nvPr/>
          </p:nvSpPr>
          <p:spPr bwMode="auto">
            <a:xfrm>
              <a:off x="5376" y="162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34" name="Rectangle 214"/>
            <p:cNvSpPr>
              <a:spLocks noChangeArrowheads="1"/>
            </p:cNvSpPr>
            <p:nvPr/>
          </p:nvSpPr>
          <p:spPr bwMode="auto">
            <a:xfrm>
              <a:off x="5376" y="1626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35" name="Line 215"/>
            <p:cNvSpPr>
              <a:spLocks noChangeShapeType="1"/>
            </p:cNvSpPr>
            <p:nvPr/>
          </p:nvSpPr>
          <p:spPr bwMode="auto">
            <a:xfrm>
              <a:off x="5376" y="174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36" name="Rectangle 216"/>
            <p:cNvSpPr>
              <a:spLocks noChangeArrowheads="1"/>
            </p:cNvSpPr>
            <p:nvPr/>
          </p:nvSpPr>
          <p:spPr bwMode="auto">
            <a:xfrm>
              <a:off x="5376" y="1746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37" name="Line 217"/>
            <p:cNvSpPr>
              <a:spLocks noChangeShapeType="1"/>
            </p:cNvSpPr>
            <p:nvPr/>
          </p:nvSpPr>
          <p:spPr bwMode="auto">
            <a:xfrm>
              <a:off x="5376" y="1865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38" name="Rectangle 218"/>
            <p:cNvSpPr>
              <a:spLocks noChangeArrowheads="1"/>
            </p:cNvSpPr>
            <p:nvPr/>
          </p:nvSpPr>
          <p:spPr bwMode="auto">
            <a:xfrm>
              <a:off x="5376" y="1865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39" name="Line 219"/>
            <p:cNvSpPr>
              <a:spLocks noChangeShapeType="1"/>
            </p:cNvSpPr>
            <p:nvPr/>
          </p:nvSpPr>
          <p:spPr bwMode="auto">
            <a:xfrm>
              <a:off x="5376" y="1985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40" name="Rectangle 220"/>
            <p:cNvSpPr>
              <a:spLocks noChangeArrowheads="1"/>
            </p:cNvSpPr>
            <p:nvPr/>
          </p:nvSpPr>
          <p:spPr bwMode="auto">
            <a:xfrm>
              <a:off x="5376" y="1985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41" name="Line 221"/>
            <p:cNvSpPr>
              <a:spLocks noChangeShapeType="1"/>
            </p:cNvSpPr>
            <p:nvPr/>
          </p:nvSpPr>
          <p:spPr bwMode="auto">
            <a:xfrm>
              <a:off x="5376" y="210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42" name="Rectangle 222"/>
            <p:cNvSpPr>
              <a:spLocks noChangeArrowheads="1"/>
            </p:cNvSpPr>
            <p:nvPr/>
          </p:nvSpPr>
          <p:spPr bwMode="auto">
            <a:xfrm>
              <a:off x="5376" y="2104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43" name="Line 223"/>
            <p:cNvSpPr>
              <a:spLocks noChangeShapeType="1"/>
            </p:cNvSpPr>
            <p:nvPr/>
          </p:nvSpPr>
          <p:spPr bwMode="auto">
            <a:xfrm>
              <a:off x="5376" y="233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44" name="Rectangle 224"/>
            <p:cNvSpPr>
              <a:spLocks noChangeArrowheads="1"/>
            </p:cNvSpPr>
            <p:nvPr/>
          </p:nvSpPr>
          <p:spPr bwMode="auto">
            <a:xfrm>
              <a:off x="5376" y="2337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45" name="Line 225"/>
            <p:cNvSpPr>
              <a:spLocks noChangeShapeType="1"/>
            </p:cNvSpPr>
            <p:nvPr/>
          </p:nvSpPr>
          <p:spPr bwMode="auto">
            <a:xfrm>
              <a:off x="5376" y="257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46" name="Rectangle 226"/>
            <p:cNvSpPr>
              <a:spLocks noChangeArrowheads="1"/>
            </p:cNvSpPr>
            <p:nvPr/>
          </p:nvSpPr>
          <p:spPr bwMode="auto">
            <a:xfrm>
              <a:off x="5376" y="2571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47" name="Line 227"/>
            <p:cNvSpPr>
              <a:spLocks noChangeShapeType="1"/>
            </p:cNvSpPr>
            <p:nvPr/>
          </p:nvSpPr>
          <p:spPr bwMode="auto">
            <a:xfrm>
              <a:off x="5376" y="280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48" name="Rectangle 228"/>
            <p:cNvSpPr>
              <a:spLocks noChangeArrowheads="1"/>
            </p:cNvSpPr>
            <p:nvPr/>
          </p:nvSpPr>
          <p:spPr bwMode="auto">
            <a:xfrm>
              <a:off x="5376" y="2804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49" name="Line 229"/>
            <p:cNvSpPr>
              <a:spLocks noChangeShapeType="1"/>
            </p:cNvSpPr>
            <p:nvPr/>
          </p:nvSpPr>
          <p:spPr bwMode="auto">
            <a:xfrm>
              <a:off x="5376" y="303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50" name="Rectangle 230"/>
            <p:cNvSpPr>
              <a:spLocks noChangeArrowheads="1"/>
            </p:cNvSpPr>
            <p:nvPr/>
          </p:nvSpPr>
          <p:spPr bwMode="auto">
            <a:xfrm>
              <a:off x="5376" y="3037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51" name="Line 231"/>
            <p:cNvSpPr>
              <a:spLocks noChangeShapeType="1"/>
            </p:cNvSpPr>
            <p:nvPr/>
          </p:nvSpPr>
          <p:spPr bwMode="auto">
            <a:xfrm>
              <a:off x="5376" y="315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52" name="Rectangle 232"/>
            <p:cNvSpPr>
              <a:spLocks noChangeArrowheads="1"/>
            </p:cNvSpPr>
            <p:nvPr/>
          </p:nvSpPr>
          <p:spPr bwMode="auto">
            <a:xfrm>
              <a:off x="5376" y="3156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53" name="Line 233"/>
            <p:cNvSpPr>
              <a:spLocks noChangeShapeType="1"/>
            </p:cNvSpPr>
            <p:nvPr/>
          </p:nvSpPr>
          <p:spPr bwMode="auto">
            <a:xfrm>
              <a:off x="5376" y="339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54" name="Rectangle 234"/>
            <p:cNvSpPr>
              <a:spLocks noChangeArrowheads="1"/>
            </p:cNvSpPr>
            <p:nvPr/>
          </p:nvSpPr>
          <p:spPr bwMode="auto">
            <a:xfrm>
              <a:off x="5376" y="3390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55" name="Line 235"/>
            <p:cNvSpPr>
              <a:spLocks noChangeShapeType="1"/>
            </p:cNvSpPr>
            <p:nvPr/>
          </p:nvSpPr>
          <p:spPr bwMode="auto">
            <a:xfrm>
              <a:off x="5376" y="3623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56" name="Rectangle 236"/>
            <p:cNvSpPr>
              <a:spLocks noChangeArrowheads="1"/>
            </p:cNvSpPr>
            <p:nvPr/>
          </p:nvSpPr>
          <p:spPr bwMode="auto">
            <a:xfrm>
              <a:off x="5376" y="3623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57" name="Line 237"/>
            <p:cNvSpPr>
              <a:spLocks noChangeShapeType="1"/>
            </p:cNvSpPr>
            <p:nvPr/>
          </p:nvSpPr>
          <p:spPr bwMode="auto">
            <a:xfrm>
              <a:off x="5376" y="385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58" name="Rectangle 238"/>
            <p:cNvSpPr>
              <a:spLocks noChangeArrowheads="1"/>
            </p:cNvSpPr>
            <p:nvPr/>
          </p:nvSpPr>
          <p:spPr bwMode="auto">
            <a:xfrm>
              <a:off x="5376" y="3856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59" name="Line 239"/>
            <p:cNvSpPr>
              <a:spLocks noChangeShapeType="1"/>
            </p:cNvSpPr>
            <p:nvPr/>
          </p:nvSpPr>
          <p:spPr bwMode="auto">
            <a:xfrm>
              <a:off x="5376" y="4089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60" name="Rectangle 240"/>
            <p:cNvSpPr>
              <a:spLocks noChangeArrowheads="1"/>
            </p:cNvSpPr>
            <p:nvPr/>
          </p:nvSpPr>
          <p:spPr bwMode="auto">
            <a:xfrm>
              <a:off x="5376" y="4089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Just as I am women (seg2) – interested in nurturing personalized approach. Intimidated by competitive environment &amp; traditional workouts.</a:t>
            </a:r>
            <a:endParaRPr lang="en-US" sz="1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DC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210948" name="Group 4"/>
          <p:cNvGrpSpPr>
            <a:grpSpLocks noChangeAspect="1"/>
          </p:cNvGrpSpPr>
          <p:nvPr/>
        </p:nvGrpSpPr>
        <p:grpSpPr bwMode="auto">
          <a:xfrm>
            <a:off x="195263" y="838200"/>
            <a:ext cx="8720137" cy="5676900"/>
            <a:chOff x="123" y="528"/>
            <a:chExt cx="5493" cy="3576"/>
          </a:xfrm>
        </p:grpSpPr>
        <p:sp>
          <p:nvSpPr>
            <p:cNvPr id="2109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3" y="528"/>
              <a:ext cx="5493" cy="3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1149" name="Group 205"/>
            <p:cNvGrpSpPr>
              <a:grpSpLocks/>
            </p:cNvGrpSpPr>
            <p:nvPr/>
          </p:nvGrpSpPr>
          <p:grpSpPr bwMode="auto">
            <a:xfrm>
              <a:off x="123" y="528"/>
              <a:ext cx="5531" cy="3587"/>
              <a:chOff x="123" y="528"/>
              <a:chExt cx="5531" cy="3587"/>
            </a:xfrm>
          </p:grpSpPr>
          <p:sp>
            <p:nvSpPr>
              <p:cNvPr id="210949" name="Rectangle 5"/>
              <p:cNvSpPr>
                <a:spLocks noChangeArrowheads="1"/>
              </p:cNvSpPr>
              <p:nvPr/>
            </p:nvSpPr>
            <p:spPr bwMode="auto">
              <a:xfrm>
                <a:off x="4601" y="1434"/>
                <a:ext cx="523" cy="782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50" name="Rectangle 6"/>
              <p:cNvSpPr>
                <a:spLocks noChangeArrowheads="1"/>
              </p:cNvSpPr>
              <p:nvPr/>
            </p:nvSpPr>
            <p:spPr bwMode="auto">
              <a:xfrm>
                <a:off x="4601" y="2211"/>
                <a:ext cx="1015" cy="118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51" name="Rectangle 7"/>
              <p:cNvSpPr>
                <a:spLocks noChangeArrowheads="1"/>
              </p:cNvSpPr>
              <p:nvPr/>
            </p:nvSpPr>
            <p:spPr bwMode="auto">
              <a:xfrm>
                <a:off x="4601" y="2324"/>
                <a:ext cx="523" cy="448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52" name="Rectangle 8"/>
              <p:cNvSpPr>
                <a:spLocks noChangeArrowheads="1"/>
              </p:cNvSpPr>
              <p:nvPr/>
            </p:nvSpPr>
            <p:spPr bwMode="auto">
              <a:xfrm>
                <a:off x="4601" y="2766"/>
                <a:ext cx="523" cy="22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53" name="Rectangle 9"/>
              <p:cNvSpPr>
                <a:spLocks noChangeArrowheads="1"/>
              </p:cNvSpPr>
              <p:nvPr/>
            </p:nvSpPr>
            <p:spPr bwMode="auto">
              <a:xfrm>
                <a:off x="4084" y="2988"/>
                <a:ext cx="523" cy="226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54" name="Rectangle 10"/>
              <p:cNvSpPr>
                <a:spLocks noChangeArrowheads="1"/>
              </p:cNvSpPr>
              <p:nvPr/>
            </p:nvSpPr>
            <p:spPr bwMode="auto">
              <a:xfrm>
                <a:off x="4601" y="2988"/>
                <a:ext cx="523" cy="2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55" name="Rectangle 11"/>
              <p:cNvSpPr>
                <a:spLocks noChangeArrowheads="1"/>
              </p:cNvSpPr>
              <p:nvPr/>
            </p:nvSpPr>
            <p:spPr bwMode="auto">
              <a:xfrm>
                <a:off x="4601" y="3209"/>
                <a:ext cx="523" cy="3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56" name="Rectangle 12"/>
              <p:cNvSpPr>
                <a:spLocks noChangeArrowheads="1"/>
              </p:cNvSpPr>
              <p:nvPr/>
            </p:nvSpPr>
            <p:spPr bwMode="auto">
              <a:xfrm>
                <a:off x="5118" y="3209"/>
                <a:ext cx="498" cy="339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57" name="Rectangle 13"/>
              <p:cNvSpPr>
                <a:spLocks noChangeArrowheads="1"/>
              </p:cNvSpPr>
              <p:nvPr/>
            </p:nvSpPr>
            <p:spPr bwMode="auto">
              <a:xfrm>
                <a:off x="4084" y="3543"/>
                <a:ext cx="523" cy="119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58" name="Rectangle 14"/>
              <p:cNvSpPr>
                <a:spLocks noChangeArrowheads="1"/>
              </p:cNvSpPr>
              <p:nvPr/>
            </p:nvSpPr>
            <p:spPr bwMode="auto">
              <a:xfrm>
                <a:off x="4601" y="3543"/>
                <a:ext cx="523" cy="11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59" name="Rectangle 15"/>
              <p:cNvSpPr>
                <a:spLocks noChangeArrowheads="1"/>
              </p:cNvSpPr>
              <p:nvPr/>
            </p:nvSpPr>
            <p:spPr bwMode="auto">
              <a:xfrm>
                <a:off x="4601" y="3656"/>
                <a:ext cx="523" cy="44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60" name="Rectangle 16"/>
              <p:cNvSpPr>
                <a:spLocks noChangeArrowheads="1"/>
              </p:cNvSpPr>
              <p:nvPr/>
            </p:nvSpPr>
            <p:spPr bwMode="auto">
              <a:xfrm>
                <a:off x="5118" y="3656"/>
                <a:ext cx="498" cy="448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61" name="Rectangle 17"/>
              <p:cNvSpPr>
                <a:spLocks noChangeArrowheads="1"/>
              </p:cNvSpPr>
              <p:nvPr/>
            </p:nvSpPr>
            <p:spPr bwMode="auto">
              <a:xfrm>
                <a:off x="306" y="819"/>
                <a:ext cx="321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Conditional Formatting :  Winners &gt;+5 in green &amp; Losers &lt;-5 in red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62" name="Rectangle 18"/>
              <p:cNvSpPr>
                <a:spLocks noChangeArrowheads="1"/>
              </p:cNvSpPr>
              <p:nvPr/>
            </p:nvSpPr>
            <p:spPr bwMode="auto">
              <a:xfrm>
                <a:off x="3743" y="765"/>
                <a:ext cx="31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63" name="Rectangle 19"/>
              <p:cNvSpPr>
                <a:spLocks noChangeArrowheads="1"/>
              </p:cNvSpPr>
              <p:nvPr/>
            </p:nvSpPr>
            <p:spPr bwMode="auto">
              <a:xfrm>
                <a:off x="3680" y="879"/>
                <a:ext cx="410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Sample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64" name="Rectangle 20"/>
              <p:cNvSpPr>
                <a:spLocks noChangeArrowheads="1"/>
              </p:cNvSpPr>
              <p:nvPr/>
            </p:nvSpPr>
            <p:spPr bwMode="auto">
              <a:xfrm>
                <a:off x="4128" y="593"/>
                <a:ext cx="50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Segment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65" name="Rectangle 21"/>
              <p:cNvSpPr>
                <a:spLocks noChangeArrowheads="1"/>
              </p:cNvSpPr>
              <p:nvPr/>
            </p:nvSpPr>
            <p:spPr bwMode="auto">
              <a:xfrm>
                <a:off x="4317" y="706"/>
                <a:ext cx="107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66" name="Rectangle 22"/>
              <p:cNvSpPr>
                <a:spLocks noChangeArrowheads="1"/>
              </p:cNvSpPr>
              <p:nvPr/>
            </p:nvSpPr>
            <p:spPr bwMode="auto">
              <a:xfrm>
                <a:off x="4216" y="819"/>
                <a:ext cx="322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Busy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67" name="Rectangle 23"/>
              <p:cNvSpPr>
                <a:spLocks noChangeArrowheads="1"/>
              </p:cNvSpPr>
              <p:nvPr/>
            </p:nvSpPr>
            <p:spPr bwMode="auto">
              <a:xfrm>
                <a:off x="4184" y="933"/>
                <a:ext cx="397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Career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68" name="Rectangle 24"/>
              <p:cNvSpPr>
                <a:spLocks noChangeArrowheads="1"/>
              </p:cNvSpPr>
              <p:nvPr/>
            </p:nvSpPr>
            <p:spPr bwMode="auto">
              <a:xfrm>
                <a:off x="4159" y="1046"/>
                <a:ext cx="410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Women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69" name="Rectangle 25"/>
              <p:cNvSpPr>
                <a:spLocks noChangeArrowheads="1"/>
              </p:cNvSpPr>
              <p:nvPr/>
            </p:nvSpPr>
            <p:spPr bwMode="auto">
              <a:xfrm>
                <a:off x="4651" y="539"/>
                <a:ext cx="50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Segment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70" name="Rectangle 26"/>
              <p:cNvSpPr>
                <a:spLocks noChangeArrowheads="1"/>
              </p:cNvSpPr>
              <p:nvPr/>
            </p:nvSpPr>
            <p:spPr bwMode="auto">
              <a:xfrm>
                <a:off x="4834" y="652"/>
                <a:ext cx="132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71" name="Rectangle 27"/>
              <p:cNvSpPr>
                <a:spLocks noChangeArrowheads="1"/>
              </p:cNvSpPr>
              <p:nvPr/>
            </p:nvSpPr>
            <p:spPr bwMode="auto">
              <a:xfrm>
                <a:off x="4632" y="765"/>
                <a:ext cx="39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Just As I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 smtClean="0">
                    <a:latin typeface="Arial" pitchFamily="34" charset="0"/>
                    <a:cs typeface="Arial" pitchFamily="34" charset="0"/>
                  </a:rPr>
                  <a:t>Am</a:t>
                </a:r>
                <a:endPara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73" name="Rectangle 29"/>
              <p:cNvSpPr>
                <a:spLocks noChangeArrowheads="1"/>
              </p:cNvSpPr>
              <p:nvPr/>
            </p:nvSpPr>
            <p:spPr bwMode="auto">
              <a:xfrm>
                <a:off x="4657" y="99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74" name="Rectangle 30"/>
              <p:cNvSpPr>
                <a:spLocks noChangeArrowheads="1"/>
              </p:cNvSpPr>
              <p:nvPr/>
            </p:nvSpPr>
            <p:spPr bwMode="auto">
              <a:xfrm>
                <a:off x="4683" y="110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75" name="Rectangle 31"/>
              <p:cNvSpPr>
                <a:spLocks noChangeArrowheads="1"/>
              </p:cNvSpPr>
              <p:nvPr/>
            </p:nvSpPr>
            <p:spPr bwMode="auto">
              <a:xfrm>
                <a:off x="5149" y="593"/>
                <a:ext cx="50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Segment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76" name="Rectangle 32"/>
              <p:cNvSpPr>
                <a:spLocks noChangeArrowheads="1"/>
              </p:cNvSpPr>
              <p:nvPr/>
            </p:nvSpPr>
            <p:spPr bwMode="auto">
              <a:xfrm>
                <a:off x="5339" y="706"/>
                <a:ext cx="107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77" name="Rectangle 33"/>
              <p:cNvSpPr>
                <a:spLocks noChangeArrowheads="1"/>
              </p:cNvSpPr>
              <p:nvPr/>
            </p:nvSpPr>
            <p:spPr bwMode="auto">
              <a:xfrm>
                <a:off x="5193" y="819"/>
                <a:ext cx="391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Result-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78" name="Rectangle 34"/>
              <p:cNvSpPr>
                <a:spLocks noChangeArrowheads="1"/>
              </p:cNvSpPr>
              <p:nvPr/>
            </p:nvSpPr>
            <p:spPr bwMode="auto">
              <a:xfrm>
                <a:off x="5162" y="933"/>
                <a:ext cx="492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Oriented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79" name="Rectangle 35"/>
              <p:cNvSpPr>
                <a:spLocks noChangeArrowheads="1"/>
              </p:cNvSpPr>
              <p:nvPr/>
            </p:nvSpPr>
            <p:spPr bwMode="auto">
              <a:xfrm>
                <a:off x="5181" y="1046"/>
                <a:ext cx="410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Women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80" name="Rectangle 36"/>
              <p:cNvSpPr>
                <a:spLocks noChangeArrowheads="1"/>
              </p:cNvSpPr>
              <p:nvPr/>
            </p:nvSpPr>
            <p:spPr bwMode="auto">
              <a:xfrm>
                <a:off x="148" y="1213"/>
                <a:ext cx="4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Base Size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81" name="Rectangle 37"/>
              <p:cNvSpPr>
                <a:spLocks noChangeArrowheads="1"/>
              </p:cNvSpPr>
              <p:nvPr/>
            </p:nvSpPr>
            <p:spPr bwMode="auto">
              <a:xfrm>
                <a:off x="3781" y="1218"/>
                <a:ext cx="214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82" name="Rectangle 38"/>
              <p:cNvSpPr>
                <a:spLocks noChangeArrowheads="1"/>
              </p:cNvSpPr>
              <p:nvPr/>
            </p:nvSpPr>
            <p:spPr bwMode="auto">
              <a:xfrm>
                <a:off x="4260" y="1218"/>
                <a:ext cx="214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83" name="Rectangle 39"/>
              <p:cNvSpPr>
                <a:spLocks noChangeArrowheads="1"/>
              </p:cNvSpPr>
              <p:nvPr/>
            </p:nvSpPr>
            <p:spPr bwMode="auto">
              <a:xfrm>
                <a:off x="4809" y="1218"/>
                <a:ext cx="15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84" name="Rectangle 40"/>
              <p:cNvSpPr>
                <a:spLocks noChangeArrowheads="1"/>
              </p:cNvSpPr>
              <p:nvPr/>
            </p:nvSpPr>
            <p:spPr bwMode="auto">
              <a:xfrm>
                <a:off x="5282" y="1218"/>
                <a:ext cx="214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85" name="Rectangle 41"/>
              <p:cNvSpPr>
                <a:spLocks noChangeArrowheads="1"/>
              </p:cNvSpPr>
              <p:nvPr/>
            </p:nvSpPr>
            <p:spPr bwMode="auto">
              <a:xfrm>
                <a:off x="148" y="1326"/>
                <a:ext cx="845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Propensity to Join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86" name="Rectangle 42"/>
              <p:cNvSpPr>
                <a:spLocks noChangeArrowheads="1"/>
              </p:cNvSpPr>
              <p:nvPr/>
            </p:nvSpPr>
            <p:spPr bwMode="auto">
              <a:xfrm>
                <a:off x="3806" y="1332"/>
                <a:ext cx="15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87" name="Rectangle 43"/>
              <p:cNvSpPr>
                <a:spLocks noChangeArrowheads="1"/>
              </p:cNvSpPr>
              <p:nvPr/>
            </p:nvSpPr>
            <p:spPr bwMode="auto">
              <a:xfrm>
                <a:off x="4292" y="1332"/>
                <a:ext cx="15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88" name="Rectangle 44"/>
              <p:cNvSpPr>
                <a:spLocks noChangeArrowheads="1"/>
              </p:cNvSpPr>
              <p:nvPr/>
            </p:nvSpPr>
            <p:spPr bwMode="auto">
              <a:xfrm>
                <a:off x="4809" y="1332"/>
                <a:ext cx="15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89" name="Rectangle 45"/>
              <p:cNvSpPr>
                <a:spLocks noChangeArrowheads="1"/>
              </p:cNvSpPr>
              <p:nvPr/>
            </p:nvSpPr>
            <p:spPr bwMode="auto">
              <a:xfrm>
                <a:off x="5313" y="1332"/>
                <a:ext cx="15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90" name="Rectangle 46"/>
              <p:cNvSpPr>
                <a:spLocks noChangeArrowheads="1"/>
              </p:cNvSpPr>
              <p:nvPr/>
            </p:nvSpPr>
            <p:spPr bwMode="auto">
              <a:xfrm>
                <a:off x="148" y="1440"/>
                <a:ext cx="3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Comfortable and friendly atmosphere for women of all ages and physical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91" name="Rectangle 47"/>
              <p:cNvSpPr>
                <a:spLocks noChangeArrowheads="1"/>
              </p:cNvSpPr>
              <p:nvPr/>
            </p:nvSpPr>
            <p:spPr bwMode="auto">
              <a:xfrm>
                <a:off x="148" y="1547"/>
                <a:ext cx="37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abilities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92" name="Rectangle 48"/>
              <p:cNvSpPr>
                <a:spLocks noChangeArrowheads="1"/>
              </p:cNvSpPr>
              <p:nvPr/>
            </p:nvSpPr>
            <p:spPr bwMode="auto">
              <a:xfrm>
                <a:off x="3838" y="1553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93" name="Rectangle 49"/>
              <p:cNvSpPr>
                <a:spLocks noChangeArrowheads="1"/>
              </p:cNvSpPr>
              <p:nvPr/>
            </p:nvSpPr>
            <p:spPr bwMode="auto">
              <a:xfrm>
                <a:off x="4304" y="1553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94" name="Rectangle 50"/>
              <p:cNvSpPr>
                <a:spLocks noChangeArrowheads="1"/>
              </p:cNvSpPr>
              <p:nvPr/>
            </p:nvSpPr>
            <p:spPr bwMode="auto">
              <a:xfrm>
                <a:off x="4809" y="1553"/>
                <a:ext cx="15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95" name="Rectangle 51"/>
              <p:cNvSpPr>
                <a:spLocks noChangeArrowheads="1"/>
              </p:cNvSpPr>
              <p:nvPr/>
            </p:nvSpPr>
            <p:spPr bwMode="auto">
              <a:xfrm>
                <a:off x="5339" y="1553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96" name="Rectangle 52"/>
              <p:cNvSpPr>
                <a:spLocks noChangeArrowheads="1"/>
              </p:cNvSpPr>
              <p:nvPr/>
            </p:nvSpPr>
            <p:spPr bwMode="auto">
              <a:xfrm>
                <a:off x="148" y="1661"/>
                <a:ext cx="3544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Supervised circuit workouts... our instructors will make sure you have a proper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97" name="Rectangle 53"/>
              <p:cNvSpPr>
                <a:spLocks noChangeArrowheads="1"/>
              </p:cNvSpPr>
              <p:nvPr/>
            </p:nvSpPr>
            <p:spPr bwMode="auto">
              <a:xfrm>
                <a:off x="148" y="1769"/>
                <a:ext cx="1917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form so your time on the circuit is effective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98" name="Rectangle 54"/>
              <p:cNvSpPr>
                <a:spLocks noChangeArrowheads="1"/>
              </p:cNvSpPr>
              <p:nvPr/>
            </p:nvSpPr>
            <p:spPr bwMode="auto">
              <a:xfrm>
                <a:off x="3838" y="1774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99" name="Rectangle 55"/>
              <p:cNvSpPr>
                <a:spLocks noChangeArrowheads="1"/>
              </p:cNvSpPr>
              <p:nvPr/>
            </p:nvSpPr>
            <p:spPr bwMode="auto">
              <a:xfrm>
                <a:off x="4304" y="1774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00" name="Rectangle 56"/>
              <p:cNvSpPr>
                <a:spLocks noChangeArrowheads="1"/>
              </p:cNvSpPr>
              <p:nvPr/>
            </p:nvSpPr>
            <p:spPr bwMode="auto">
              <a:xfrm>
                <a:off x="4809" y="1774"/>
                <a:ext cx="15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01" name="Rectangle 57"/>
              <p:cNvSpPr>
                <a:spLocks noChangeArrowheads="1"/>
              </p:cNvSpPr>
              <p:nvPr/>
            </p:nvSpPr>
            <p:spPr bwMode="auto">
              <a:xfrm>
                <a:off x="5326" y="1774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02" name="Rectangle 58"/>
              <p:cNvSpPr>
                <a:spLocks noChangeArrowheads="1"/>
              </p:cNvSpPr>
              <p:nvPr/>
            </p:nvSpPr>
            <p:spPr bwMode="auto">
              <a:xfrm>
                <a:off x="148" y="1882"/>
                <a:ext cx="2315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Burn up to 500 calories with our 30-minute workout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03" name="Rectangle 59"/>
              <p:cNvSpPr>
                <a:spLocks noChangeArrowheads="1"/>
              </p:cNvSpPr>
              <p:nvPr/>
            </p:nvSpPr>
            <p:spPr bwMode="auto">
              <a:xfrm>
                <a:off x="3838" y="1887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04" name="Rectangle 60"/>
              <p:cNvSpPr>
                <a:spLocks noChangeArrowheads="1"/>
              </p:cNvSpPr>
              <p:nvPr/>
            </p:nvSpPr>
            <p:spPr bwMode="auto">
              <a:xfrm>
                <a:off x="4304" y="1887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05" name="Rectangle 61"/>
              <p:cNvSpPr>
                <a:spLocks noChangeArrowheads="1"/>
              </p:cNvSpPr>
              <p:nvPr/>
            </p:nvSpPr>
            <p:spPr bwMode="auto">
              <a:xfrm>
                <a:off x="4834" y="1887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06" name="Rectangle 62"/>
              <p:cNvSpPr>
                <a:spLocks noChangeArrowheads="1"/>
              </p:cNvSpPr>
              <p:nvPr/>
            </p:nvSpPr>
            <p:spPr bwMode="auto">
              <a:xfrm>
                <a:off x="5339" y="1887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07" name="Rectangle 63"/>
              <p:cNvSpPr>
                <a:spLocks noChangeArrowheads="1"/>
              </p:cNvSpPr>
              <p:nvPr/>
            </p:nvSpPr>
            <p:spPr bwMode="auto">
              <a:xfrm>
                <a:off x="148" y="1995"/>
                <a:ext cx="3336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Our fitness Instructors are knowledgeable about nutrition as well, and can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08" name="Rectangle 64"/>
              <p:cNvSpPr>
                <a:spLocks noChangeArrowheads="1"/>
              </p:cNvSpPr>
              <p:nvPr/>
            </p:nvSpPr>
            <p:spPr bwMode="auto">
              <a:xfrm>
                <a:off x="148" y="2103"/>
                <a:ext cx="2277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recommend effective diet and supplement choices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09" name="Rectangle 65"/>
              <p:cNvSpPr>
                <a:spLocks noChangeArrowheads="1"/>
              </p:cNvSpPr>
              <p:nvPr/>
            </p:nvSpPr>
            <p:spPr bwMode="auto">
              <a:xfrm>
                <a:off x="3838" y="2108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10" name="Rectangle 66"/>
              <p:cNvSpPr>
                <a:spLocks noChangeArrowheads="1"/>
              </p:cNvSpPr>
              <p:nvPr/>
            </p:nvSpPr>
            <p:spPr bwMode="auto">
              <a:xfrm>
                <a:off x="4304" y="2108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11" name="Rectangle 67"/>
              <p:cNvSpPr>
                <a:spLocks noChangeArrowheads="1"/>
              </p:cNvSpPr>
              <p:nvPr/>
            </p:nvSpPr>
            <p:spPr bwMode="auto">
              <a:xfrm>
                <a:off x="4834" y="2108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12" name="Rectangle 68"/>
              <p:cNvSpPr>
                <a:spLocks noChangeArrowheads="1"/>
              </p:cNvSpPr>
              <p:nvPr/>
            </p:nvSpPr>
            <p:spPr bwMode="auto">
              <a:xfrm>
                <a:off x="5339" y="2108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13" name="Rectangle 69"/>
              <p:cNvSpPr>
                <a:spLocks noChangeArrowheads="1"/>
              </p:cNvSpPr>
              <p:nvPr/>
            </p:nvSpPr>
            <p:spPr bwMode="auto">
              <a:xfrm>
                <a:off x="148" y="2216"/>
                <a:ext cx="1476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 Month Free Trial Membership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14" name="Rectangle 70"/>
              <p:cNvSpPr>
                <a:spLocks noChangeArrowheads="1"/>
              </p:cNvSpPr>
              <p:nvPr/>
            </p:nvSpPr>
            <p:spPr bwMode="auto">
              <a:xfrm>
                <a:off x="3838" y="2222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15" name="Rectangle 71"/>
              <p:cNvSpPr>
                <a:spLocks noChangeArrowheads="1"/>
              </p:cNvSpPr>
              <p:nvPr/>
            </p:nvSpPr>
            <p:spPr bwMode="auto">
              <a:xfrm>
                <a:off x="4304" y="2222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16" name="Rectangle 72"/>
              <p:cNvSpPr>
                <a:spLocks noChangeArrowheads="1"/>
              </p:cNvSpPr>
              <p:nvPr/>
            </p:nvSpPr>
            <p:spPr bwMode="auto">
              <a:xfrm>
                <a:off x="4834" y="2222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17" name="Rectangle 73"/>
              <p:cNvSpPr>
                <a:spLocks noChangeArrowheads="1"/>
              </p:cNvSpPr>
              <p:nvPr/>
            </p:nvSpPr>
            <p:spPr bwMode="auto">
              <a:xfrm>
                <a:off x="5339" y="2222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18" name="Rectangle 74"/>
              <p:cNvSpPr>
                <a:spLocks noChangeArrowheads="1"/>
              </p:cNvSpPr>
              <p:nvPr/>
            </p:nvSpPr>
            <p:spPr bwMode="auto">
              <a:xfrm>
                <a:off x="148" y="2329"/>
                <a:ext cx="35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Members have personalized meal plans created and tailored to their nutritional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19" name="Rectangle 75"/>
              <p:cNvSpPr>
                <a:spLocks noChangeArrowheads="1"/>
              </p:cNvSpPr>
              <p:nvPr/>
            </p:nvSpPr>
            <p:spPr bwMode="auto">
              <a:xfrm>
                <a:off x="148" y="2437"/>
                <a:ext cx="315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needs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20" name="Rectangle 76"/>
              <p:cNvSpPr>
                <a:spLocks noChangeArrowheads="1"/>
              </p:cNvSpPr>
              <p:nvPr/>
            </p:nvSpPr>
            <p:spPr bwMode="auto">
              <a:xfrm>
                <a:off x="3838" y="2443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21" name="Rectangle 77"/>
              <p:cNvSpPr>
                <a:spLocks noChangeArrowheads="1"/>
              </p:cNvSpPr>
              <p:nvPr/>
            </p:nvSpPr>
            <p:spPr bwMode="auto">
              <a:xfrm>
                <a:off x="4317" y="2443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22" name="Rectangle 78"/>
              <p:cNvSpPr>
                <a:spLocks noChangeArrowheads="1"/>
              </p:cNvSpPr>
              <p:nvPr/>
            </p:nvSpPr>
            <p:spPr bwMode="auto">
              <a:xfrm>
                <a:off x="4834" y="2443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23" name="Rectangle 79"/>
              <p:cNvSpPr>
                <a:spLocks noChangeArrowheads="1"/>
              </p:cNvSpPr>
              <p:nvPr/>
            </p:nvSpPr>
            <p:spPr bwMode="auto">
              <a:xfrm>
                <a:off x="5339" y="2443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24" name="Rectangle 80"/>
              <p:cNvSpPr>
                <a:spLocks noChangeArrowheads="1"/>
              </p:cNvSpPr>
              <p:nvPr/>
            </p:nvSpPr>
            <p:spPr bwMode="auto">
              <a:xfrm>
                <a:off x="148" y="2551"/>
                <a:ext cx="327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Our active online community… find and share healthy recipes with other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25" name="Rectangle 81"/>
              <p:cNvSpPr>
                <a:spLocks noChangeArrowheads="1"/>
              </p:cNvSpPr>
              <p:nvPr/>
            </p:nvSpPr>
            <p:spPr bwMode="auto">
              <a:xfrm>
                <a:off x="148" y="2658"/>
                <a:ext cx="124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members around the world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26" name="Rectangle 82"/>
              <p:cNvSpPr>
                <a:spLocks noChangeArrowheads="1"/>
              </p:cNvSpPr>
              <p:nvPr/>
            </p:nvSpPr>
            <p:spPr bwMode="auto">
              <a:xfrm>
                <a:off x="3838" y="2664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27" name="Rectangle 83"/>
              <p:cNvSpPr>
                <a:spLocks noChangeArrowheads="1"/>
              </p:cNvSpPr>
              <p:nvPr/>
            </p:nvSpPr>
            <p:spPr bwMode="auto">
              <a:xfrm>
                <a:off x="4317" y="2664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28" name="Rectangle 84"/>
              <p:cNvSpPr>
                <a:spLocks noChangeArrowheads="1"/>
              </p:cNvSpPr>
              <p:nvPr/>
            </p:nvSpPr>
            <p:spPr bwMode="auto">
              <a:xfrm>
                <a:off x="4834" y="2664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29" name="Rectangle 85"/>
              <p:cNvSpPr>
                <a:spLocks noChangeArrowheads="1"/>
              </p:cNvSpPr>
              <p:nvPr/>
            </p:nvSpPr>
            <p:spPr bwMode="auto">
              <a:xfrm>
                <a:off x="5339" y="2664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30" name="Rectangle 86"/>
              <p:cNvSpPr>
                <a:spLocks noChangeArrowheads="1"/>
              </p:cNvSpPr>
              <p:nvPr/>
            </p:nvSpPr>
            <p:spPr bwMode="auto">
              <a:xfrm>
                <a:off x="148" y="2772"/>
                <a:ext cx="334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Tune into 20-minute seminars and lectures... quickly learn simple steps to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31" name="Rectangle 87"/>
              <p:cNvSpPr>
                <a:spLocks noChangeArrowheads="1"/>
              </p:cNvSpPr>
              <p:nvPr/>
            </p:nvSpPr>
            <p:spPr bwMode="auto">
              <a:xfrm>
                <a:off x="148" y="2880"/>
                <a:ext cx="114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achieving a balanced life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32" name="Rectangle 88"/>
              <p:cNvSpPr>
                <a:spLocks noChangeArrowheads="1"/>
              </p:cNvSpPr>
              <p:nvPr/>
            </p:nvSpPr>
            <p:spPr bwMode="auto">
              <a:xfrm>
                <a:off x="3819" y="2885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33" name="Rectangle 89"/>
              <p:cNvSpPr>
                <a:spLocks noChangeArrowheads="1"/>
              </p:cNvSpPr>
              <p:nvPr/>
            </p:nvSpPr>
            <p:spPr bwMode="auto">
              <a:xfrm>
                <a:off x="4317" y="2885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34" name="Rectangle 90"/>
              <p:cNvSpPr>
                <a:spLocks noChangeArrowheads="1"/>
              </p:cNvSpPr>
              <p:nvPr/>
            </p:nvSpPr>
            <p:spPr bwMode="auto">
              <a:xfrm>
                <a:off x="4821" y="2885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35" name="Rectangle 91"/>
              <p:cNvSpPr>
                <a:spLocks noChangeArrowheads="1"/>
              </p:cNvSpPr>
              <p:nvPr/>
            </p:nvSpPr>
            <p:spPr bwMode="auto">
              <a:xfrm>
                <a:off x="5326" y="2885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36" name="Rectangle 92"/>
              <p:cNvSpPr>
                <a:spLocks noChangeArrowheads="1"/>
              </p:cNvSpPr>
              <p:nvPr/>
            </p:nvSpPr>
            <p:spPr bwMode="auto">
              <a:xfrm>
                <a:off x="148" y="2993"/>
                <a:ext cx="365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Online meeting spot for our members... additional support when you need it from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37" name="Rectangle 93"/>
              <p:cNvSpPr>
                <a:spLocks noChangeArrowheads="1"/>
              </p:cNvSpPr>
              <p:nvPr/>
            </p:nvSpPr>
            <p:spPr bwMode="auto">
              <a:xfrm>
                <a:off x="148" y="3101"/>
                <a:ext cx="276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members around the world — 24 hours a day, 7 days a week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38" name="Rectangle 94"/>
              <p:cNvSpPr>
                <a:spLocks noChangeArrowheads="1"/>
              </p:cNvSpPr>
              <p:nvPr/>
            </p:nvSpPr>
            <p:spPr bwMode="auto">
              <a:xfrm>
                <a:off x="3838" y="3106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39" name="Rectangle 95"/>
              <p:cNvSpPr>
                <a:spLocks noChangeArrowheads="1"/>
              </p:cNvSpPr>
              <p:nvPr/>
            </p:nvSpPr>
            <p:spPr bwMode="auto">
              <a:xfrm>
                <a:off x="4317" y="3106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40" name="Rectangle 96"/>
              <p:cNvSpPr>
                <a:spLocks noChangeArrowheads="1"/>
              </p:cNvSpPr>
              <p:nvPr/>
            </p:nvSpPr>
            <p:spPr bwMode="auto">
              <a:xfrm>
                <a:off x="4821" y="3106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41" name="Rectangle 97"/>
              <p:cNvSpPr>
                <a:spLocks noChangeArrowheads="1"/>
              </p:cNvSpPr>
              <p:nvPr/>
            </p:nvSpPr>
            <p:spPr bwMode="auto">
              <a:xfrm>
                <a:off x="5339" y="3106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42" name="Rectangle 98"/>
              <p:cNvSpPr>
                <a:spLocks noChangeArrowheads="1"/>
              </p:cNvSpPr>
              <p:nvPr/>
            </p:nvSpPr>
            <p:spPr bwMode="auto">
              <a:xfrm>
                <a:off x="148" y="3214"/>
                <a:ext cx="3469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Look Great, Loose Weight and get the results that you want with easy to use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43" name="Rectangle 99"/>
              <p:cNvSpPr>
                <a:spLocks noChangeArrowheads="1"/>
              </p:cNvSpPr>
              <p:nvPr/>
            </p:nvSpPr>
            <p:spPr bwMode="auto">
              <a:xfrm>
                <a:off x="148" y="3322"/>
                <a:ext cx="517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equipment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44" name="Rectangle 100"/>
              <p:cNvSpPr>
                <a:spLocks noChangeArrowheads="1"/>
              </p:cNvSpPr>
              <p:nvPr/>
            </p:nvSpPr>
            <p:spPr bwMode="auto">
              <a:xfrm>
                <a:off x="3838" y="3327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45" name="Rectangle 101"/>
              <p:cNvSpPr>
                <a:spLocks noChangeArrowheads="1"/>
              </p:cNvSpPr>
              <p:nvPr/>
            </p:nvSpPr>
            <p:spPr bwMode="auto">
              <a:xfrm>
                <a:off x="4304" y="3327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46" name="Rectangle 102"/>
              <p:cNvSpPr>
                <a:spLocks noChangeArrowheads="1"/>
              </p:cNvSpPr>
              <p:nvPr/>
            </p:nvSpPr>
            <p:spPr bwMode="auto">
              <a:xfrm>
                <a:off x="4821" y="3327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47" name="Rectangle 103"/>
              <p:cNvSpPr>
                <a:spLocks noChangeArrowheads="1"/>
              </p:cNvSpPr>
              <p:nvPr/>
            </p:nvSpPr>
            <p:spPr bwMode="auto">
              <a:xfrm>
                <a:off x="5313" y="3327"/>
                <a:ext cx="15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48" name="Rectangle 104"/>
              <p:cNvSpPr>
                <a:spLocks noChangeArrowheads="1"/>
              </p:cNvSpPr>
              <p:nvPr/>
            </p:nvSpPr>
            <p:spPr bwMode="auto">
              <a:xfrm>
                <a:off x="148" y="3435"/>
                <a:ext cx="119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Gives you results that last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49" name="Rectangle 105"/>
              <p:cNvSpPr>
                <a:spLocks noChangeArrowheads="1"/>
              </p:cNvSpPr>
              <p:nvPr/>
            </p:nvSpPr>
            <p:spPr bwMode="auto">
              <a:xfrm>
                <a:off x="3838" y="3441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50" name="Rectangle 106"/>
              <p:cNvSpPr>
                <a:spLocks noChangeArrowheads="1"/>
              </p:cNvSpPr>
              <p:nvPr/>
            </p:nvSpPr>
            <p:spPr bwMode="auto">
              <a:xfrm>
                <a:off x="4304" y="3441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51" name="Rectangle 107"/>
              <p:cNvSpPr>
                <a:spLocks noChangeArrowheads="1"/>
              </p:cNvSpPr>
              <p:nvPr/>
            </p:nvSpPr>
            <p:spPr bwMode="auto">
              <a:xfrm>
                <a:off x="4790" y="3441"/>
                <a:ext cx="189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52" name="Rectangle 108"/>
              <p:cNvSpPr>
                <a:spLocks noChangeArrowheads="1"/>
              </p:cNvSpPr>
              <p:nvPr/>
            </p:nvSpPr>
            <p:spPr bwMode="auto">
              <a:xfrm>
                <a:off x="5339" y="3441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53" name="Rectangle 109"/>
              <p:cNvSpPr>
                <a:spLocks noChangeArrowheads="1"/>
              </p:cNvSpPr>
              <p:nvPr/>
            </p:nvSpPr>
            <p:spPr bwMode="auto">
              <a:xfrm>
                <a:off x="148" y="3548"/>
                <a:ext cx="2226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The 30-minute fitness center... the smart workout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54" name="Rectangle 110"/>
              <p:cNvSpPr>
                <a:spLocks noChangeArrowheads="1"/>
              </p:cNvSpPr>
              <p:nvPr/>
            </p:nvSpPr>
            <p:spPr bwMode="auto">
              <a:xfrm>
                <a:off x="3838" y="3554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55" name="Rectangle 111"/>
              <p:cNvSpPr>
                <a:spLocks noChangeArrowheads="1"/>
              </p:cNvSpPr>
              <p:nvPr/>
            </p:nvSpPr>
            <p:spPr bwMode="auto">
              <a:xfrm>
                <a:off x="4317" y="3554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56" name="Rectangle 112"/>
              <p:cNvSpPr>
                <a:spLocks noChangeArrowheads="1"/>
              </p:cNvSpPr>
              <p:nvPr/>
            </p:nvSpPr>
            <p:spPr bwMode="auto">
              <a:xfrm>
                <a:off x="4790" y="3554"/>
                <a:ext cx="189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57" name="Rectangle 113"/>
              <p:cNvSpPr>
                <a:spLocks noChangeArrowheads="1"/>
              </p:cNvSpPr>
              <p:nvPr/>
            </p:nvSpPr>
            <p:spPr bwMode="auto">
              <a:xfrm>
                <a:off x="5339" y="3554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58" name="Rectangle 114"/>
              <p:cNvSpPr>
                <a:spLocks noChangeArrowheads="1"/>
              </p:cNvSpPr>
              <p:nvPr/>
            </p:nvSpPr>
            <p:spPr bwMode="auto">
              <a:xfrm>
                <a:off x="148" y="3662"/>
                <a:ext cx="329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We compute your workout data… see progress reports with your muscle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59" name="Rectangle 115"/>
              <p:cNvSpPr>
                <a:spLocks noChangeArrowheads="1"/>
              </p:cNvSpPr>
              <p:nvPr/>
            </p:nvSpPr>
            <p:spPr bwMode="auto">
              <a:xfrm>
                <a:off x="148" y="3770"/>
                <a:ext cx="3197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strength, calories burned and how close you are to reaching your goals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60" name="Rectangle 116"/>
              <p:cNvSpPr>
                <a:spLocks noChangeArrowheads="1"/>
              </p:cNvSpPr>
              <p:nvPr/>
            </p:nvSpPr>
            <p:spPr bwMode="auto">
              <a:xfrm>
                <a:off x="3838" y="3775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61" name="Rectangle 117"/>
              <p:cNvSpPr>
                <a:spLocks noChangeArrowheads="1"/>
              </p:cNvSpPr>
              <p:nvPr/>
            </p:nvSpPr>
            <p:spPr bwMode="auto">
              <a:xfrm>
                <a:off x="4317" y="3775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62" name="Rectangle 118"/>
              <p:cNvSpPr>
                <a:spLocks noChangeArrowheads="1"/>
              </p:cNvSpPr>
              <p:nvPr/>
            </p:nvSpPr>
            <p:spPr bwMode="auto">
              <a:xfrm>
                <a:off x="4790" y="3775"/>
                <a:ext cx="189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63" name="Rectangle 119"/>
              <p:cNvSpPr>
                <a:spLocks noChangeArrowheads="1"/>
              </p:cNvSpPr>
              <p:nvPr/>
            </p:nvSpPr>
            <p:spPr bwMode="auto">
              <a:xfrm>
                <a:off x="5313" y="3775"/>
                <a:ext cx="15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64" name="Rectangle 120"/>
              <p:cNvSpPr>
                <a:spLocks noChangeArrowheads="1"/>
              </p:cNvSpPr>
              <p:nvPr/>
            </p:nvSpPr>
            <p:spPr bwMode="auto">
              <a:xfrm>
                <a:off x="148" y="3883"/>
                <a:ext cx="35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Our program integrates the traditional components of weight loss, nutrition and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65" name="Rectangle 121"/>
              <p:cNvSpPr>
                <a:spLocks noChangeArrowheads="1"/>
              </p:cNvSpPr>
              <p:nvPr/>
            </p:nvSpPr>
            <p:spPr bwMode="auto">
              <a:xfrm>
                <a:off x="148" y="3991"/>
                <a:ext cx="240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exercise - plus adds psychology, beauty and fashion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66" name="Rectangle 122"/>
              <p:cNvSpPr>
                <a:spLocks noChangeArrowheads="1"/>
              </p:cNvSpPr>
              <p:nvPr/>
            </p:nvSpPr>
            <p:spPr bwMode="auto">
              <a:xfrm>
                <a:off x="3838" y="3996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67" name="Rectangle 123"/>
              <p:cNvSpPr>
                <a:spLocks noChangeArrowheads="1"/>
              </p:cNvSpPr>
              <p:nvPr/>
            </p:nvSpPr>
            <p:spPr bwMode="auto">
              <a:xfrm>
                <a:off x="4304" y="3996"/>
                <a:ext cx="13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68" name="Rectangle 124"/>
              <p:cNvSpPr>
                <a:spLocks noChangeArrowheads="1"/>
              </p:cNvSpPr>
              <p:nvPr/>
            </p:nvSpPr>
            <p:spPr bwMode="auto">
              <a:xfrm>
                <a:off x="4790" y="3996"/>
                <a:ext cx="189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69" name="Rectangle 125"/>
              <p:cNvSpPr>
                <a:spLocks noChangeArrowheads="1"/>
              </p:cNvSpPr>
              <p:nvPr/>
            </p:nvSpPr>
            <p:spPr bwMode="auto">
              <a:xfrm>
                <a:off x="5339" y="3996"/>
                <a:ext cx="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70" name="Rectangle 126"/>
              <p:cNvSpPr>
                <a:spLocks noChangeArrowheads="1"/>
              </p:cNvSpPr>
              <p:nvPr/>
            </p:nvSpPr>
            <p:spPr bwMode="auto">
              <a:xfrm>
                <a:off x="123" y="528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71" name="Rectangle 127"/>
              <p:cNvSpPr>
                <a:spLocks noChangeArrowheads="1"/>
              </p:cNvSpPr>
              <p:nvPr/>
            </p:nvSpPr>
            <p:spPr bwMode="auto">
              <a:xfrm>
                <a:off x="3636" y="528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72" name="Rectangle 128"/>
              <p:cNvSpPr>
                <a:spLocks noChangeArrowheads="1"/>
              </p:cNvSpPr>
              <p:nvPr/>
            </p:nvSpPr>
            <p:spPr bwMode="auto">
              <a:xfrm>
                <a:off x="4084" y="528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73" name="Rectangle 129"/>
              <p:cNvSpPr>
                <a:spLocks noChangeArrowheads="1"/>
              </p:cNvSpPr>
              <p:nvPr/>
            </p:nvSpPr>
            <p:spPr bwMode="auto">
              <a:xfrm>
                <a:off x="4601" y="528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74" name="Rectangle 130"/>
              <p:cNvSpPr>
                <a:spLocks noChangeArrowheads="1"/>
              </p:cNvSpPr>
              <p:nvPr/>
            </p:nvSpPr>
            <p:spPr bwMode="auto">
              <a:xfrm>
                <a:off x="5118" y="528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75" name="Line 131"/>
              <p:cNvSpPr>
                <a:spLocks noChangeShapeType="1"/>
              </p:cNvSpPr>
              <p:nvPr/>
            </p:nvSpPr>
            <p:spPr bwMode="auto">
              <a:xfrm>
                <a:off x="129" y="528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76" name="Rectangle 132"/>
              <p:cNvSpPr>
                <a:spLocks noChangeArrowheads="1"/>
              </p:cNvSpPr>
              <p:nvPr/>
            </p:nvSpPr>
            <p:spPr bwMode="auto">
              <a:xfrm>
                <a:off x="129" y="528"/>
                <a:ext cx="5487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77" name="Rectangle 133"/>
              <p:cNvSpPr>
                <a:spLocks noChangeArrowheads="1"/>
              </p:cNvSpPr>
              <p:nvPr/>
            </p:nvSpPr>
            <p:spPr bwMode="auto">
              <a:xfrm>
                <a:off x="5610" y="528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78" name="Line 134"/>
              <p:cNvSpPr>
                <a:spLocks noChangeShapeType="1"/>
              </p:cNvSpPr>
              <p:nvPr/>
            </p:nvSpPr>
            <p:spPr bwMode="auto">
              <a:xfrm>
                <a:off x="129" y="1208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79" name="Rectangle 135"/>
              <p:cNvSpPr>
                <a:spLocks noChangeArrowheads="1"/>
              </p:cNvSpPr>
              <p:nvPr/>
            </p:nvSpPr>
            <p:spPr bwMode="auto">
              <a:xfrm>
                <a:off x="129" y="1208"/>
                <a:ext cx="5487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80" name="Line 136"/>
              <p:cNvSpPr>
                <a:spLocks noChangeShapeType="1"/>
              </p:cNvSpPr>
              <p:nvPr/>
            </p:nvSpPr>
            <p:spPr bwMode="auto">
              <a:xfrm>
                <a:off x="129" y="1321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81" name="Rectangle 137"/>
              <p:cNvSpPr>
                <a:spLocks noChangeArrowheads="1"/>
              </p:cNvSpPr>
              <p:nvPr/>
            </p:nvSpPr>
            <p:spPr bwMode="auto">
              <a:xfrm>
                <a:off x="129" y="1321"/>
                <a:ext cx="5487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82" name="Line 138"/>
              <p:cNvSpPr>
                <a:spLocks noChangeShapeType="1"/>
              </p:cNvSpPr>
              <p:nvPr/>
            </p:nvSpPr>
            <p:spPr bwMode="auto">
              <a:xfrm>
                <a:off x="129" y="1434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83" name="Rectangle 139"/>
              <p:cNvSpPr>
                <a:spLocks noChangeArrowheads="1"/>
              </p:cNvSpPr>
              <p:nvPr/>
            </p:nvSpPr>
            <p:spPr bwMode="auto">
              <a:xfrm>
                <a:off x="129" y="1434"/>
                <a:ext cx="5487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84" name="Line 140"/>
              <p:cNvSpPr>
                <a:spLocks noChangeShapeType="1"/>
              </p:cNvSpPr>
              <p:nvPr/>
            </p:nvSpPr>
            <p:spPr bwMode="auto">
              <a:xfrm>
                <a:off x="129" y="1655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85" name="Rectangle 141"/>
              <p:cNvSpPr>
                <a:spLocks noChangeArrowheads="1"/>
              </p:cNvSpPr>
              <p:nvPr/>
            </p:nvSpPr>
            <p:spPr bwMode="auto">
              <a:xfrm>
                <a:off x="129" y="1655"/>
                <a:ext cx="5487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86" name="Line 142"/>
              <p:cNvSpPr>
                <a:spLocks noChangeShapeType="1"/>
              </p:cNvSpPr>
              <p:nvPr/>
            </p:nvSpPr>
            <p:spPr bwMode="auto">
              <a:xfrm>
                <a:off x="129" y="1876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87" name="Rectangle 143"/>
              <p:cNvSpPr>
                <a:spLocks noChangeArrowheads="1"/>
              </p:cNvSpPr>
              <p:nvPr/>
            </p:nvSpPr>
            <p:spPr bwMode="auto">
              <a:xfrm>
                <a:off x="129" y="1876"/>
                <a:ext cx="5487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88" name="Line 144"/>
              <p:cNvSpPr>
                <a:spLocks noChangeShapeType="1"/>
              </p:cNvSpPr>
              <p:nvPr/>
            </p:nvSpPr>
            <p:spPr bwMode="auto">
              <a:xfrm>
                <a:off x="129" y="1990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89" name="Rectangle 145"/>
              <p:cNvSpPr>
                <a:spLocks noChangeArrowheads="1"/>
              </p:cNvSpPr>
              <p:nvPr/>
            </p:nvSpPr>
            <p:spPr bwMode="auto">
              <a:xfrm>
                <a:off x="129" y="1990"/>
                <a:ext cx="5487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90" name="Line 146"/>
              <p:cNvSpPr>
                <a:spLocks noChangeShapeType="1"/>
              </p:cNvSpPr>
              <p:nvPr/>
            </p:nvSpPr>
            <p:spPr bwMode="auto">
              <a:xfrm>
                <a:off x="129" y="2211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91" name="Rectangle 147"/>
              <p:cNvSpPr>
                <a:spLocks noChangeArrowheads="1"/>
              </p:cNvSpPr>
              <p:nvPr/>
            </p:nvSpPr>
            <p:spPr bwMode="auto">
              <a:xfrm>
                <a:off x="129" y="2211"/>
                <a:ext cx="5487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92" name="Line 148"/>
              <p:cNvSpPr>
                <a:spLocks noChangeShapeType="1"/>
              </p:cNvSpPr>
              <p:nvPr/>
            </p:nvSpPr>
            <p:spPr bwMode="auto">
              <a:xfrm>
                <a:off x="129" y="2324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93" name="Rectangle 149"/>
              <p:cNvSpPr>
                <a:spLocks noChangeArrowheads="1"/>
              </p:cNvSpPr>
              <p:nvPr/>
            </p:nvSpPr>
            <p:spPr bwMode="auto">
              <a:xfrm>
                <a:off x="129" y="2324"/>
                <a:ext cx="5487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94" name="Line 150"/>
              <p:cNvSpPr>
                <a:spLocks noChangeShapeType="1"/>
              </p:cNvSpPr>
              <p:nvPr/>
            </p:nvSpPr>
            <p:spPr bwMode="auto">
              <a:xfrm>
                <a:off x="129" y="2545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95" name="Rectangle 151"/>
              <p:cNvSpPr>
                <a:spLocks noChangeArrowheads="1"/>
              </p:cNvSpPr>
              <p:nvPr/>
            </p:nvSpPr>
            <p:spPr bwMode="auto">
              <a:xfrm>
                <a:off x="129" y="2545"/>
                <a:ext cx="5487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96" name="Line 152"/>
              <p:cNvSpPr>
                <a:spLocks noChangeShapeType="1"/>
              </p:cNvSpPr>
              <p:nvPr/>
            </p:nvSpPr>
            <p:spPr bwMode="auto">
              <a:xfrm>
                <a:off x="129" y="2766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97" name="Rectangle 153"/>
              <p:cNvSpPr>
                <a:spLocks noChangeArrowheads="1"/>
              </p:cNvSpPr>
              <p:nvPr/>
            </p:nvSpPr>
            <p:spPr bwMode="auto">
              <a:xfrm>
                <a:off x="129" y="2766"/>
                <a:ext cx="5487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98" name="Line 154"/>
              <p:cNvSpPr>
                <a:spLocks noChangeShapeType="1"/>
              </p:cNvSpPr>
              <p:nvPr/>
            </p:nvSpPr>
            <p:spPr bwMode="auto">
              <a:xfrm>
                <a:off x="129" y="2988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99" name="Rectangle 155"/>
              <p:cNvSpPr>
                <a:spLocks noChangeArrowheads="1"/>
              </p:cNvSpPr>
              <p:nvPr/>
            </p:nvSpPr>
            <p:spPr bwMode="auto">
              <a:xfrm>
                <a:off x="129" y="2988"/>
                <a:ext cx="5487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00" name="Line 156"/>
              <p:cNvSpPr>
                <a:spLocks noChangeShapeType="1"/>
              </p:cNvSpPr>
              <p:nvPr/>
            </p:nvSpPr>
            <p:spPr bwMode="auto">
              <a:xfrm>
                <a:off x="129" y="3209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01" name="Rectangle 157"/>
              <p:cNvSpPr>
                <a:spLocks noChangeArrowheads="1"/>
              </p:cNvSpPr>
              <p:nvPr/>
            </p:nvSpPr>
            <p:spPr bwMode="auto">
              <a:xfrm>
                <a:off x="129" y="3209"/>
                <a:ext cx="5487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02" name="Line 158"/>
              <p:cNvSpPr>
                <a:spLocks noChangeShapeType="1"/>
              </p:cNvSpPr>
              <p:nvPr/>
            </p:nvSpPr>
            <p:spPr bwMode="auto">
              <a:xfrm>
                <a:off x="129" y="3430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03" name="Rectangle 159"/>
              <p:cNvSpPr>
                <a:spLocks noChangeArrowheads="1"/>
              </p:cNvSpPr>
              <p:nvPr/>
            </p:nvSpPr>
            <p:spPr bwMode="auto">
              <a:xfrm>
                <a:off x="129" y="3430"/>
                <a:ext cx="5487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04" name="Line 160"/>
              <p:cNvSpPr>
                <a:spLocks noChangeShapeType="1"/>
              </p:cNvSpPr>
              <p:nvPr/>
            </p:nvSpPr>
            <p:spPr bwMode="auto">
              <a:xfrm>
                <a:off x="129" y="3543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05" name="Rectangle 161"/>
              <p:cNvSpPr>
                <a:spLocks noChangeArrowheads="1"/>
              </p:cNvSpPr>
              <p:nvPr/>
            </p:nvSpPr>
            <p:spPr bwMode="auto">
              <a:xfrm>
                <a:off x="129" y="3543"/>
                <a:ext cx="5487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06" name="Line 162"/>
              <p:cNvSpPr>
                <a:spLocks noChangeShapeType="1"/>
              </p:cNvSpPr>
              <p:nvPr/>
            </p:nvSpPr>
            <p:spPr bwMode="auto">
              <a:xfrm>
                <a:off x="129" y="3656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07" name="Rectangle 163"/>
              <p:cNvSpPr>
                <a:spLocks noChangeArrowheads="1"/>
              </p:cNvSpPr>
              <p:nvPr/>
            </p:nvSpPr>
            <p:spPr bwMode="auto">
              <a:xfrm>
                <a:off x="129" y="3656"/>
                <a:ext cx="5487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08" name="Line 164"/>
              <p:cNvSpPr>
                <a:spLocks noChangeShapeType="1"/>
              </p:cNvSpPr>
              <p:nvPr/>
            </p:nvSpPr>
            <p:spPr bwMode="auto">
              <a:xfrm>
                <a:off x="129" y="3877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09" name="Rectangle 165"/>
              <p:cNvSpPr>
                <a:spLocks noChangeArrowheads="1"/>
              </p:cNvSpPr>
              <p:nvPr/>
            </p:nvSpPr>
            <p:spPr bwMode="auto">
              <a:xfrm>
                <a:off x="129" y="3877"/>
                <a:ext cx="5487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10" name="Line 166"/>
              <p:cNvSpPr>
                <a:spLocks noChangeShapeType="1"/>
              </p:cNvSpPr>
              <p:nvPr/>
            </p:nvSpPr>
            <p:spPr bwMode="auto">
              <a:xfrm>
                <a:off x="123" y="528"/>
                <a:ext cx="1" cy="3576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11" name="Rectangle 167"/>
              <p:cNvSpPr>
                <a:spLocks noChangeArrowheads="1"/>
              </p:cNvSpPr>
              <p:nvPr/>
            </p:nvSpPr>
            <p:spPr bwMode="auto">
              <a:xfrm>
                <a:off x="123" y="528"/>
                <a:ext cx="6" cy="357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12" name="Line 168"/>
              <p:cNvSpPr>
                <a:spLocks noChangeShapeType="1"/>
              </p:cNvSpPr>
              <p:nvPr/>
            </p:nvSpPr>
            <p:spPr bwMode="auto">
              <a:xfrm>
                <a:off x="3636" y="533"/>
                <a:ext cx="1" cy="357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13" name="Rectangle 169"/>
              <p:cNvSpPr>
                <a:spLocks noChangeArrowheads="1"/>
              </p:cNvSpPr>
              <p:nvPr/>
            </p:nvSpPr>
            <p:spPr bwMode="auto">
              <a:xfrm>
                <a:off x="3636" y="533"/>
                <a:ext cx="6" cy="3571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14" name="Line 170"/>
              <p:cNvSpPr>
                <a:spLocks noChangeShapeType="1"/>
              </p:cNvSpPr>
              <p:nvPr/>
            </p:nvSpPr>
            <p:spPr bwMode="auto">
              <a:xfrm>
                <a:off x="4084" y="533"/>
                <a:ext cx="1" cy="357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15" name="Rectangle 171"/>
              <p:cNvSpPr>
                <a:spLocks noChangeArrowheads="1"/>
              </p:cNvSpPr>
              <p:nvPr/>
            </p:nvSpPr>
            <p:spPr bwMode="auto">
              <a:xfrm>
                <a:off x="4084" y="533"/>
                <a:ext cx="6" cy="3571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16" name="Line 172"/>
              <p:cNvSpPr>
                <a:spLocks noChangeShapeType="1"/>
              </p:cNvSpPr>
              <p:nvPr/>
            </p:nvSpPr>
            <p:spPr bwMode="auto">
              <a:xfrm>
                <a:off x="4601" y="533"/>
                <a:ext cx="1" cy="357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17" name="Rectangle 173"/>
              <p:cNvSpPr>
                <a:spLocks noChangeArrowheads="1"/>
              </p:cNvSpPr>
              <p:nvPr/>
            </p:nvSpPr>
            <p:spPr bwMode="auto">
              <a:xfrm>
                <a:off x="4601" y="533"/>
                <a:ext cx="6" cy="3571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18" name="Line 174"/>
              <p:cNvSpPr>
                <a:spLocks noChangeShapeType="1"/>
              </p:cNvSpPr>
              <p:nvPr/>
            </p:nvSpPr>
            <p:spPr bwMode="auto">
              <a:xfrm>
                <a:off x="5118" y="533"/>
                <a:ext cx="1" cy="357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19" name="Rectangle 175"/>
              <p:cNvSpPr>
                <a:spLocks noChangeArrowheads="1"/>
              </p:cNvSpPr>
              <p:nvPr/>
            </p:nvSpPr>
            <p:spPr bwMode="auto">
              <a:xfrm>
                <a:off x="5118" y="533"/>
                <a:ext cx="6" cy="3571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20" name="Line 176"/>
              <p:cNvSpPr>
                <a:spLocks noChangeShapeType="1"/>
              </p:cNvSpPr>
              <p:nvPr/>
            </p:nvSpPr>
            <p:spPr bwMode="auto">
              <a:xfrm>
                <a:off x="129" y="4099"/>
                <a:ext cx="5487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21" name="Rectangle 177"/>
              <p:cNvSpPr>
                <a:spLocks noChangeArrowheads="1"/>
              </p:cNvSpPr>
              <p:nvPr/>
            </p:nvSpPr>
            <p:spPr bwMode="auto">
              <a:xfrm>
                <a:off x="129" y="4099"/>
                <a:ext cx="5487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22" name="Line 178"/>
              <p:cNvSpPr>
                <a:spLocks noChangeShapeType="1"/>
              </p:cNvSpPr>
              <p:nvPr/>
            </p:nvSpPr>
            <p:spPr bwMode="auto">
              <a:xfrm>
                <a:off x="5610" y="533"/>
                <a:ext cx="1" cy="357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23" name="Rectangle 179"/>
              <p:cNvSpPr>
                <a:spLocks noChangeArrowheads="1"/>
              </p:cNvSpPr>
              <p:nvPr/>
            </p:nvSpPr>
            <p:spPr bwMode="auto">
              <a:xfrm>
                <a:off x="5610" y="533"/>
                <a:ext cx="6" cy="3571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24" name="Line 180"/>
              <p:cNvSpPr>
                <a:spLocks noChangeShapeType="1"/>
              </p:cNvSpPr>
              <p:nvPr/>
            </p:nvSpPr>
            <p:spPr bwMode="auto">
              <a:xfrm>
                <a:off x="123" y="41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25" name="Rectangle 181"/>
              <p:cNvSpPr>
                <a:spLocks noChangeArrowheads="1"/>
              </p:cNvSpPr>
              <p:nvPr/>
            </p:nvSpPr>
            <p:spPr bwMode="auto">
              <a:xfrm>
                <a:off x="123" y="4104"/>
                <a:ext cx="6" cy="5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26" name="Line 182"/>
              <p:cNvSpPr>
                <a:spLocks noChangeShapeType="1"/>
              </p:cNvSpPr>
              <p:nvPr/>
            </p:nvSpPr>
            <p:spPr bwMode="auto">
              <a:xfrm>
                <a:off x="3636" y="41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27" name="Rectangle 183"/>
              <p:cNvSpPr>
                <a:spLocks noChangeArrowheads="1"/>
              </p:cNvSpPr>
              <p:nvPr/>
            </p:nvSpPr>
            <p:spPr bwMode="auto">
              <a:xfrm>
                <a:off x="3636" y="4104"/>
                <a:ext cx="6" cy="5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28" name="Line 184"/>
              <p:cNvSpPr>
                <a:spLocks noChangeShapeType="1"/>
              </p:cNvSpPr>
              <p:nvPr/>
            </p:nvSpPr>
            <p:spPr bwMode="auto">
              <a:xfrm>
                <a:off x="4084" y="41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29" name="Rectangle 185"/>
              <p:cNvSpPr>
                <a:spLocks noChangeArrowheads="1"/>
              </p:cNvSpPr>
              <p:nvPr/>
            </p:nvSpPr>
            <p:spPr bwMode="auto">
              <a:xfrm>
                <a:off x="4084" y="4104"/>
                <a:ext cx="6" cy="5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30" name="Line 186"/>
              <p:cNvSpPr>
                <a:spLocks noChangeShapeType="1"/>
              </p:cNvSpPr>
              <p:nvPr/>
            </p:nvSpPr>
            <p:spPr bwMode="auto">
              <a:xfrm>
                <a:off x="4601" y="41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31" name="Rectangle 187"/>
              <p:cNvSpPr>
                <a:spLocks noChangeArrowheads="1"/>
              </p:cNvSpPr>
              <p:nvPr/>
            </p:nvSpPr>
            <p:spPr bwMode="auto">
              <a:xfrm>
                <a:off x="4601" y="4104"/>
                <a:ext cx="6" cy="5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32" name="Line 188"/>
              <p:cNvSpPr>
                <a:spLocks noChangeShapeType="1"/>
              </p:cNvSpPr>
              <p:nvPr/>
            </p:nvSpPr>
            <p:spPr bwMode="auto">
              <a:xfrm>
                <a:off x="5118" y="41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33" name="Rectangle 189"/>
              <p:cNvSpPr>
                <a:spLocks noChangeArrowheads="1"/>
              </p:cNvSpPr>
              <p:nvPr/>
            </p:nvSpPr>
            <p:spPr bwMode="auto">
              <a:xfrm>
                <a:off x="5118" y="4104"/>
                <a:ext cx="6" cy="5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34" name="Line 190"/>
              <p:cNvSpPr>
                <a:spLocks noChangeShapeType="1"/>
              </p:cNvSpPr>
              <p:nvPr/>
            </p:nvSpPr>
            <p:spPr bwMode="auto">
              <a:xfrm>
                <a:off x="5610" y="41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35" name="Rectangle 191"/>
              <p:cNvSpPr>
                <a:spLocks noChangeArrowheads="1"/>
              </p:cNvSpPr>
              <p:nvPr/>
            </p:nvSpPr>
            <p:spPr bwMode="auto">
              <a:xfrm>
                <a:off x="5610" y="4104"/>
                <a:ext cx="6" cy="5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36" name="Line 192"/>
              <p:cNvSpPr>
                <a:spLocks noChangeShapeType="1"/>
              </p:cNvSpPr>
              <p:nvPr/>
            </p:nvSpPr>
            <p:spPr bwMode="auto">
              <a:xfrm>
                <a:off x="5616" y="5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37" name="Rectangle 193"/>
              <p:cNvSpPr>
                <a:spLocks noChangeArrowheads="1"/>
              </p:cNvSpPr>
              <p:nvPr/>
            </p:nvSpPr>
            <p:spPr bwMode="auto">
              <a:xfrm>
                <a:off x="5616" y="528"/>
                <a:ext cx="6" cy="5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38" name="Line 194"/>
              <p:cNvSpPr>
                <a:spLocks noChangeShapeType="1"/>
              </p:cNvSpPr>
              <p:nvPr/>
            </p:nvSpPr>
            <p:spPr bwMode="auto">
              <a:xfrm>
                <a:off x="5616" y="12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39" name="Rectangle 195"/>
              <p:cNvSpPr>
                <a:spLocks noChangeArrowheads="1"/>
              </p:cNvSpPr>
              <p:nvPr/>
            </p:nvSpPr>
            <p:spPr bwMode="auto">
              <a:xfrm>
                <a:off x="5616" y="1208"/>
                <a:ext cx="6" cy="5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40" name="Line 196"/>
              <p:cNvSpPr>
                <a:spLocks noChangeShapeType="1"/>
              </p:cNvSpPr>
              <p:nvPr/>
            </p:nvSpPr>
            <p:spPr bwMode="auto">
              <a:xfrm>
                <a:off x="5616" y="13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41" name="Rectangle 197"/>
              <p:cNvSpPr>
                <a:spLocks noChangeArrowheads="1"/>
              </p:cNvSpPr>
              <p:nvPr/>
            </p:nvSpPr>
            <p:spPr bwMode="auto">
              <a:xfrm>
                <a:off x="5616" y="1321"/>
                <a:ext cx="6" cy="5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42" name="Line 198"/>
              <p:cNvSpPr>
                <a:spLocks noChangeShapeType="1"/>
              </p:cNvSpPr>
              <p:nvPr/>
            </p:nvSpPr>
            <p:spPr bwMode="auto">
              <a:xfrm>
                <a:off x="5616" y="14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43" name="Rectangle 199"/>
              <p:cNvSpPr>
                <a:spLocks noChangeArrowheads="1"/>
              </p:cNvSpPr>
              <p:nvPr/>
            </p:nvSpPr>
            <p:spPr bwMode="auto">
              <a:xfrm>
                <a:off x="5616" y="1434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44" name="Line 200"/>
              <p:cNvSpPr>
                <a:spLocks noChangeShapeType="1"/>
              </p:cNvSpPr>
              <p:nvPr/>
            </p:nvSpPr>
            <p:spPr bwMode="auto">
              <a:xfrm>
                <a:off x="5616" y="16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45" name="Rectangle 201"/>
              <p:cNvSpPr>
                <a:spLocks noChangeArrowheads="1"/>
              </p:cNvSpPr>
              <p:nvPr/>
            </p:nvSpPr>
            <p:spPr bwMode="auto">
              <a:xfrm>
                <a:off x="5616" y="1655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46" name="Line 202"/>
              <p:cNvSpPr>
                <a:spLocks noChangeShapeType="1"/>
              </p:cNvSpPr>
              <p:nvPr/>
            </p:nvSpPr>
            <p:spPr bwMode="auto">
              <a:xfrm>
                <a:off x="5616" y="187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47" name="Rectangle 203"/>
              <p:cNvSpPr>
                <a:spLocks noChangeArrowheads="1"/>
              </p:cNvSpPr>
              <p:nvPr/>
            </p:nvSpPr>
            <p:spPr bwMode="auto">
              <a:xfrm>
                <a:off x="5616" y="1876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48" name="Line 204"/>
              <p:cNvSpPr>
                <a:spLocks noChangeShapeType="1"/>
              </p:cNvSpPr>
              <p:nvPr/>
            </p:nvSpPr>
            <p:spPr bwMode="auto">
              <a:xfrm>
                <a:off x="5616" y="19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1150" name="Rectangle 206"/>
            <p:cNvSpPr>
              <a:spLocks noChangeArrowheads="1"/>
            </p:cNvSpPr>
            <p:nvPr/>
          </p:nvSpPr>
          <p:spPr bwMode="auto">
            <a:xfrm>
              <a:off x="5616" y="1990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51" name="Line 207"/>
            <p:cNvSpPr>
              <a:spLocks noChangeShapeType="1"/>
            </p:cNvSpPr>
            <p:nvPr/>
          </p:nvSpPr>
          <p:spPr bwMode="auto">
            <a:xfrm>
              <a:off x="5616" y="221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52" name="Rectangle 208"/>
            <p:cNvSpPr>
              <a:spLocks noChangeArrowheads="1"/>
            </p:cNvSpPr>
            <p:nvPr/>
          </p:nvSpPr>
          <p:spPr bwMode="auto">
            <a:xfrm>
              <a:off x="5616" y="2211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53" name="Line 209"/>
            <p:cNvSpPr>
              <a:spLocks noChangeShapeType="1"/>
            </p:cNvSpPr>
            <p:nvPr/>
          </p:nvSpPr>
          <p:spPr bwMode="auto">
            <a:xfrm>
              <a:off x="5616" y="232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54" name="Rectangle 210"/>
            <p:cNvSpPr>
              <a:spLocks noChangeArrowheads="1"/>
            </p:cNvSpPr>
            <p:nvPr/>
          </p:nvSpPr>
          <p:spPr bwMode="auto">
            <a:xfrm>
              <a:off x="5616" y="2324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55" name="Line 211"/>
            <p:cNvSpPr>
              <a:spLocks noChangeShapeType="1"/>
            </p:cNvSpPr>
            <p:nvPr/>
          </p:nvSpPr>
          <p:spPr bwMode="auto">
            <a:xfrm>
              <a:off x="5616" y="2545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56" name="Rectangle 212"/>
            <p:cNvSpPr>
              <a:spLocks noChangeArrowheads="1"/>
            </p:cNvSpPr>
            <p:nvPr/>
          </p:nvSpPr>
          <p:spPr bwMode="auto">
            <a:xfrm>
              <a:off x="5616" y="2545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57" name="Line 213"/>
            <p:cNvSpPr>
              <a:spLocks noChangeShapeType="1"/>
            </p:cNvSpPr>
            <p:nvPr/>
          </p:nvSpPr>
          <p:spPr bwMode="auto">
            <a:xfrm>
              <a:off x="5616" y="276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58" name="Rectangle 214"/>
            <p:cNvSpPr>
              <a:spLocks noChangeArrowheads="1"/>
            </p:cNvSpPr>
            <p:nvPr/>
          </p:nvSpPr>
          <p:spPr bwMode="auto">
            <a:xfrm>
              <a:off x="5616" y="2766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59" name="Line 215"/>
            <p:cNvSpPr>
              <a:spLocks noChangeShapeType="1"/>
            </p:cNvSpPr>
            <p:nvPr/>
          </p:nvSpPr>
          <p:spPr bwMode="auto">
            <a:xfrm>
              <a:off x="5616" y="2988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60" name="Rectangle 216"/>
            <p:cNvSpPr>
              <a:spLocks noChangeArrowheads="1"/>
            </p:cNvSpPr>
            <p:nvPr/>
          </p:nvSpPr>
          <p:spPr bwMode="auto">
            <a:xfrm>
              <a:off x="5616" y="2988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61" name="Line 217"/>
            <p:cNvSpPr>
              <a:spLocks noChangeShapeType="1"/>
            </p:cNvSpPr>
            <p:nvPr/>
          </p:nvSpPr>
          <p:spPr bwMode="auto">
            <a:xfrm>
              <a:off x="5616" y="3209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62" name="Rectangle 218"/>
            <p:cNvSpPr>
              <a:spLocks noChangeArrowheads="1"/>
            </p:cNvSpPr>
            <p:nvPr/>
          </p:nvSpPr>
          <p:spPr bwMode="auto">
            <a:xfrm>
              <a:off x="5616" y="3209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63" name="Line 219"/>
            <p:cNvSpPr>
              <a:spLocks noChangeShapeType="1"/>
            </p:cNvSpPr>
            <p:nvPr/>
          </p:nvSpPr>
          <p:spPr bwMode="auto">
            <a:xfrm>
              <a:off x="5616" y="343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64" name="Rectangle 220"/>
            <p:cNvSpPr>
              <a:spLocks noChangeArrowheads="1"/>
            </p:cNvSpPr>
            <p:nvPr/>
          </p:nvSpPr>
          <p:spPr bwMode="auto">
            <a:xfrm>
              <a:off x="5616" y="3430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65" name="Line 221"/>
            <p:cNvSpPr>
              <a:spLocks noChangeShapeType="1"/>
            </p:cNvSpPr>
            <p:nvPr/>
          </p:nvSpPr>
          <p:spPr bwMode="auto">
            <a:xfrm>
              <a:off x="5616" y="3543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66" name="Rectangle 222"/>
            <p:cNvSpPr>
              <a:spLocks noChangeArrowheads="1"/>
            </p:cNvSpPr>
            <p:nvPr/>
          </p:nvSpPr>
          <p:spPr bwMode="auto">
            <a:xfrm>
              <a:off x="5616" y="3543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67" name="Line 223"/>
            <p:cNvSpPr>
              <a:spLocks noChangeShapeType="1"/>
            </p:cNvSpPr>
            <p:nvPr/>
          </p:nvSpPr>
          <p:spPr bwMode="auto">
            <a:xfrm>
              <a:off x="5616" y="365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68" name="Rectangle 224"/>
            <p:cNvSpPr>
              <a:spLocks noChangeArrowheads="1"/>
            </p:cNvSpPr>
            <p:nvPr/>
          </p:nvSpPr>
          <p:spPr bwMode="auto">
            <a:xfrm>
              <a:off x="5616" y="3656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69" name="Line 225"/>
            <p:cNvSpPr>
              <a:spLocks noChangeShapeType="1"/>
            </p:cNvSpPr>
            <p:nvPr/>
          </p:nvSpPr>
          <p:spPr bwMode="auto">
            <a:xfrm>
              <a:off x="5616" y="387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70" name="Rectangle 226"/>
            <p:cNvSpPr>
              <a:spLocks noChangeArrowheads="1"/>
            </p:cNvSpPr>
            <p:nvPr/>
          </p:nvSpPr>
          <p:spPr bwMode="auto">
            <a:xfrm>
              <a:off x="5616" y="3877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71" name="Line 227"/>
            <p:cNvSpPr>
              <a:spLocks noChangeShapeType="1"/>
            </p:cNvSpPr>
            <p:nvPr/>
          </p:nvSpPr>
          <p:spPr bwMode="auto">
            <a:xfrm>
              <a:off x="5616" y="4099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72" name="Rectangle 228"/>
            <p:cNvSpPr>
              <a:spLocks noChangeArrowheads="1"/>
            </p:cNvSpPr>
            <p:nvPr/>
          </p:nvSpPr>
          <p:spPr bwMode="auto">
            <a:xfrm>
              <a:off x="5616" y="4099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0102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Result-oriented women (seg3) – interested in customized approach to reach their fitness goals. Indifferent to generalized additional info.</a:t>
            </a:r>
            <a:endParaRPr lang="en-US" sz="1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DC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211972" name="Group 4"/>
          <p:cNvGrpSpPr>
            <a:grpSpLocks noChangeAspect="1"/>
          </p:cNvGrpSpPr>
          <p:nvPr/>
        </p:nvGrpSpPr>
        <p:grpSpPr bwMode="auto">
          <a:xfrm>
            <a:off x="152400" y="838200"/>
            <a:ext cx="8839200" cy="5715000"/>
            <a:chOff x="96" y="528"/>
            <a:chExt cx="5568" cy="3600"/>
          </a:xfrm>
        </p:grpSpPr>
        <p:sp>
          <p:nvSpPr>
            <p:cNvPr id="2119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528"/>
              <a:ext cx="5568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2173" name="Group 205"/>
            <p:cNvGrpSpPr>
              <a:grpSpLocks/>
            </p:cNvGrpSpPr>
            <p:nvPr/>
          </p:nvGrpSpPr>
          <p:grpSpPr bwMode="auto">
            <a:xfrm>
              <a:off x="96" y="528"/>
              <a:ext cx="5632" cy="3617"/>
              <a:chOff x="96" y="528"/>
              <a:chExt cx="5632" cy="3617"/>
            </a:xfrm>
          </p:grpSpPr>
          <p:sp>
            <p:nvSpPr>
              <p:cNvPr id="211973" name="Rectangle 5"/>
              <p:cNvSpPr>
                <a:spLocks noChangeArrowheads="1"/>
              </p:cNvSpPr>
              <p:nvPr/>
            </p:nvSpPr>
            <p:spPr bwMode="auto">
              <a:xfrm>
                <a:off x="4635" y="1469"/>
                <a:ext cx="530" cy="69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74" name="Rectangle 6"/>
              <p:cNvSpPr>
                <a:spLocks noChangeArrowheads="1"/>
              </p:cNvSpPr>
              <p:nvPr/>
            </p:nvSpPr>
            <p:spPr bwMode="auto">
              <a:xfrm>
                <a:off x="5159" y="1469"/>
                <a:ext cx="505" cy="69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75" name="Rectangle 7"/>
              <p:cNvSpPr>
                <a:spLocks noChangeArrowheads="1"/>
              </p:cNvSpPr>
              <p:nvPr/>
            </p:nvSpPr>
            <p:spPr bwMode="auto">
              <a:xfrm>
                <a:off x="4111" y="2157"/>
                <a:ext cx="530" cy="23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76" name="Rectangle 8"/>
              <p:cNvSpPr>
                <a:spLocks noChangeArrowheads="1"/>
              </p:cNvSpPr>
              <p:nvPr/>
            </p:nvSpPr>
            <p:spPr bwMode="auto">
              <a:xfrm>
                <a:off x="5159" y="2157"/>
                <a:ext cx="505" cy="235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77" name="Rectangle 9"/>
              <p:cNvSpPr>
                <a:spLocks noChangeArrowheads="1"/>
              </p:cNvSpPr>
              <p:nvPr/>
            </p:nvSpPr>
            <p:spPr bwMode="auto">
              <a:xfrm>
                <a:off x="5159" y="2387"/>
                <a:ext cx="505" cy="235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78" name="Rectangle 10"/>
              <p:cNvSpPr>
                <a:spLocks noChangeArrowheads="1"/>
              </p:cNvSpPr>
              <p:nvPr/>
            </p:nvSpPr>
            <p:spPr bwMode="auto">
              <a:xfrm>
                <a:off x="4635" y="2616"/>
                <a:ext cx="1029" cy="12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79" name="Rectangle 11"/>
              <p:cNvSpPr>
                <a:spLocks noChangeArrowheads="1"/>
              </p:cNvSpPr>
              <p:nvPr/>
            </p:nvSpPr>
            <p:spPr bwMode="auto">
              <a:xfrm>
                <a:off x="4635" y="2734"/>
                <a:ext cx="530" cy="1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80" name="Rectangle 12"/>
              <p:cNvSpPr>
                <a:spLocks noChangeArrowheads="1"/>
              </p:cNvSpPr>
              <p:nvPr/>
            </p:nvSpPr>
            <p:spPr bwMode="auto">
              <a:xfrm>
                <a:off x="5159" y="2734"/>
                <a:ext cx="505" cy="12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81" name="Rectangle 13"/>
              <p:cNvSpPr>
                <a:spLocks noChangeArrowheads="1"/>
              </p:cNvSpPr>
              <p:nvPr/>
            </p:nvSpPr>
            <p:spPr bwMode="auto">
              <a:xfrm>
                <a:off x="4111" y="3311"/>
                <a:ext cx="530" cy="12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82" name="Rectangle 14"/>
              <p:cNvSpPr>
                <a:spLocks noChangeArrowheads="1"/>
              </p:cNvSpPr>
              <p:nvPr/>
            </p:nvSpPr>
            <p:spPr bwMode="auto">
              <a:xfrm>
                <a:off x="4111" y="3428"/>
                <a:ext cx="530" cy="12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83" name="Rectangle 15"/>
              <p:cNvSpPr>
                <a:spLocks noChangeArrowheads="1"/>
              </p:cNvSpPr>
              <p:nvPr/>
            </p:nvSpPr>
            <p:spPr bwMode="auto">
              <a:xfrm>
                <a:off x="4635" y="3428"/>
                <a:ext cx="530" cy="1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84" name="Rectangle 16"/>
              <p:cNvSpPr>
                <a:spLocks noChangeArrowheads="1"/>
              </p:cNvSpPr>
              <p:nvPr/>
            </p:nvSpPr>
            <p:spPr bwMode="auto">
              <a:xfrm>
                <a:off x="4635" y="3546"/>
                <a:ext cx="530" cy="235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85" name="Rectangle 17"/>
              <p:cNvSpPr>
                <a:spLocks noChangeArrowheads="1"/>
              </p:cNvSpPr>
              <p:nvPr/>
            </p:nvSpPr>
            <p:spPr bwMode="auto">
              <a:xfrm>
                <a:off x="4635" y="3775"/>
                <a:ext cx="530" cy="23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86" name="Rectangle 18"/>
              <p:cNvSpPr>
                <a:spLocks noChangeArrowheads="1"/>
              </p:cNvSpPr>
              <p:nvPr/>
            </p:nvSpPr>
            <p:spPr bwMode="auto">
              <a:xfrm>
                <a:off x="4111" y="4005"/>
                <a:ext cx="530" cy="12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87" name="Rectangle 19"/>
              <p:cNvSpPr>
                <a:spLocks noChangeArrowheads="1"/>
              </p:cNvSpPr>
              <p:nvPr/>
            </p:nvSpPr>
            <p:spPr bwMode="auto">
              <a:xfrm>
                <a:off x="5159" y="4005"/>
                <a:ext cx="505" cy="1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88" name="Rectangle 20"/>
              <p:cNvSpPr>
                <a:spLocks noChangeArrowheads="1"/>
              </p:cNvSpPr>
              <p:nvPr/>
            </p:nvSpPr>
            <p:spPr bwMode="auto">
              <a:xfrm>
                <a:off x="281" y="830"/>
                <a:ext cx="3465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Conditional Formatting :  Winners &gt;+5 in green &amp; Losers &lt;-5 in red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989" name="Rectangle 21"/>
              <p:cNvSpPr>
                <a:spLocks noChangeArrowheads="1"/>
              </p:cNvSpPr>
              <p:nvPr/>
            </p:nvSpPr>
            <p:spPr bwMode="auto">
              <a:xfrm>
                <a:off x="3765" y="774"/>
                <a:ext cx="33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990" name="Rectangle 22"/>
              <p:cNvSpPr>
                <a:spLocks noChangeArrowheads="1"/>
              </p:cNvSpPr>
              <p:nvPr/>
            </p:nvSpPr>
            <p:spPr bwMode="auto">
              <a:xfrm>
                <a:off x="3701" y="892"/>
                <a:ext cx="435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Sample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991" name="Rectangle 23"/>
              <p:cNvSpPr>
                <a:spLocks noChangeArrowheads="1"/>
              </p:cNvSpPr>
              <p:nvPr/>
            </p:nvSpPr>
            <p:spPr bwMode="auto">
              <a:xfrm>
                <a:off x="4155" y="595"/>
                <a:ext cx="537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Segment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992" name="Rectangle 24"/>
              <p:cNvSpPr>
                <a:spLocks noChangeArrowheads="1"/>
              </p:cNvSpPr>
              <p:nvPr/>
            </p:nvSpPr>
            <p:spPr bwMode="auto">
              <a:xfrm>
                <a:off x="4347" y="713"/>
                <a:ext cx="10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993" name="Rectangle 25"/>
              <p:cNvSpPr>
                <a:spLocks noChangeArrowheads="1"/>
              </p:cNvSpPr>
              <p:nvPr/>
            </p:nvSpPr>
            <p:spPr bwMode="auto">
              <a:xfrm>
                <a:off x="4245" y="830"/>
                <a:ext cx="345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Busy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994" name="Rectangle 26"/>
              <p:cNvSpPr>
                <a:spLocks noChangeArrowheads="1"/>
              </p:cNvSpPr>
              <p:nvPr/>
            </p:nvSpPr>
            <p:spPr bwMode="auto">
              <a:xfrm>
                <a:off x="4213" y="948"/>
                <a:ext cx="422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Career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995" name="Rectangle 27"/>
              <p:cNvSpPr>
                <a:spLocks noChangeArrowheads="1"/>
              </p:cNvSpPr>
              <p:nvPr/>
            </p:nvSpPr>
            <p:spPr bwMode="auto">
              <a:xfrm>
                <a:off x="4187" y="106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996" name="Rectangle 28"/>
              <p:cNvSpPr>
                <a:spLocks noChangeArrowheads="1"/>
              </p:cNvSpPr>
              <p:nvPr/>
            </p:nvSpPr>
            <p:spPr bwMode="auto">
              <a:xfrm>
                <a:off x="4686" y="539"/>
                <a:ext cx="537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Segment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997" name="Rectangle 29"/>
              <p:cNvSpPr>
                <a:spLocks noChangeArrowheads="1"/>
              </p:cNvSpPr>
              <p:nvPr/>
            </p:nvSpPr>
            <p:spPr bwMode="auto">
              <a:xfrm>
                <a:off x="4871" y="657"/>
                <a:ext cx="14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998" name="Rectangle 30"/>
              <p:cNvSpPr>
                <a:spLocks noChangeArrowheads="1"/>
              </p:cNvSpPr>
              <p:nvPr/>
            </p:nvSpPr>
            <p:spPr bwMode="auto">
              <a:xfrm>
                <a:off x="4667" y="774"/>
                <a:ext cx="39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Just As I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AM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02" name="Rectangle 34"/>
              <p:cNvSpPr>
                <a:spLocks noChangeArrowheads="1"/>
              </p:cNvSpPr>
              <p:nvPr/>
            </p:nvSpPr>
            <p:spPr bwMode="auto">
              <a:xfrm>
                <a:off x="5191" y="595"/>
                <a:ext cx="537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Segment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03" name="Rectangle 35"/>
              <p:cNvSpPr>
                <a:spLocks noChangeArrowheads="1"/>
              </p:cNvSpPr>
              <p:nvPr/>
            </p:nvSpPr>
            <p:spPr bwMode="auto">
              <a:xfrm>
                <a:off x="5383" y="713"/>
                <a:ext cx="10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04" name="Rectangle 36"/>
              <p:cNvSpPr>
                <a:spLocks noChangeArrowheads="1"/>
              </p:cNvSpPr>
              <p:nvPr/>
            </p:nvSpPr>
            <p:spPr bwMode="auto">
              <a:xfrm>
                <a:off x="5236" y="830"/>
                <a:ext cx="416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Result-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05" name="Rectangle 37"/>
              <p:cNvSpPr>
                <a:spLocks noChangeArrowheads="1"/>
              </p:cNvSpPr>
              <p:nvPr/>
            </p:nvSpPr>
            <p:spPr bwMode="auto">
              <a:xfrm>
                <a:off x="5204" y="948"/>
                <a:ext cx="52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Oriented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06" name="Rectangle 38"/>
              <p:cNvSpPr>
                <a:spLocks noChangeArrowheads="1"/>
              </p:cNvSpPr>
              <p:nvPr/>
            </p:nvSpPr>
            <p:spPr bwMode="auto">
              <a:xfrm>
                <a:off x="5223" y="1065"/>
                <a:ext cx="44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Women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07" name="Rectangle 39"/>
              <p:cNvSpPr>
                <a:spLocks noChangeArrowheads="1"/>
              </p:cNvSpPr>
              <p:nvPr/>
            </p:nvSpPr>
            <p:spPr bwMode="auto">
              <a:xfrm>
                <a:off x="122" y="1239"/>
                <a:ext cx="53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Base Size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08" name="Rectangle 40"/>
              <p:cNvSpPr>
                <a:spLocks noChangeArrowheads="1"/>
              </p:cNvSpPr>
              <p:nvPr/>
            </p:nvSpPr>
            <p:spPr bwMode="auto">
              <a:xfrm>
                <a:off x="3804" y="1245"/>
                <a:ext cx="22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09" name="Rectangle 41"/>
              <p:cNvSpPr>
                <a:spLocks noChangeArrowheads="1"/>
              </p:cNvSpPr>
              <p:nvPr/>
            </p:nvSpPr>
            <p:spPr bwMode="auto">
              <a:xfrm>
                <a:off x="4290" y="1245"/>
                <a:ext cx="22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10" name="Rectangle 42"/>
              <p:cNvSpPr>
                <a:spLocks noChangeArrowheads="1"/>
              </p:cNvSpPr>
              <p:nvPr/>
            </p:nvSpPr>
            <p:spPr bwMode="auto">
              <a:xfrm>
                <a:off x="4846" y="1245"/>
                <a:ext cx="16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11" name="Rectangle 43"/>
              <p:cNvSpPr>
                <a:spLocks noChangeArrowheads="1"/>
              </p:cNvSpPr>
              <p:nvPr/>
            </p:nvSpPr>
            <p:spPr bwMode="auto">
              <a:xfrm>
                <a:off x="5325" y="1245"/>
                <a:ext cx="22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12" name="Rectangle 44"/>
              <p:cNvSpPr>
                <a:spLocks noChangeArrowheads="1"/>
              </p:cNvSpPr>
              <p:nvPr/>
            </p:nvSpPr>
            <p:spPr bwMode="auto">
              <a:xfrm>
                <a:off x="122" y="1357"/>
                <a:ext cx="90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Propensity to Join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13" name="Rectangle 45"/>
              <p:cNvSpPr>
                <a:spLocks noChangeArrowheads="1"/>
              </p:cNvSpPr>
              <p:nvPr/>
            </p:nvSpPr>
            <p:spPr bwMode="auto">
              <a:xfrm>
                <a:off x="3829" y="1362"/>
                <a:ext cx="16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14" name="Rectangle 46"/>
              <p:cNvSpPr>
                <a:spLocks noChangeArrowheads="1"/>
              </p:cNvSpPr>
              <p:nvPr/>
            </p:nvSpPr>
            <p:spPr bwMode="auto">
              <a:xfrm>
                <a:off x="4322" y="1362"/>
                <a:ext cx="16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15" name="Rectangle 47"/>
              <p:cNvSpPr>
                <a:spLocks noChangeArrowheads="1"/>
              </p:cNvSpPr>
              <p:nvPr/>
            </p:nvSpPr>
            <p:spPr bwMode="auto">
              <a:xfrm>
                <a:off x="4846" y="1362"/>
                <a:ext cx="16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16" name="Rectangle 48"/>
              <p:cNvSpPr>
                <a:spLocks noChangeArrowheads="1"/>
              </p:cNvSpPr>
              <p:nvPr/>
            </p:nvSpPr>
            <p:spPr bwMode="auto">
              <a:xfrm>
                <a:off x="5357" y="1362"/>
                <a:ext cx="16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17" name="Rectangle 49"/>
              <p:cNvSpPr>
                <a:spLocks noChangeArrowheads="1"/>
              </p:cNvSpPr>
              <p:nvPr/>
            </p:nvSpPr>
            <p:spPr bwMode="auto">
              <a:xfrm>
                <a:off x="122" y="1474"/>
                <a:ext cx="352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We compute your workout data… see progress reports with your muscle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18" name="Rectangle 50"/>
              <p:cNvSpPr>
                <a:spLocks noChangeArrowheads="1"/>
              </p:cNvSpPr>
              <p:nvPr/>
            </p:nvSpPr>
            <p:spPr bwMode="auto">
              <a:xfrm>
                <a:off x="122" y="1586"/>
                <a:ext cx="3433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strength, calories burned and how close you are to reaching your goals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19" name="Rectangle 51"/>
              <p:cNvSpPr>
                <a:spLocks noChangeArrowheads="1"/>
              </p:cNvSpPr>
              <p:nvPr/>
            </p:nvSpPr>
            <p:spPr bwMode="auto">
              <a:xfrm>
                <a:off x="3861" y="1592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20" name="Rectangle 52"/>
              <p:cNvSpPr>
                <a:spLocks noChangeArrowheads="1"/>
              </p:cNvSpPr>
              <p:nvPr/>
            </p:nvSpPr>
            <p:spPr bwMode="auto">
              <a:xfrm>
                <a:off x="4347" y="1592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21" name="Rectangle 53"/>
              <p:cNvSpPr>
                <a:spLocks noChangeArrowheads="1"/>
              </p:cNvSpPr>
              <p:nvPr/>
            </p:nvSpPr>
            <p:spPr bwMode="auto">
              <a:xfrm>
                <a:off x="4827" y="1592"/>
                <a:ext cx="198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22" name="Rectangle 54"/>
              <p:cNvSpPr>
                <a:spLocks noChangeArrowheads="1"/>
              </p:cNvSpPr>
              <p:nvPr/>
            </p:nvSpPr>
            <p:spPr bwMode="auto">
              <a:xfrm>
                <a:off x="5357" y="1592"/>
                <a:ext cx="16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23" name="Rectangle 55"/>
              <p:cNvSpPr>
                <a:spLocks noChangeArrowheads="1"/>
              </p:cNvSpPr>
              <p:nvPr/>
            </p:nvSpPr>
            <p:spPr bwMode="auto">
              <a:xfrm>
                <a:off x="122" y="1704"/>
                <a:ext cx="390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We give you a full body, highly efficient workout… see how it’s worked for over 4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24" name="Rectangle 56"/>
              <p:cNvSpPr>
                <a:spLocks noChangeArrowheads="1"/>
              </p:cNvSpPr>
              <p:nvPr/>
            </p:nvSpPr>
            <p:spPr bwMode="auto">
              <a:xfrm>
                <a:off x="122" y="1816"/>
                <a:ext cx="78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million women.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25" name="Rectangle 57"/>
              <p:cNvSpPr>
                <a:spLocks noChangeArrowheads="1"/>
              </p:cNvSpPr>
              <p:nvPr/>
            </p:nvSpPr>
            <p:spPr bwMode="auto">
              <a:xfrm>
                <a:off x="3861" y="1821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26" name="Rectangle 58"/>
              <p:cNvSpPr>
                <a:spLocks noChangeArrowheads="1"/>
              </p:cNvSpPr>
              <p:nvPr/>
            </p:nvSpPr>
            <p:spPr bwMode="auto">
              <a:xfrm>
                <a:off x="4334" y="1821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27" name="Rectangle 59"/>
              <p:cNvSpPr>
                <a:spLocks noChangeArrowheads="1"/>
              </p:cNvSpPr>
              <p:nvPr/>
            </p:nvSpPr>
            <p:spPr bwMode="auto">
              <a:xfrm>
                <a:off x="4859" y="1821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28" name="Rectangle 60"/>
              <p:cNvSpPr>
                <a:spLocks noChangeArrowheads="1"/>
              </p:cNvSpPr>
              <p:nvPr/>
            </p:nvSpPr>
            <p:spPr bwMode="auto">
              <a:xfrm>
                <a:off x="5357" y="1821"/>
                <a:ext cx="16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29" name="Rectangle 61"/>
              <p:cNvSpPr>
                <a:spLocks noChangeArrowheads="1"/>
              </p:cNvSpPr>
              <p:nvPr/>
            </p:nvSpPr>
            <p:spPr bwMode="auto">
              <a:xfrm>
                <a:off x="122" y="1933"/>
                <a:ext cx="372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Look Great, Loose Weight and get the results that you want with easy to use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30" name="Rectangle 62"/>
              <p:cNvSpPr>
                <a:spLocks noChangeArrowheads="1"/>
              </p:cNvSpPr>
              <p:nvPr/>
            </p:nvSpPr>
            <p:spPr bwMode="auto">
              <a:xfrm>
                <a:off x="122" y="2045"/>
                <a:ext cx="55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equipment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31" name="Rectangle 63"/>
              <p:cNvSpPr>
                <a:spLocks noChangeArrowheads="1"/>
              </p:cNvSpPr>
              <p:nvPr/>
            </p:nvSpPr>
            <p:spPr bwMode="auto">
              <a:xfrm>
                <a:off x="3861" y="2051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32" name="Rectangle 64"/>
              <p:cNvSpPr>
                <a:spLocks noChangeArrowheads="1"/>
              </p:cNvSpPr>
              <p:nvPr/>
            </p:nvSpPr>
            <p:spPr bwMode="auto">
              <a:xfrm>
                <a:off x="4334" y="2051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33" name="Rectangle 65"/>
              <p:cNvSpPr>
                <a:spLocks noChangeArrowheads="1"/>
              </p:cNvSpPr>
              <p:nvPr/>
            </p:nvSpPr>
            <p:spPr bwMode="auto">
              <a:xfrm>
                <a:off x="4859" y="2051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34" name="Rectangle 66"/>
              <p:cNvSpPr>
                <a:spLocks noChangeArrowheads="1"/>
              </p:cNvSpPr>
              <p:nvPr/>
            </p:nvSpPr>
            <p:spPr bwMode="auto">
              <a:xfrm>
                <a:off x="5357" y="2051"/>
                <a:ext cx="16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35" name="Rectangle 67"/>
              <p:cNvSpPr>
                <a:spLocks noChangeArrowheads="1"/>
              </p:cNvSpPr>
              <p:nvPr/>
            </p:nvSpPr>
            <p:spPr bwMode="auto">
              <a:xfrm>
                <a:off x="122" y="2163"/>
                <a:ext cx="381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gym that combines strength training and cardio…  a workout that works your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36" name="Rectangle 68"/>
              <p:cNvSpPr>
                <a:spLocks noChangeArrowheads="1"/>
              </p:cNvSpPr>
              <p:nvPr/>
            </p:nvSpPr>
            <p:spPr bwMode="auto">
              <a:xfrm>
                <a:off x="122" y="2275"/>
                <a:ext cx="58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entire body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37" name="Rectangle 69"/>
              <p:cNvSpPr>
                <a:spLocks noChangeArrowheads="1"/>
              </p:cNvSpPr>
              <p:nvPr/>
            </p:nvSpPr>
            <p:spPr bwMode="auto">
              <a:xfrm>
                <a:off x="3861" y="2280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38" name="Rectangle 70"/>
              <p:cNvSpPr>
                <a:spLocks noChangeArrowheads="1"/>
              </p:cNvSpPr>
              <p:nvPr/>
            </p:nvSpPr>
            <p:spPr bwMode="auto">
              <a:xfrm>
                <a:off x="4334" y="2280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39" name="Rectangle 71"/>
              <p:cNvSpPr>
                <a:spLocks noChangeArrowheads="1"/>
              </p:cNvSpPr>
              <p:nvPr/>
            </p:nvSpPr>
            <p:spPr bwMode="auto">
              <a:xfrm>
                <a:off x="4871" y="2280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40" name="Rectangle 72"/>
              <p:cNvSpPr>
                <a:spLocks noChangeArrowheads="1"/>
              </p:cNvSpPr>
              <p:nvPr/>
            </p:nvSpPr>
            <p:spPr bwMode="auto">
              <a:xfrm>
                <a:off x="5383" y="2280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41" name="Rectangle 73"/>
              <p:cNvSpPr>
                <a:spLocks noChangeArrowheads="1"/>
              </p:cNvSpPr>
              <p:nvPr/>
            </p:nvSpPr>
            <p:spPr bwMode="auto">
              <a:xfrm>
                <a:off x="122" y="2392"/>
                <a:ext cx="3708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Workout at your convenience… 24 X 7 keyless entry to a security monitored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42" name="Rectangle 74"/>
              <p:cNvSpPr>
                <a:spLocks noChangeArrowheads="1"/>
              </p:cNvSpPr>
              <p:nvPr/>
            </p:nvSpPr>
            <p:spPr bwMode="auto">
              <a:xfrm>
                <a:off x="122" y="2504"/>
                <a:ext cx="26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area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43" name="Rectangle 75"/>
              <p:cNvSpPr>
                <a:spLocks noChangeArrowheads="1"/>
              </p:cNvSpPr>
              <p:nvPr/>
            </p:nvSpPr>
            <p:spPr bwMode="auto">
              <a:xfrm>
                <a:off x="3861" y="2510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44" name="Rectangle 76"/>
              <p:cNvSpPr>
                <a:spLocks noChangeArrowheads="1"/>
              </p:cNvSpPr>
              <p:nvPr/>
            </p:nvSpPr>
            <p:spPr bwMode="auto">
              <a:xfrm>
                <a:off x="4334" y="2510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45" name="Rectangle 77"/>
              <p:cNvSpPr>
                <a:spLocks noChangeArrowheads="1"/>
              </p:cNvSpPr>
              <p:nvPr/>
            </p:nvSpPr>
            <p:spPr bwMode="auto">
              <a:xfrm>
                <a:off x="4871" y="2510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46" name="Rectangle 78"/>
              <p:cNvSpPr>
                <a:spLocks noChangeArrowheads="1"/>
              </p:cNvSpPr>
              <p:nvPr/>
            </p:nvSpPr>
            <p:spPr bwMode="auto">
              <a:xfrm>
                <a:off x="5383" y="2510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47" name="Rectangle 79"/>
              <p:cNvSpPr>
                <a:spLocks noChangeArrowheads="1"/>
              </p:cNvSpPr>
              <p:nvPr/>
            </p:nvSpPr>
            <p:spPr bwMode="auto">
              <a:xfrm>
                <a:off x="122" y="2622"/>
                <a:ext cx="157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 Month Free Trial Membership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48" name="Rectangle 80"/>
              <p:cNvSpPr>
                <a:spLocks noChangeArrowheads="1"/>
              </p:cNvSpPr>
              <p:nvPr/>
            </p:nvSpPr>
            <p:spPr bwMode="auto">
              <a:xfrm>
                <a:off x="3861" y="2628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49" name="Rectangle 81"/>
              <p:cNvSpPr>
                <a:spLocks noChangeArrowheads="1"/>
              </p:cNvSpPr>
              <p:nvPr/>
            </p:nvSpPr>
            <p:spPr bwMode="auto">
              <a:xfrm>
                <a:off x="4334" y="2628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50" name="Rectangle 82"/>
              <p:cNvSpPr>
                <a:spLocks noChangeArrowheads="1"/>
              </p:cNvSpPr>
              <p:nvPr/>
            </p:nvSpPr>
            <p:spPr bwMode="auto">
              <a:xfrm>
                <a:off x="4871" y="2628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51" name="Rectangle 83"/>
              <p:cNvSpPr>
                <a:spLocks noChangeArrowheads="1"/>
              </p:cNvSpPr>
              <p:nvPr/>
            </p:nvSpPr>
            <p:spPr bwMode="auto">
              <a:xfrm>
                <a:off x="5383" y="2628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52" name="Rectangle 84"/>
              <p:cNvSpPr>
                <a:spLocks noChangeArrowheads="1"/>
              </p:cNvSpPr>
              <p:nvPr/>
            </p:nvSpPr>
            <p:spPr bwMode="auto">
              <a:xfrm>
                <a:off x="122" y="2740"/>
                <a:ext cx="127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Gives you results that last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53" name="Rectangle 85"/>
              <p:cNvSpPr>
                <a:spLocks noChangeArrowheads="1"/>
              </p:cNvSpPr>
              <p:nvPr/>
            </p:nvSpPr>
            <p:spPr bwMode="auto">
              <a:xfrm>
                <a:off x="3861" y="2745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54" name="Rectangle 86"/>
              <p:cNvSpPr>
                <a:spLocks noChangeArrowheads="1"/>
              </p:cNvSpPr>
              <p:nvPr/>
            </p:nvSpPr>
            <p:spPr bwMode="auto">
              <a:xfrm>
                <a:off x="4334" y="2745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55" name="Rectangle 87"/>
              <p:cNvSpPr>
                <a:spLocks noChangeArrowheads="1"/>
              </p:cNvSpPr>
              <p:nvPr/>
            </p:nvSpPr>
            <p:spPr bwMode="auto">
              <a:xfrm>
                <a:off x="4827" y="2745"/>
                <a:ext cx="198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56" name="Rectangle 88"/>
              <p:cNvSpPr>
                <a:spLocks noChangeArrowheads="1"/>
              </p:cNvSpPr>
              <p:nvPr/>
            </p:nvSpPr>
            <p:spPr bwMode="auto">
              <a:xfrm>
                <a:off x="5383" y="2745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57" name="Rectangle 89"/>
              <p:cNvSpPr>
                <a:spLocks noChangeArrowheads="1"/>
              </p:cNvSpPr>
              <p:nvPr/>
            </p:nvSpPr>
            <p:spPr bwMode="auto">
              <a:xfrm>
                <a:off x="122" y="2857"/>
                <a:ext cx="372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Our instructors can custom tailor an exercise routine to address any physical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58" name="Rectangle 90"/>
              <p:cNvSpPr>
                <a:spLocks noChangeArrowheads="1"/>
              </p:cNvSpPr>
              <p:nvPr/>
            </p:nvSpPr>
            <p:spPr bwMode="auto">
              <a:xfrm>
                <a:off x="122" y="2969"/>
                <a:ext cx="302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limitations you may have, or to target specific "problem areas"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59" name="Rectangle 91"/>
              <p:cNvSpPr>
                <a:spLocks noChangeArrowheads="1"/>
              </p:cNvSpPr>
              <p:nvPr/>
            </p:nvSpPr>
            <p:spPr bwMode="auto">
              <a:xfrm>
                <a:off x="3861" y="2975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60" name="Rectangle 92"/>
              <p:cNvSpPr>
                <a:spLocks noChangeArrowheads="1"/>
              </p:cNvSpPr>
              <p:nvPr/>
            </p:nvSpPr>
            <p:spPr bwMode="auto">
              <a:xfrm>
                <a:off x="4347" y="2975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61" name="Rectangle 93"/>
              <p:cNvSpPr>
                <a:spLocks noChangeArrowheads="1"/>
              </p:cNvSpPr>
              <p:nvPr/>
            </p:nvSpPr>
            <p:spPr bwMode="auto">
              <a:xfrm>
                <a:off x="4871" y="2975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62" name="Rectangle 94"/>
              <p:cNvSpPr>
                <a:spLocks noChangeArrowheads="1"/>
              </p:cNvSpPr>
              <p:nvPr/>
            </p:nvSpPr>
            <p:spPr bwMode="auto">
              <a:xfrm>
                <a:off x="5383" y="2975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63" name="Rectangle 95"/>
              <p:cNvSpPr>
                <a:spLocks noChangeArrowheads="1"/>
              </p:cNvSpPr>
              <p:nvPr/>
            </p:nvSpPr>
            <p:spPr bwMode="auto">
              <a:xfrm>
                <a:off x="122" y="3087"/>
                <a:ext cx="388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Offering a variety of classes, lectures and training, we will educate and motivate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64" name="Rectangle 96"/>
              <p:cNvSpPr>
                <a:spLocks noChangeArrowheads="1"/>
              </p:cNvSpPr>
              <p:nvPr/>
            </p:nvSpPr>
            <p:spPr bwMode="auto">
              <a:xfrm>
                <a:off x="122" y="3199"/>
                <a:ext cx="227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you to exercise and maintain a healthy lifestyle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65" name="Rectangle 97"/>
              <p:cNvSpPr>
                <a:spLocks noChangeArrowheads="1"/>
              </p:cNvSpPr>
              <p:nvPr/>
            </p:nvSpPr>
            <p:spPr bwMode="auto">
              <a:xfrm>
                <a:off x="3842" y="3204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66" name="Rectangle 98"/>
              <p:cNvSpPr>
                <a:spLocks noChangeArrowheads="1"/>
              </p:cNvSpPr>
              <p:nvPr/>
            </p:nvSpPr>
            <p:spPr bwMode="auto">
              <a:xfrm>
                <a:off x="4334" y="3204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67" name="Rectangle 99"/>
              <p:cNvSpPr>
                <a:spLocks noChangeArrowheads="1"/>
              </p:cNvSpPr>
              <p:nvPr/>
            </p:nvSpPr>
            <p:spPr bwMode="auto">
              <a:xfrm>
                <a:off x="4871" y="3204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68" name="Rectangle 100"/>
              <p:cNvSpPr>
                <a:spLocks noChangeArrowheads="1"/>
              </p:cNvSpPr>
              <p:nvPr/>
            </p:nvSpPr>
            <p:spPr bwMode="auto">
              <a:xfrm>
                <a:off x="5370" y="3204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69" name="Rectangle 101"/>
              <p:cNvSpPr>
                <a:spLocks noChangeArrowheads="1"/>
              </p:cNvSpPr>
              <p:nvPr/>
            </p:nvSpPr>
            <p:spPr bwMode="auto">
              <a:xfrm>
                <a:off x="122" y="3316"/>
                <a:ext cx="173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weight loss facility exactly for you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70" name="Rectangle 102"/>
              <p:cNvSpPr>
                <a:spLocks noChangeArrowheads="1"/>
              </p:cNvSpPr>
              <p:nvPr/>
            </p:nvSpPr>
            <p:spPr bwMode="auto">
              <a:xfrm>
                <a:off x="3861" y="3322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71" name="Rectangle 103"/>
              <p:cNvSpPr>
                <a:spLocks noChangeArrowheads="1"/>
              </p:cNvSpPr>
              <p:nvPr/>
            </p:nvSpPr>
            <p:spPr bwMode="auto">
              <a:xfrm>
                <a:off x="4347" y="3322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72" name="Rectangle 104"/>
              <p:cNvSpPr>
                <a:spLocks noChangeArrowheads="1"/>
              </p:cNvSpPr>
              <p:nvPr/>
            </p:nvSpPr>
            <p:spPr bwMode="auto">
              <a:xfrm>
                <a:off x="4871" y="3322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73" name="Rectangle 105"/>
              <p:cNvSpPr>
                <a:spLocks noChangeArrowheads="1"/>
              </p:cNvSpPr>
              <p:nvPr/>
            </p:nvSpPr>
            <p:spPr bwMode="auto">
              <a:xfrm>
                <a:off x="5370" y="3322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74" name="Rectangle 106"/>
              <p:cNvSpPr>
                <a:spLocks noChangeArrowheads="1"/>
              </p:cNvSpPr>
              <p:nvPr/>
            </p:nvSpPr>
            <p:spPr bwMode="auto">
              <a:xfrm>
                <a:off x="122" y="3434"/>
                <a:ext cx="317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We offer a fun and safe place for your children while you work out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75" name="Rectangle 107"/>
              <p:cNvSpPr>
                <a:spLocks noChangeArrowheads="1"/>
              </p:cNvSpPr>
              <p:nvPr/>
            </p:nvSpPr>
            <p:spPr bwMode="auto">
              <a:xfrm>
                <a:off x="3861" y="3439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76" name="Rectangle 108"/>
              <p:cNvSpPr>
                <a:spLocks noChangeArrowheads="1"/>
              </p:cNvSpPr>
              <p:nvPr/>
            </p:nvSpPr>
            <p:spPr bwMode="auto">
              <a:xfrm>
                <a:off x="4347" y="3439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77" name="Rectangle 109"/>
              <p:cNvSpPr>
                <a:spLocks noChangeArrowheads="1"/>
              </p:cNvSpPr>
              <p:nvPr/>
            </p:nvSpPr>
            <p:spPr bwMode="auto">
              <a:xfrm>
                <a:off x="4859" y="3439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78" name="Rectangle 110"/>
              <p:cNvSpPr>
                <a:spLocks noChangeArrowheads="1"/>
              </p:cNvSpPr>
              <p:nvPr/>
            </p:nvSpPr>
            <p:spPr bwMode="auto">
              <a:xfrm>
                <a:off x="5370" y="3439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79" name="Rectangle 111"/>
              <p:cNvSpPr>
                <a:spLocks noChangeArrowheads="1"/>
              </p:cNvSpPr>
              <p:nvPr/>
            </p:nvSpPr>
            <p:spPr bwMode="auto">
              <a:xfrm>
                <a:off x="122" y="3551"/>
                <a:ext cx="380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Supervised circuit workouts... our instructors will make sure you have a proper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80" name="Rectangle 112"/>
              <p:cNvSpPr>
                <a:spLocks noChangeArrowheads="1"/>
              </p:cNvSpPr>
              <p:nvPr/>
            </p:nvSpPr>
            <p:spPr bwMode="auto">
              <a:xfrm>
                <a:off x="122" y="3663"/>
                <a:ext cx="2058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form so your time on the circuit is effective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81" name="Rectangle 113"/>
              <p:cNvSpPr>
                <a:spLocks noChangeArrowheads="1"/>
              </p:cNvSpPr>
              <p:nvPr/>
            </p:nvSpPr>
            <p:spPr bwMode="auto">
              <a:xfrm>
                <a:off x="3861" y="3669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82" name="Rectangle 114"/>
              <p:cNvSpPr>
                <a:spLocks noChangeArrowheads="1"/>
              </p:cNvSpPr>
              <p:nvPr/>
            </p:nvSpPr>
            <p:spPr bwMode="auto">
              <a:xfrm>
                <a:off x="4334" y="3669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83" name="Rectangle 115"/>
              <p:cNvSpPr>
                <a:spLocks noChangeArrowheads="1"/>
              </p:cNvSpPr>
              <p:nvPr/>
            </p:nvSpPr>
            <p:spPr bwMode="auto">
              <a:xfrm>
                <a:off x="4846" y="3669"/>
                <a:ext cx="16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84" name="Rectangle 116"/>
              <p:cNvSpPr>
                <a:spLocks noChangeArrowheads="1"/>
              </p:cNvSpPr>
              <p:nvPr/>
            </p:nvSpPr>
            <p:spPr bwMode="auto">
              <a:xfrm>
                <a:off x="5370" y="3669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85" name="Rectangle 117"/>
              <p:cNvSpPr>
                <a:spLocks noChangeArrowheads="1"/>
              </p:cNvSpPr>
              <p:nvPr/>
            </p:nvSpPr>
            <p:spPr bwMode="auto">
              <a:xfrm>
                <a:off x="122" y="3781"/>
                <a:ext cx="3593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Tune into 20-minute seminars and lectures... quickly learn simple steps to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86" name="Rectangle 118"/>
              <p:cNvSpPr>
                <a:spLocks noChangeArrowheads="1"/>
              </p:cNvSpPr>
              <p:nvPr/>
            </p:nvSpPr>
            <p:spPr bwMode="auto">
              <a:xfrm>
                <a:off x="122" y="3893"/>
                <a:ext cx="122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achieving a balanced life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87" name="Rectangle 119"/>
              <p:cNvSpPr>
                <a:spLocks noChangeArrowheads="1"/>
              </p:cNvSpPr>
              <p:nvPr/>
            </p:nvSpPr>
            <p:spPr bwMode="auto">
              <a:xfrm>
                <a:off x="3842" y="3899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88" name="Rectangle 120"/>
              <p:cNvSpPr>
                <a:spLocks noChangeArrowheads="1"/>
              </p:cNvSpPr>
              <p:nvPr/>
            </p:nvSpPr>
            <p:spPr bwMode="auto">
              <a:xfrm>
                <a:off x="4347" y="3899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89" name="Rectangle 121"/>
              <p:cNvSpPr>
                <a:spLocks noChangeArrowheads="1"/>
              </p:cNvSpPr>
              <p:nvPr/>
            </p:nvSpPr>
            <p:spPr bwMode="auto">
              <a:xfrm>
                <a:off x="4859" y="3899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90" name="Rectangle 122"/>
              <p:cNvSpPr>
                <a:spLocks noChangeArrowheads="1"/>
              </p:cNvSpPr>
              <p:nvPr/>
            </p:nvSpPr>
            <p:spPr bwMode="auto">
              <a:xfrm>
                <a:off x="5370" y="3899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91" name="Rectangle 123"/>
              <p:cNvSpPr>
                <a:spLocks noChangeArrowheads="1"/>
              </p:cNvSpPr>
              <p:nvPr/>
            </p:nvSpPr>
            <p:spPr bwMode="auto">
              <a:xfrm>
                <a:off x="122" y="4010"/>
                <a:ext cx="172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It's not your mother's gym anymore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92" name="Rectangle 124"/>
              <p:cNvSpPr>
                <a:spLocks noChangeArrowheads="1"/>
              </p:cNvSpPr>
              <p:nvPr/>
            </p:nvSpPr>
            <p:spPr bwMode="auto">
              <a:xfrm>
                <a:off x="3842" y="4016"/>
                <a:ext cx="14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93" name="Rectangle 125"/>
              <p:cNvSpPr>
                <a:spLocks noChangeArrowheads="1"/>
              </p:cNvSpPr>
              <p:nvPr/>
            </p:nvSpPr>
            <p:spPr bwMode="auto">
              <a:xfrm>
                <a:off x="4322" y="4016"/>
                <a:ext cx="16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94" name="Rectangle 126"/>
              <p:cNvSpPr>
                <a:spLocks noChangeArrowheads="1"/>
              </p:cNvSpPr>
              <p:nvPr/>
            </p:nvSpPr>
            <p:spPr bwMode="auto">
              <a:xfrm>
                <a:off x="4871" y="4016"/>
                <a:ext cx="10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95" name="Rectangle 127"/>
              <p:cNvSpPr>
                <a:spLocks noChangeArrowheads="1"/>
              </p:cNvSpPr>
              <p:nvPr/>
            </p:nvSpPr>
            <p:spPr bwMode="auto">
              <a:xfrm>
                <a:off x="5338" y="4016"/>
                <a:ext cx="198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96" name="Rectangle 128"/>
              <p:cNvSpPr>
                <a:spLocks noChangeArrowheads="1"/>
              </p:cNvSpPr>
              <p:nvPr/>
            </p:nvSpPr>
            <p:spPr bwMode="auto">
              <a:xfrm>
                <a:off x="96" y="528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97" name="Rectangle 129"/>
              <p:cNvSpPr>
                <a:spLocks noChangeArrowheads="1"/>
              </p:cNvSpPr>
              <p:nvPr/>
            </p:nvSpPr>
            <p:spPr bwMode="auto">
              <a:xfrm>
                <a:off x="3657" y="528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98" name="Rectangle 130"/>
              <p:cNvSpPr>
                <a:spLocks noChangeArrowheads="1"/>
              </p:cNvSpPr>
              <p:nvPr/>
            </p:nvSpPr>
            <p:spPr bwMode="auto">
              <a:xfrm>
                <a:off x="4111" y="528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99" name="Rectangle 131"/>
              <p:cNvSpPr>
                <a:spLocks noChangeArrowheads="1"/>
              </p:cNvSpPr>
              <p:nvPr/>
            </p:nvSpPr>
            <p:spPr bwMode="auto">
              <a:xfrm>
                <a:off x="4635" y="528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00" name="Rectangle 132"/>
              <p:cNvSpPr>
                <a:spLocks noChangeArrowheads="1"/>
              </p:cNvSpPr>
              <p:nvPr/>
            </p:nvSpPr>
            <p:spPr bwMode="auto">
              <a:xfrm>
                <a:off x="5159" y="528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01" name="Line 133"/>
              <p:cNvSpPr>
                <a:spLocks noChangeShapeType="1"/>
              </p:cNvSpPr>
              <p:nvPr/>
            </p:nvSpPr>
            <p:spPr bwMode="auto">
              <a:xfrm>
                <a:off x="102" y="528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02" name="Rectangle 134"/>
              <p:cNvSpPr>
                <a:spLocks noChangeArrowheads="1"/>
              </p:cNvSpPr>
              <p:nvPr/>
            </p:nvSpPr>
            <p:spPr bwMode="auto">
              <a:xfrm>
                <a:off x="102" y="528"/>
                <a:ext cx="5562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03" name="Rectangle 135"/>
              <p:cNvSpPr>
                <a:spLocks noChangeArrowheads="1"/>
              </p:cNvSpPr>
              <p:nvPr/>
            </p:nvSpPr>
            <p:spPr bwMode="auto">
              <a:xfrm>
                <a:off x="5658" y="528"/>
                <a:ext cx="6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04" name="Line 136"/>
              <p:cNvSpPr>
                <a:spLocks noChangeShapeType="1"/>
              </p:cNvSpPr>
              <p:nvPr/>
            </p:nvSpPr>
            <p:spPr bwMode="auto">
              <a:xfrm>
                <a:off x="102" y="1233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05" name="Rectangle 137"/>
              <p:cNvSpPr>
                <a:spLocks noChangeArrowheads="1"/>
              </p:cNvSpPr>
              <p:nvPr/>
            </p:nvSpPr>
            <p:spPr bwMode="auto">
              <a:xfrm>
                <a:off x="102" y="1233"/>
                <a:ext cx="5562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06" name="Line 138"/>
              <p:cNvSpPr>
                <a:spLocks noChangeShapeType="1"/>
              </p:cNvSpPr>
              <p:nvPr/>
            </p:nvSpPr>
            <p:spPr bwMode="auto">
              <a:xfrm>
                <a:off x="102" y="1351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07" name="Rectangle 139"/>
              <p:cNvSpPr>
                <a:spLocks noChangeArrowheads="1"/>
              </p:cNvSpPr>
              <p:nvPr/>
            </p:nvSpPr>
            <p:spPr bwMode="auto">
              <a:xfrm>
                <a:off x="102" y="1351"/>
                <a:ext cx="5562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08" name="Line 140"/>
              <p:cNvSpPr>
                <a:spLocks noChangeShapeType="1"/>
              </p:cNvSpPr>
              <p:nvPr/>
            </p:nvSpPr>
            <p:spPr bwMode="auto">
              <a:xfrm>
                <a:off x="102" y="1469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09" name="Rectangle 141"/>
              <p:cNvSpPr>
                <a:spLocks noChangeArrowheads="1"/>
              </p:cNvSpPr>
              <p:nvPr/>
            </p:nvSpPr>
            <p:spPr bwMode="auto">
              <a:xfrm>
                <a:off x="102" y="1469"/>
                <a:ext cx="5562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10" name="Line 142"/>
              <p:cNvSpPr>
                <a:spLocks noChangeShapeType="1"/>
              </p:cNvSpPr>
              <p:nvPr/>
            </p:nvSpPr>
            <p:spPr bwMode="auto">
              <a:xfrm>
                <a:off x="102" y="1698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11" name="Rectangle 143"/>
              <p:cNvSpPr>
                <a:spLocks noChangeArrowheads="1"/>
              </p:cNvSpPr>
              <p:nvPr/>
            </p:nvSpPr>
            <p:spPr bwMode="auto">
              <a:xfrm>
                <a:off x="102" y="1698"/>
                <a:ext cx="5562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12" name="Line 144"/>
              <p:cNvSpPr>
                <a:spLocks noChangeShapeType="1"/>
              </p:cNvSpPr>
              <p:nvPr/>
            </p:nvSpPr>
            <p:spPr bwMode="auto">
              <a:xfrm>
                <a:off x="102" y="1928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13" name="Rectangle 145"/>
              <p:cNvSpPr>
                <a:spLocks noChangeArrowheads="1"/>
              </p:cNvSpPr>
              <p:nvPr/>
            </p:nvSpPr>
            <p:spPr bwMode="auto">
              <a:xfrm>
                <a:off x="102" y="1928"/>
                <a:ext cx="5562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14" name="Line 146"/>
              <p:cNvSpPr>
                <a:spLocks noChangeShapeType="1"/>
              </p:cNvSpPr>
              <p:nvPr/>
            </p:nvSpPr>
            <p:spPr bwMode="auto">
              <a:xfrm>
                <a:off x="102" y="2157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15" name="Rectangle 147"/>
              <p:cNvSpPr>
                <a:spLocks noChangeArrowheads="1"/>
              </p:cNvSpPr>
              <p:nvPr/>
            </p:nvSpPr>
            <p:spPr bwMode="auto">
              <a:xfrm>
                <a:off x="102" y="2157"/>
                <a:ext cx="5562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16" name="Line 148"/>
              <p:cNvSpPr>
                <a:spLocks noChangeShapeType="1"/>
              </p:cNvSpPr>
              <p:nvPr/>
            </p:nvSpPr>
            <p:spPr bwMode="auto">
              <a:xfrm>
                <a:off x="102" y="2387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17" name="Rectangle 149"/>
              <p:cNvSpPr>
                <a:spLocks noChangeArrowheads="1"/>
              </p:cNvSpPr>
              <p:nvPr/>
            </p:nvSpPr>
            <p:spPr bwMode="auto">
              <a:xfrm>
                <a:off x="102" y="2387"/>
                <a:ext cx="5562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18" name="Line 150"/>
              <p:cNvSpPr>
                <a:spLocks noChangeShapeType="1"/>
              </p:cNvSpPr>
              <p:nvPr/>
            </p:nvSpPr>
            <p:spPr bwMode="auto">
              <a:xfrm>
                <a:off x="102" y="2616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19" name="Rectangle 151"/>
              <p:cNvSpPr>
                <a:spLocks noChangeArrowheads="1"/>
              </p:cNvSpPr>
              <p:nvPr/>
            </p:nvSpPr>
            <p:spPr bwMode="auto">
              <a:xfrm>
                <a:off x="102" y="2616"/>
                <a:ext cx="5562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20" name="Line 152"/>
              <p:cNvSpPr>
                <a:spLocks noChangeShapeType="1"/>
              </p:cNvSpPr>
              <p:nvPr/>
            </p:nvSpPr>
            <p:spPr bwMode="auto">
              <a:xfrm>
                <a:off x="102" y="2734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21" name="Rectangle 153"/>
              <p:cNvSpPr>
                <a:spLocks noChangeArrowheads="1"/>
              </p:cNvSpPr>
              <p:nvPr/>
            </p:nvSpPr>
            <p:spPr bwMode="auto">
              <a:xfrm>
                <a:off x="102" y="2734"/>
                <a:ext cx="5562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22" name="Line 154"/>
              <p:cNvSpPr>
                <a:spLocks noChangeShapeType="1"/>
              </p:cNvSpPr>
              <p:nvPr/>
            </p:nvSpPr>
            <p:spPr bwMode="auto">
              <a:xfrm>
                <a:off x="102" y="2852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23" name="Rectangle 155"/>
              <p:cNvSpPr>
                <a:spLocks noChangeArrowheads="1"/>
              </p:cNvSpPr>
              <p:nvPr/>
            </p:nvSpPr>
            <p:spPr bwMode="auto">
              <a:xfrm>
                <a:off x="102" y="2852"/>
                <a:ext cx="5562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24" name="Line 156"/>
              <p:cNvSpPr>
                <a:spLocks noChangeShapeType="1"/>
              </p:cNvSpPr>
              <p:nvPr/>
            </p:nvSpPr>
            <p:spPr bwMode="auto">
              <a:xfrm>
                <a:off x="102" y="3081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25" name="Rectangle 157"/>
              <p:cNvSpPr>
                <a:spLocks noChangeArrowheads="1"/>
              </p:cNvSpPr>
              <p:nvPr/>
            </p:nvSpPr>
            <p:spPr bwMode="auto">
              <a:xfrm>
                <a:off x="102" y="3081"/>
                <a:ext cx="5562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26" name="Line 158"/>
              <p:cNvSpPr>
                <a:spLocks noChangeShapeType="1"/>
              </p:cNvSpPr>
              <p:nvPr/>
            </p:nvSpPr>
            <p:spPr bwMode="auto">
              <a:xfrm>
                <a:off x="102" y="3311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27" name="Rectangle 159"/>
              <p:cNvSpPr>
                <a:spLocks noChangeArrowheads="1"/>
              </p:cNvSpPr>
              <p:nvPr/>
            </p:nvSpPr>
            <p:spPr bwMode="auto">
              <a:xfrm>
                <a:off x="102" y="3311"/>
                <a:ext cx="5562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28" name="Line 160"/>
              <p:cNvSpPr>
                <a:spLocks noChangeShapeType="1"/>
              </p:cNvSpPr>
              <p:nvPr/>
            </p:nvSpPr>
            <p:spPr bwMode="auto">
              <a:xfrm>
                <a:off x="102" y="3428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29" name="Rectangle 161"/>
              <p:cNvSpPr>
                <a:spLocks noChangeArrowheads="1"/>
              </p:cNvSpPr>
              <p:nvPr/>
            </p:nvSpPr>
            <p:spPr bwMode="auto">
              <a:xfrm>
                <a:off x="102" y="3428"/>
                <a:ext cx="5562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30" name="Line 162"/>
              <p:cNvSpPr>
                <a:spLocks noChangeShapeType="1"/>
              </p:cNvSpPr>
              <p:nvPr/>
            </p:nvSpPr>
            <p:spPr bwMode="auto">
              <a:xfrm>
                <a:off x="102" y="3546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31" name="Rectangle 163"/>
              <p:cNvSpPr>
                <a:spLocks noChangeArrowheads="1"/>
              </p:cNvSpPr>
              <p:nvPr/>
            </p:nvSpPr>
            <p:spPr bwMode="auto">
              <a:xfrm>
                <a:off x="102" y="3546"/>
                <a:ext cx="5562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32" name="Line 164"/>
              <p:cNvSpPr>
                <a:spLocks noChangeShapeType="1"/>
              </p:cNvSpPr>
              <p:nvPr/>
            </p:nvSpPr>
            <p:spPr bwMode="auto">
              <a:xfrm>
                <a:off x="102" y="3775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33" name="Rectangle 165"/>
              <p:cNvSpPr>
                <a:spLocks noChangeArrowheads="1"/>
              </p:cNvSpPr>
              <p:nvPr/>
            </p:nvSpPr>
            <p:spPr bwMode="auto">
              <a:xfrm>
                <a:off x="102" y="3775"/>
                <a:ext cx="5562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34" name="Line 166"/>
              <p:cNvSpPr>
                <a:spLocks noChangeShapeType="1"/>
              </p:cNvSpPr>
              <p:nvPr/>
            </p:nvSpPr>
            <p:spPr bwMode="auto">
              <a:xfrm>
                <a:off x="102" y="4005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35" name="Rectangle 167"/>
              <p:cNvSpPr>
                <a:spLocks noChangeArrowheads="1"/>
              </p:cNvSpPr>
              <p:nvPr/>
            </p:nvSpPr>
            <p:spPr bwMode="auto">
              <a:xfrm>
                <a:off x="102" y="4005"/>
                <a:ext cx="5562" cy="5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36" name="Line 168"/>
              <p:cNvSpPr>
                <a:spLocks noChangeShapeType="1"/>
              </p:cNvSpPr>
              <p:nvPr/>
            </p:nvSpPr>
            <p:spPr bwMode="auto">
              <a:xfrm>
                <a:off x="96" y="528"/>
                <a:ext cx="1" cy="3600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37" name="Rectangle 169"/>
              <p:cNvSpPr>
                <a:spLocks noChangeArrowheads="1"/>
              </p:cNvSpPr>
              <p:nvPr/>
            </p:nvSpPr>
            <p:spPr bwMode="auto">
              <a:xfrm>
                <a:off x="96" y="528"/>
                <a:ext cx="6" cy="3600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38" name="Line 170"/>
              <p:cNvSpPr>
                <a:spLocks noChangeShapeType="1"/>
              </p:cNvSpPr>
              <p:nvPr/>
            </p:nvSpPr>
            <p:spPr bwMode="auto">
              <a:xfrm>
                <a:off x="3657" y="534"/>
                <a:ext cx="1" cy="3594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39" name="Rectangle 171"/>
              <p:cNvSpPr>
                <a:spLocks noChangeArrowheads="1"/>
              </p:cNvSpPr>
              <p:nvPr/>
            </p:nvSpPr>
            <p:spPr bwMode="auto">
              <a:xfrm>
                <a:off x="3657" y="534"/>
                <a:ext cx="6" cy="3594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40" name="Line 172"/>
              <p:cNvSpPr>
                <a:spLocks noChangeShapeType="1"/>
              </p:cNvSpPr>
              <p:nvPr/>
            </p:nvSpPr>
            <p:spPr bwMode="auto">
              <a:xfrm>
                <a:off x="4111" y="534"/>
                <a:ext cx="1" cy="3594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41" name="Rectangle 173"/>
              <p:cNvSpPr>
                <a:spLocks noChangeArrowheads="1"/>
              </p:cNvSpPr>
              <p:nvPr/>
            </p:nvSpPr>
            <p:spPr bwMode="auto">
              <a:xfrm>
                <a:off x="4111" y="534"/>
                <a:ext cx="6" cy="3594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42" name="Line 174"/>
              <p:cNvSpPr>
                <a:spLocks noChangeShapeType="1"/>
              </p:cNvSpPr>
              <p:nvPr/>
            </p:nvSpPr>
            <p:spPr bwMode="auto">
              <a:xfrm>
                <a:off x="4635" y="534"/>
                <a:ext cx="1" cy="3594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43" name="Rectangle 175"/>
              <p:cNvSpPr>
                <a:spLocks noChangeArrowheads="1"/>
              </p:cNvSpPr>
              <p:nvPr/>
            </p:nvSpPr>
            <p:spPr bwMode="auto">
              <a:xfrm>
                <a:off x="4635" y="534"/>
                <a:ext cx="6" cy="3594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44" name="Line 176"/>
              <p:cNvSpPr>
                <a:spLocks noChangeShapeType="1"/>
              </p:cNvSpPr>
              <p:nvPr/>
            </p:nvSpPr>
            <p:spPr bwMode="auto">
              <a:xfrm>
                <a:off x="5159" y="534"/>
                <a:ext cx="1" cy="3594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45" name="Rectangle 177"/>
              <p:cNvSpPr>
                <a:spLocks noChangeArrowheads="1"/>
              </p:cNvSpPr>
              <p:nvPr/>
            </p:nvSpPr>
            <p:spPr bwMode="auto">
              <a:xfrm>
                <a:off x="5159" y="534"/>
                <a:ext cx="6" cy="3594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46" name="Line 178"/>
              <p:cNvSpPr>
                <a:spLocks noChangeShapeType="1"/>
              </p:cNvSpPr>
              <p:nvPr/>
            </p:nvSpPr>
            <p:spPr bwMode="auto">
              <a:xfrm>
                <a:off x="102" y="4122"/>
                <a:ext cx="5562" cy="1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47" name="Rectangle 179"/>
              <p:cNvSpPr>
                <a:spLocks noChangeArrowheads="1"/>
              </p:cNvSpPr>
              <p:nvPr/>
            </p:nvSpPr>
            <p:spPr bwMode="auto">
              <a:xfrm>
                <a:off x="102" y="4122"/>
                <a:ext cx="5562" cy="6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48" name="Line 180"/>
              <p:cNvSpPr>
                <a:spLocks noChangeShapeType="1"/>
              </p:cNvSpPr>
              <p:nvPr/>
            </p:nvSpPr>
            <p:spPr bwMode="auto">
              <a:xfrm>
                <a:off x="5658" y="534"/>
                <a:ext cx="1" cy="3594"/>
              </a:xfrm>
              <a:prstGeom prst="line">
                <a:avLst/>
              </a:prstGeom>
              <a:noFill/>
              <a:ln w="0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49" name="Rectangle 181"/>
              <p:cNvSpPr>
                <a:spLocks noChangeArrowheads="1"/>
              </p:cNvSpPr>
              <p:nvPr/>
            </p:nvSpPr>
            <p:spPr bwMode="auto">
              <a:xfrm>
                <a:off x="5658" y="534"/>
                <a:ext cx="6" cy="3594"/>
              </a:xfrm>
              <a:prstGeom prst="rect">
                <a:avLst/>
              </a:prstGeom>
              <a:solidFill>
                <a:srgbClr val="4F8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50" name="Line 182"/>
              <p:cNvSpPr>
                <a:spLocks noChangeShapeType="1"/>
              </p:cNvSpPr>
              <p:nvPr/>
            </p:nvSpPr>
            <p:spPr bwMode="auto">
              <a:xfrm>
                <a:off x="96" y="4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51" name="Rectangle 183"/>
              <p:cNvSpPr>
                <a:spLocks noChangeArrowheads="1"/>
              </p:cNvSpPr>
              <p:nvPr/>
            </p:nvSpPr>
            <p:spPr bwMode="auto">
              <a:xfrm>
                <a:off x="96" y="412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52" name="Line 184"/>
              <p:cNvSpPr>
                <a:spLocks noChangeShapeType="1"/>
              </p:cNvSpPr>
              <p:nvPr/>
            </p:nvSpPr>
            <p:spPr bwMode="auto">
              <a:xfrm>
                <a:off x="3657" y="4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53" name="Rectangle 185"/>
              <p:cNvSpPr>
                <a:spLocks noChangeArrowheads="1"/>
              </p:cNvSpPr>
              <p:nvPr/>
            </p:nvSpPr>
            <p:spPr bwMode="auto">
              <a:xfrm>
                <a:off x="3657" y="412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54" name="Line 186"/>
              <p:cNvSpPr>
                <a:spLocks noChangeShapeType="1"/>
              </p:cNvSpPr>
              <p:nvPr/>
            </p:nvSpPr>
            <p:spPr bwMode="auto">
              <a:xfrm>
                <a:off x="4111" y="4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55" name="Rectangle 187"/>
              <p:cNvSpPr>
                <a:spLocks noChangeArrowheads="1"/>
              </p:cNvSpPr>
              <p:nvPr/>
            </p:nvSpPr>
            <p:spPr bwMode="auto">
              <a:xfrm>
                <a:off x="4111" y="412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56" name="Line 188"/>
              <p:cNvSpPr>
                <a:spLocks noChangeShapeType="1"/>
              </p:cNvSpPr>
              <p:nvPr/>
            </p:nvSpPr>
            <p:spPr bwMode="auto">
              <a:xfrm>
                <a:off x="4635" y="4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57" name="Rectangle 189"/>
              <p:cNvSpPr>
                <a:spLocks noChangeArrowheads="1"/>
              </p:cNvSpPr>
              <p:nvPr/>
            </p:nvSpPr>
            <p:spPr bwMode="auto">
              <a:xfrm>
                <a:off x="4635" y="412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58" name="Line 190"/>
              <p:cNvSpPr>
                <a:spLocks noChangeShapeType="1"/>
              </p:cNvSpPr>
              <p:nvPr/>
            </p:nvSpPr>
            <p:spPr bwMode="auto">
              <a:xfrm>
                <a:off x="5159" y="4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59" name="Rectangle 191"/>
              <p:cNvSpPr>
                <a:spLocks noChangeArrowheads="1"/>
              </p:cNvSpPr>
              <p:nvPr/>
            </p:nvSpPr>
            <p:spPr bwMode="auto">
              <a:xfrm>
                <a:off x="5159" y="412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60" name="Line 192"/>
              <p:cNvSpPr>
                <a:spLocks noChangeShapeType="1"/>
              </p:cNvSpPr>
              <p:nvPr/>
            </p:nvSpPr>
            <p:spPr bwMode="auto">
              <a:xfrm>
                <a:off x="5658" y="4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61" name="Rectangle 193"/>
              <p:cNvSpPr>
                <a:spLocks noChangeArrowheads="1"/>
              </p:cNvSpPr>
              <p:nvPr/>
            </p:nvSpPr>
            <p:spPr bwMode="auto">
              <a:xfrm>
                <a:off x="5658" y="412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62" name="Line 194"/>
              <p:cNvSpPr>
                <a:spLocks noChangeShapeType="1"/>
              </p:cNvSpPr>
              <p:nvPr/>
            </p:nvSpPr>
            <p:spPr bwMode="auto">
              <a:xfrm>
                <a:off x="5664" y="5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63" name="Rectangle 195"/>
              <p:cNvSpPr>
                <a:spLocks noChangeArrowheads="1"/>
              </p:cNvSpPr>
              <p:nvPr/>
            </p:nvSpPr>
            <p:spPr bwMode="auto">
              <a:xfrm>
                <a:off x="5664" y="52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64" name="Line 196"/>
              <p:cNvSpPr>
                <a:spLocks noChangeShapeType="1"/>
              </p:cNvSpPr>
              <p:nvPr/>
            </p:nvSpPr>
            <p:spPr bwMode="auto">
              <a:xfrm>
                <a:off x="5664" y="12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65" name="Rectangle 197"/>
              <p:cNvSpPr>
                <a:spLocks noChangeArrowheads="1"/>
              </p:cNvSpPr>
              <p:nvPr/>
            </p:nvSpPr>
            <p:spPr bwMode="auto">
              <a:xfrm>
                <a:off x="5664" y="1233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66" name="Line 198"/>
              <p:cNvSpPr>
                <a:spLocks noChangeShapeType="1"/>
              </p:cNvSpPr>
              <p:nvPr/>
            </p:nvSpPr>
            <p:spPr bwMode="auto">
              <a:xfrm>
                <a:off x="5664" y="13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67" name="Rectangle 199"/>
              <p:cNvSpPr>
                <a:spLocks noChangeArrowheads="1"/>
              </p:cNvSpPr>
              <p:nvPr/>
            </p:nvSpPr>
            <p:spPr bwMode="auto">
              <a:xfrm>
                <a:off x="5664" y="1351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68" name="Line 200"/>
              <p:cNvSpPr>
                <a:spLocks noChangeShapeType="1"/>
              </p:cNvSpPr>
              <p:nvPr/>
            </p:nvSpPr>
            <p:spPr bwMode="auto">
              <a:xfrm>
                <a:off x="5664" y="146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69" name="Rectangle 201"/>
              <p:cNvSpPr>
                <a:spLocks noChangeArrowheads="1"/>
              </p:cNvSpPr>
              <p:nvPr/>
            </p:nvSpPr>
            <p:spPr bwMode="auto">
              <a:xfrm>
                <a:off x="5664" y="1469"/>
                <a:ext cx="6" cy="5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70" name="Line 202"/>
              <p:cNvSpPr>
                <a:spLocks noChangeShapeType="1"/>
              </p:cNvSpPr>
              <p:nvPr/>
            </p:nvSpPr>
            <p:spPr bwMode="auto">
              <a:xfrm>
                <a:off x="5664" y="16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71" name="Rectangle 203"/>
              <p:cNvSpPr>
                <a:spLocks noChangeArrowheads="1"/>
              </p:cNvSpPr>
              <p:nvPr/>
            </p:nvSpPr>
            <p:spPr bwMode="auto">
              <a:xfrm>
                <a:off x="5664" y="1698"/>
                <a:ext cx="6" cy="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72" name="Line 204"/>
              <p:cNvSpPr>
                <a:spLocks noChangeShapeType="1"/>
              </p:cNvSpPr>
              <p:nvPr/>
            </p:nvSpPr>
            <p:spPr bwMode="auto">
              <a:xfrm>
                <a:off x="5664" y="19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2174" name="Rectangle 206"/>
            <p:cNvSpPr>
              <a:spLocks noChangeArrowheads="1"/>
            </p:cNvSpPr>
            <p:nvPr/>
          </p:nvSpPr>
          <p:spPr bwMode="auto">
            <a:xfrm>
              <a:off x="5664" y="1928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5" name="Line 207"/>
            <p:cNvSpPr>
              <a:spLocks noChangeShapeType="1"/>
            </p:cNvSpPr>
            <p:nvPr/>
          </p:nvSpPr>
          <p:spPr bwMode="auto">
            <a:xfrm>
              <a:off x="5664" y="215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6" name="Rectangle 208"/>
            <p:cNvSpPr>
              <a:spLocks noChangeArrowheads="1"/>
            </p:cNvSpPr>
            <p:nvPr/>
          </p:nvSpPr>
          <p:spPr bwMode="auto">
            <a:xfrm>
              <a:off x="5664" y="2157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7" name="Line 209"/>
            <p:cNvSpPr>
              <a:spLocks noChangeShapeType="1"/>
            </p:cNvSpPr>
            <p:nvPr/>
          </p:nvSpPr>
          <p:spPr bwMode="auto">
            <a:xfrm>
              <a:off x="5664" y="238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8" name="Rectangle 210"/>
            <p:cNvSpPr>
              <a:spLocks noChangeArrowheads="1"/>
            </p:cNvSpPr>
            <p:nvPr/>
          </p:nvSpPr>
          <p:spPr bwMode="auto">
            <a:xfrm>
              <a:off x="5664" y="2387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9" name="Line 211"/>
            <p:cNvSpPr>
              <a:spLocks noChangeShapeType="1"/>
            </p:cNvSpPr>
            <p:nvPr/>
          </p:nvSpPr>
          <p:spPr bwMode="auto">
            <a:xfrm>
              <a:off x="5664" y="261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80" name="Rectangle 212"/>
            <p:cNvSpPr>
              <a:spLocks noChangeArrowheads="1"/>
            </p:cNvSpPr>
            <p:nvPr/>
          </p:nvSpPr>
          <p:spPr bwMode="auto">
            <a:xfrm>
              <a:off x="5664" y="2616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81" name="Line 213"/>
            <p:cNvSpPr>
              <a:spLocks noChangeShapeType="1"/>
            </p:cNvSpPr>
            <p:nvPr/>
          </p:nvSpPr>
          <p:spPr bwMode="auto">
            <a:xfrm>
              <a:off x="5664" y="273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82" name="Rectangle 214"/>
            <p:cNvSpPr>
              <a:spLocks noChangeArrowheads="1"/>
            </p:cNvSpPr>
            <p:nvPr/>
          </p:nvSpPr>
          <p:spPr bwMode="auto">
            <a:xfrm>
              <a:off x="5664" y="2734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83" name="Line 215"/>
            <p:cNvSpPr>
              <a:spLocks noChangeShapeType="1"/>
            </p:cNvSpPr>
            <p:nvPr/>
          </p:nvSpPr>
          <p:spPr bwMode="auto">
            <a:xfrm>
              <a:off x="5664" y="285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84" name="Rectangle 216"/>
            <p:cNvSpPr>
              <a:spLocks noChangeArrowheads="1"/>
            </p:cNvSpPr>
            <p:nvPr/>
          </p:nvSpPr>
          <p:spPr bwMode="auto">
            <a:xfrm>
              <a:off x="5664" y="2852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85" name="Line 217"/>
            <p:cNvSpPr>
              <a:spLocks noChangeShapeType="1"/>
            </p:cNvSpPr>
            <p:nvPr/>
          </p:nvSpPr>
          <p:spPr bwMode="auto">
            <a:xfrm>
              <a:off x="5664" y="308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86" name="Rectangle 218"/>
            <p:cNvSpPr>
              <a:spLocks noChangeArrowheads="1"/>
            </p:cNvSpPr>
            <p:nvPr/>
          </p:nvSpPr>
          <p:spPr bwMode="auto">
            <a:xfrm>
              <a:off x="5664" y="3081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87" name="Line 219"/>
            <p:cNvSpPr>
              <a:spLocks noChangeShapeType="1"/>
            </p:cNvSpPr>
            <p:nvPr/>
          </p:nvSpPr>
          <p:spPr bwMode="auto">
            <a:xfrm>
              <a:off x="5664" y="331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88" name="Rectangle 220"/>
            <p:cNvSpPr>
              <a:spLocks noChangeArrowheads="1"/>
            </p:cNvSpPr>
            <p:nvPr/>
          </p:nvSpPr>
          <p:spPr bwMode="auto">
            <a:xfrm>
              <a:off x="5664" y="3311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89" name="Line 221"/>
            <p:cNvSpPr>
              <a:spLocks noChangeShapeType="1"/>
            </p:cNvSpPr>
            <p:nvPr/>
          </p:nvSpPr>
          <p:spPr bwMode="auto">
            <a:xfrm>
              <a:off x="5664" y="3428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90" name="Rectangle 222"/>
            <p:cNvSpPr>
              <a:spLocks noChangeArrowheads="1"/>
            </p:cNvSpPr>
            <p:nvPr/>
          </p:nvSpPr>
          <p:spPr bwMode="auto">
            <a:xfrm>
              <a:off x="5664" y="3428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91" name="Line 223"/>
            <p:cNvSpPr>
              <a:spLocks noChangeShapeType="1"/>
            </p:cNvSpPr>
            <p:nvPr/>
          </p:nvSpPr>
          <p:spPr bwMode="auto">
            <a:xfrm>
              <a:off x="5664" y="354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92" name="Rectangle 224"/>
            <p:cNvSpPr>
              <a:spLocks noChangeArrowheads="1"/>
            </p:cNvSpPr>
            <p:nvPr/>
          </p:nvSpPr>
          <p:spPr bwMode="auto">
            <a:xfrm>
              <a:off x="5664" y="3546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93" name="Line 225"/>
            <p:cNvSpPr>
              <a:spLocks noChangeShapeType="1"/>
            </p:cNvSpPr>
            <p:nvPr/>
          </p:nvSpPr>
          <p:spPr bwMode="auto">
            <a:xfrm>
              <a:off x="5664" y="3775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94" name="Rectangle 226"/>
            <p:cNvSpPr>
              <a:spLocks noChangeArrowheads="1"/>
            </p:cNvSpPr>
            <p:nvPr/>
          </p:nvSpPr>
          <p:spPr bwMode="auto">
            <a:xfrm>
              <a:off x="5664" y="3775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95" name="Line 227"/>
            <p:cNvSpPr>
              <a:spLocks noChangeShapeType="1"/>
            </p:cNvSpPr>
            <p:nvPr/>
          </p:nvSpPr>
          <p:spPr bwMode="auto">
            <a:xfrm>
              <a:off x="5664" y="4005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96" name="Rectangle 228"/>
            <p:cNvSpPr>
              <a:spLocks noChangeArrowheads="1"/>
            </p:cNvSpPr>
            <p:nvPr/>
          </p:nvSpPr>
          <p:spPr bwMode="auto">
            <a:xfrm>
              <a:off x="5664" y="4005"/>
              <a:ext cx="6" cy="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97" name="Line 229"/>
            <p:cNvSpPr>
              <a:spLocks noChangeShapeType="1"/>
            </p:cNvSpPr>
            <p:nvPr/>
          </p:nvSpPr>
          <p:spPr bwMode="auto">
            <a:xfrm>
              <a:off x="5664" y="412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98" name="Rectangle 230"/>
            <p:cNvSpPr>
              <a:spLocks noChangeArrowheads="1"/>
            </p:cNvSpPr>
            <p:nvPr/>
          </p:nvSpPr>
          <p:spPr bwMode="auto">
            <a:xfrm>
              <a:off x="5664" y="4122"/>
              <a:ext cx="6" cy="6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5715" name="Title 1"/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8229600" cy="777875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1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</a:rPr>
              <a:t>The panel’s strongest emotion is hopeful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" y="990600"/>
            <a:ext cx="8529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5" name="Rounded Rectangle 294"/>
          <p:cNvSpPr/>
          <p:nvPr/>
        </p:nvSpPr>
        <p:spPr bwMode="auto">
          <a:xfrm>
            <a:off x="7315200" y="3733800"/>
            <a:ext cx="838200" cy="1219200"/>
          </a:xfrm>
          <a:prstGeom prst="roundRect">
            <a:avLst/>
          </a:prstGeom>
          <a:noFill/>
          <a:ln w="635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01025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Busy </a:t>
            </a:r>
            <a:r>
              <a:rPr lang="en-US" sz="1600" b="1" u="sng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career </a:t>
            </a:r>
            <a:r>
              <a:rPr lang="en-US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(seg1) –hopeful about approach that fits their busy lifestyle.  </a:t>
            </a:r>
            <a:r>
              <a:rPr lang="en-US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Not interested in programs </a:t>
            </a:r>
            <a:r>
              <a:rPr lang="en-US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beyond basic workouts.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85594" name="Picture 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938212"/>
            <a:ext cx="8810625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1" name="Rounded Rectangle 250"/>
          <p:cNvSpPr/>
          <p:nvPr/>
        </p:nvSpPr>
        <p:spPr bwMode="auto">
          <a:xfrm>
            <a:off x="7543800" y="4343400"/>
            <a:ext cx="838200" cy="1371600"/>
          </a:xfrm>
          <a:prstGeom prst="roundRect">
            <a:avLst/>
          </a:prstGeom>
          <a:noFill/>
          <a:ln w="635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1025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Just as I am </a:t>
            </a:r>
            <a:r>
              <a:rPr lang="en-US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(seg2) – hopeful about nurturing personalized approach. Intimidated by competitive environment &amp; traditional workouts.</a:t>
            </a:r>
            <a:endParaRPr lang="en-US" sz="1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DC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833438"/>
            <a:ext cx="8886825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3" name="Rounded Rectangle 252"/>
          <p:cNvSpPr/>
          <p:nvPr/>
        </p:nvSpPr>
        <p:spPr bwMode="auto">
          <a:xfrm>
            <a:off x="7696200" y="4191000"/>
            <a:ext cx="685800" cy="1219200"/>
          </a:xfrm>
          <a:prstGeom prst="roundRect">
            <a:avLst/>
          </a:prstGeom>
          <a:noFill/>
          <a:ln w="635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Results </a:t>
            </a:r>
            <a:r>
              <a:rPr lang="en-US" sz="1600" b="1" u="sng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oriented</a:t>
            </a:r>
            <a:r>
              <a:rPr lang="en-US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DC3"/>
                </a:solidFill>
                <a:latin typeface="+mj-lt"/>
                <a:ea typeface="+mj-ea"/>
                <a:cs typeface="+mj-cs"/>
              </a:rPr>
              <a:t> (seg3) – favor customized approach to reach their fitness goals. Indifferent to generalized additional info.</a:t>
            </a:r>
            <a:endParaRPr lang="en-US" sz="1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DC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610600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8" name="Rounded Rectangle 257"/>
          <p:cNvSpPr/>
          <p:nvPr/>
        </p:nvSpPr>
        <p:spPr bwMode="auto">
          <a:xfrm>
            <a:off x="7239000" y="4038600"/>
            <a:ext cx="838200" cy="1219200"/>
          </a:xfrm>
          <a:prstGeom prst="roundRect">
            <a:avLst/>
          </a:prstGeom>
          <a:noFill/>
          <a:ln w="635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30050" name="Rectangle 2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1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Using addressable minds at Curves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762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Neue" charset="0"/>
              </a:rPr>
              <a:t>You meet a potential fitness club member.</a:t>
            </a:r>
            <a:b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Neue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Neue" charset="0"/>
              </a:rPr>
              <a:t>How do you communicate the benefits of joining Curves?</a:t>
            </a:r>
          </a:p>
          <a:p>
            <a:pPr algn="ctr"/>
            <a:endParaRPr lang="en-US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  <a:sym typeface="Helvetica Neue" charset="0"/>
            </a:endParaRPr>
          </a:p>
          <a:p>
            <a:pPr algn="ctr"/>
            <a:r>
              <a:rPr lang="en-US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Neue" charset="0"/>
              </a:rPr>
              <a:t>How to uncover mind-set  to correctly classify a person who you’ve never met before?</a:t>
            </a:r>
          </a:p>
          <a:p>
            <a:pPr algn="ctr"/>
            <a:r>
              <a:rPr lang="en-US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Neue" charset="0"/>
              </a:rPr>
              <a:t/>
            </a:r>
            <a:br>
              <a:rPr lang="en-US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Neue" charset="0"/>
              </a:rPr>
            </a:br>
            <a:r>
              <a:rPr lang="en-US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Neue" charset="0"/>
              </a:rPr>
              <a:t/>
            </a:r>
            <a:br>
              <a:rPr lang="en-US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Neue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Neue" charset="0"/>
              </a:rPr>
              <a:t>Knowing  the specifics guides you…what  to say and do </a:t>
            </a:r>
            <a:r>
              <a:rPr lang="en-US" sz="2800" b="1" i="1" dirty="0" smtClean="0">
                <a:solidFill>
                  <a:srgbClr val="7030A0"/>
                </a:solidFill>
                <a:latin typeface="Helvetica Neue" charset="0"/>
                <a:sym typeface="Helvetica Neue" charset="0"/>
              </a:rPr>
              <a:t/>
            </a:r>
            <a:br>
              <a:rPr lang="en-US" sz="2800" b="1" i="1" dirty="0" smtClean="0">
                <a:solidFill>
                  <a:srgbClr val="7030A0"/>
                </a:solidFill>
                <a:latin typeface="Helvetica Neue" charset="0"/>
                <a:sym typeface="Helvetica Neue" charset="0"/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" y="1066800"/>
            <a:ext cx="806196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304800" y="76200"/>
            <a:ext cx="8382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Introducing customer enhancement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889AE0-6118-48D8-BD35-D6FEAD23CEB3}" type="slidenum">
              <a:rPr lang="en-US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</a:t>
            </a:r>
            <a:r>
              <a:rPr lang="en-US" dirty="0" smtClean="0"/>
              <a:t>Issues</a:t>
            </a:r>
            <a:endParaRPr lang="en-US" dirty="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322513"/>
            <a:ext cx="67818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To prosper in the present economy Curves </a:t>
            </a:r>
            <a:r>
              <a:rPr lang="en-US" dirty="0" smtClean="0"/>
              <a:t>Owners </a:t>
            </a:r>
            <a:r>
              <a:rPr lang="en-US" dirty="0"/>
              <a:t>must  always be on the look out for new ways to accommodate and engage their </a:t>
            </a:r>
            <a:r>
              <a:rPr lang="en-US" dirty="0" smtClean="0"/>
              <a:t>members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Curves  owners need </a:t>
            </a:r>
            <a:r>
              <a:rPr lang="en-US" dirty="0"/>
              <a:t>faster access to useful consumer insights in developing marketing messaging and programs, products and services.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68699"/>
            <a:ext cx="8001000" cy="4679701"/>
          </a:xfrm>
          <a:prstGeom prst="rect">
            <a:avLst/>
          </a:prstGeom>
          <a:noFill/>
          <a:ln w="1">
            <a:solidFill>
              <a:schemeClr val="accent1"/>
            </a:solidFill>
            <a:miter lim="800000"/>
            <a:headEnd/>
            <a:tailEnd type="none" w="med" len="med"/>
          </a:ln>
          <a:effectLst/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304800" y="76200"/>
            <a:ext cx="8382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Introducing customer enhancement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001000" cy="4876800"/>
          </a:xfrm>
          <a:prstGeom prst="rect">
            <a:avLst/>
          </a:prstGeom>
          <a:noFill/>
          <a:ln w="1">
            <a:solidFill>
              <a:schemeClr val="accent1"/>
            </a:solidFill>
            <a:miter lim="800000"/>
            <a:headEnd/>
            <a:tailEnd type="none" w="med" len="med"/>
          </a:ln>
          <a:effectLst/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304800" y="76200"/>
            <a:ext cx="8382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Introducing customer enhancement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30050" name="Rectangle 2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Introducing customer enhancement tool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1"/>
            <a:ext cx="7848600" cy="4876800"/>
          </a:xfrm>
          <a:prstGeom prst="rect">
            <a:avLst/>
          </a:prstGeom>
          <a:noFill/>
          <a:ln w="1">
            <a:solidFill>
              <a:schemeClr val="accent1"/>
            </a:solidFill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30050" name="Rectangle 2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sales approach to </a:t>
            </a:r>
            <a:r>
              <a:rPr lang="en-US" sz="2800" u="sng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busy working women</a:t>
            </a:r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30" y="1128225"/>
            <a:ext cx="7689870" cy="527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30050" name="Rectangle 2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sales approach to </a:t>
            </a:r>
            <a:r>
              <a:rPr lang="en-US" sz="2800" u="sng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just as I am women</a:t>
            </a:r>
            <a:endParaRPr lang="en-US" sz="2800" u="sng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620000" cy="5257800"/>
          </a:xfrm>
          <a:prstGeom prst="rect">
            <a:avLst/>
          </a:prstGeom>
          <a:noFill/>
          <a:ln w="1">
            <a:solidFill>
              <a:schemeClr val="accent1"/>
            </a:solidFill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30050" name="Rectangle 2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sales</a:t>
            </a:r>
            <a:r>
              <a:rPr lang="en-US" dirty="0" smtClean="0"/>
              <a:t> </a:t>
            </a:r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approach to </a:t>
            </a:r>
            <a:r>
              <a:rPr lang="en-US" sz="2800" u="sng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results oriented </a:t>
            </a:r>
            <a:r>
              <a:rPr lang="en-US" sz="2800" u="sng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women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90701"/>
            <a:ext cx="7543800" cy="5386300"/>
          </a:xfrm>
          <a:prstGeom prst="rect">
            <a:avLst/>
          </a:prstGeom>
          <a:noFill/>
          <a:ln w="1">
            <a:solidFill>
              <a:schemeClr val="accent1"/>
            </a:solidFill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381000"/>
            <a:ext cx="7620000" cy="1143000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On line example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143000"/>
            <a:ext cx="80010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188720" lvl="2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188720" lvl="2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2514600"/>
          <a:ext cx="5486400" cy="1005840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6600" b="0" i="0" u="sng" strike="noStrike" dirty="0">
                          <a:solidFill>
                            <a:srgbClr val="002060"/>
                          </a:solidFill>
                          <a:latin typeface="Calibri"/>
                          <a:hlinkClick r:id="rId3"/>
                        </a:rPr>
                        <a:t>Typing Tool Link</a:t>
                      </a:r>
                      <a:endParaRPr lang="en-US" sz="6600" b="0" i="0" u="sng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0175"/>
            <a:ext cx="9144000" cy="8604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i="0" dirty="0" smtClean="0"/>
              <a:t>USING ADDRESSABLE MINDS</a:t>
            </a:r>
            <a:r>
              <a:rPr lang="en-US" sz="2000" i="0" dirty="0" smtClean="0"/>
              <a:t/>
            </a:r>
            <a:br>
              <a:rPr lang="en-US" sz="2000" i="0" dirty="0" smtClean="0"/>
            </a:br>
            <a:r>
              <a:rPr lang="en-US" sz="2000" i="0" dirty="0" smtClean="0"/>
              <a:t>   </a:t>
            </a:r>
            <a:r>
              <a:rPr lang="en-US" sz="2000" i="0" dirty="0" smtClean="0"/>
              <a:t>1- Identify prospect </a:t>
            </a:r>
            <a:r>
              <a:rPr lang="en-US" sz="2000" i="0" dirty="0" smtClean="0">
                <a:sym typeface="Wingdings" pitchFamily="2" charset="2"/>
              </a:rPr>
              <a:t>   2-Come to Curves  3- Close with the right message</a:t>
            </a:r>
            <a:endParaRPr lang="en-US" sz="2000" i="0" dirty="0" smtClean="0"/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362200" y="1524000"/>
            <a:ext cx="4500563" cy="42481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7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3384550" y="3392487"/>
            <a:ext cx="2451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>
                <a:solidFill>
                  <a:srgbClr val="BE0022"/>
                </a:solidFill>
                <a:latin typeface="Arial Narrow" pitchFamily="34" charset="0"/>
              </a:rPr>
              <a:t>Addressable Minds</a:t>
            </a:r>
          </a:p>
          <a:p>
            <a:pPr algn="ctr" eaLnBrk="0" hangingPunct="0"/>
            <a:r>
              <a:rPr lang="en-US" dirty="0">
                <a:solidFill>
                  <a:srgbClr val="BE0022"/>
                </a:solidFill>
                <a:latin typeface="Arial Narrow" pitchFamily="34" charset="0"/>
              </a:rPr>
              <a:t>Sales Process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62400" y="1905001"/>
            <a:ext cx="4976813" cy="1470026"/>
            <a:chOff x="2496" y="1200"/>
            <a:chExt cx="3135" cy="926"/>
          </a:xfrm>
        </p:grpSpPr>
        <p:sp>
          <p:nvSpPr>
            <p:cNvPr id="37908" name="Text Box 10"/>
            <p:cNvSpPr txBox="1">
              <a:spLocks noChangeArrowheads="1"/>
            </p:cNvSpPr>
            <p:nvPr/>
          </p:nvSpPr>
          <p:spPr bwMode="auto">
            <a:xfrm>
              <a:off x="2496" y="1440"/>
              <a:ext cx="1680" cy="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12813" indent="-227013"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b="1" dirty="0" smtClean="0">
                  <a:latin typeface="Arial Narrow" pitchFamily="34" charset="0"/>
                </a:rPr>
                <a:t>Prospect at Home is identified by segment membership  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146891" name="Text Box 11"/>
            <p:cNvSpPr txBox="1">
              <a:spLocks noChangeArrowheads="1"/>
            </p:cNvSpPr>
            <p:nvPr/>
          </p:nvSpPr>
          <p:spPr bwMode="auto">
            <a:xfrm>
              <a:off x="3807" y="1407"/>
              <a:ext cx="1824" cy="3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12813" indent="-227013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tx2"/>
                  </a:solidFill>
                  <a:latin typeface="+mn-lt"/>
                  <a:cs typeface="+mn-cs"/>
                </a:rPr>
                <a:t>1 – </a:t>
              </a:r>
              <a:r>
                <a:rPr lang="en-US" sz="1600" b="1" dirty="0" smtClean="0">
                  <a:solidFill>
                    <a:schemeClr val="tx2"/>
                  </a:solidFill>
                  <a:latin typeface="+mn-lt"/>
                  <a:cs typeface="+mn-cs"/>
                </a:rPr>
                <a:t>Print customized coupon at home</a:t>
              </a:r>
              <a:endParaRPr lang="en-US" sz="1200" b="1" dirty="0">
                <a:solidFill>
                  <a:schemeClr val="tx2"/>
                </a:solidFill>
                <a:latin typeface="+mn-lt"/>
                <a:cs typeface="+mn-cs"/>
              </a:endParaRPr>
            </a:p>
          </p:txBody>
        </p:sp>
        <p:sp>
          <p:nvSpPr>
            <p:cNvPr id="37910" name="AutoShape 12"/>
            <p:cNvSpPr>
              <a:spLocks noChangeArrowheads="1"/>
            </p:cNvSpPr>
            <p:nvPr/>
          </p:nvSpPr>
          <p:spPr bwMode="auto">
            <a:xfrm>
              <a:off x="4176" y="1200"/>
              <a:ext cx="1440" cy="672"/>
            </a:xfrm>
            <a:prstGeom prst="leftArrow">
              <a:avLst>
                <a:gd name="adj1" fmla="val 50000"/>
                <a:gd name="adj2" fmla="val 5357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71800" y="4986339"/>
            <a:ext cx="5791200" cy="1338263"/>
            <a:chOff x="2160" y="3045"/>
            <a:chExt cx="3648" cy="843"/>
          </a:xfrm>
        </p:grpSpPr>
        <p:sp>
          <p:nvSpPr>
            <p:cNvPr id="37904" name="Text Box 15"/>
            <p:cNvSpPr txBox="1">
              <a:spLocks noChangeArrowheads="1"/>
            </p:cNvSpPr>
            <p:nvPr/>
          </p:nvSpPr>
          <p:spPr bwMode="auto">
            <a:xfrm>
              <a:off x="2160" y="3045"/>
              <a:ext cx="2016" cy="8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12813" indent="-227013">
                <a:lnSpc>
                  <a:spcPct val="90000"/>
                </a:lnSpc>
                <a:spcBef>
                  <a:spcPct val="50000"/>
                </a:spcBef>
              </a:pPr>
              <a:r>
                <a:rPr lang="en-US" b="1" dirty="0" smtClean="0">
                  <a:latin typeface="Arial Narrow" pitchFamily="34" charset="0"/>
                </a:rPr>
                <a:t>Prospect comes to Curves – presents customized coupon with segment identified on coupon</a:t>
              </a:r>
              <a:endParaRPr lang="en-US" b="1" dirty="0">
                <a:latin typeface="Arial Narrow" pitchFamily="34" charset="0"/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3792" y="3168"/>
              <a:ext cx="2016" cy="672"/>
              <a:chOff x="3792" y="3168"/>
              <a:chExt cx="2016" cy="672"/>
            </a:xfrm>
          </p:grpSpPr>
          <p:sp>
            <p:nvSpPr>
              <p:cNvPr id="1146898" name="Text Box 18"/>
              <p:cNvSpPr txBox="1">
                <a:spLocks noChangeArrowheads="1"/>
              </p:cNvSpPr>
              <p:nvPr/>
            </p:nvSpPr>
            <p:spPr bwMode="auto">
              <a:xfrm>
                <a:off x="3792" y="3408"/>
                <a:ext cx="2016" cy="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912813" indent="-227013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schemeClr val="tx2"/>
                    </a:solidFill>
                    <a:latin typeface="+mn-lt"/>
                    <a:cs typeface="+mn-cs"/>
                  </a:rPr>
                  <a:t>2 – </a:t>
                </a:r>
                <a:r>
                  <a:rPr lang="en-US" sz="1600" b="1" dirty="0" smtClean="0">
                    <a:solidFill>
                      <a:schemeClr val="tx2"/>
                    </a:solidFill>
                    <a:latin typeface="+mn-lt"/>
                    <a:cs typeface="+mn-cs"/>
                  </a:rPr>
                  <a:t>Come to Curves</a:t>
                </a:r>
                <a:endParaRPr lang="en-US" sz="1600" b="1" dirty="0">
                  <a:solidFill>
                    <a:schemeClr val="tx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907" name="AutoShape 19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584" cy="672"/>
              </a:xfrm>
              <a:prstGeom prst="leftArrow">
                <a:avLst>
                  <a:gd name="adj1" fmla="val 50000"/>
                  <a:gd name="adj2" fmla="val 53570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37895" name="AutoShape 25"/>
          <p:cNvSpPr>
            <a:spLocks noChangeArrowheads="1"/>
          </p:cNvSpPr>
          <p:nvPr/>
        </p:nvSpPr>
        <p:spPr bwMode="auto">
          <a:xfrm rot="10800000">
            <a:off x="152400" y="2209800"/>
            <a:ext cx="2362200" cy="1066800"/>
          </a:xfrm>
          <a:prstGeom prst="leftArrow">
            <a:avLst>
              <a:gd name="adj1" fmla="val 50000"/>
              <a:gd name="adj2" fmla="val 5357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46906" name="Text Box 26"/>
          <p:cNvSpPr txBox="1">
            <a:spLocks noChangeArrowheads="1"/>
          </p:cNvSpPr>
          <p:nvPr/>
        </p:nvSpPr>
        <p:spPr bwMode="auto">
          <a:xfrm>
            <a:off x="-685800" y="2463800"/>
            <a:ext cx="3200400" cy="54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2813" indent="-227013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 3 - Right 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Messages to close the sale</a:t>
            </a:r>
            <a:endParaRPr lang="en-US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7897" name="Text Box 27"/>
          <p:cNvSpPr txBox="1">
            <a:spLocks noChangeArrowheads="1"/>
          </p:cNvSpPr>
          <p:nvPr/>
        </p:nvSpPr>
        <p:spPr bwMode="auto">
          <a:xfrm>
            <a:off x="1600200" y="2133600"/>
            <a:ext cx="28194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227013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Arial Narrow" pitchFamily="34" charset="0"/>
              </a:rPr>
              <a:t>	Staff </a:t>
            </a:r>
            <a:r>
              <a:rPr lang="en-US" b="1" dirty="0" smtClean="0">
                <a:latin typeface="Arial Narrow" pitchFamily="34" charset="0"/>
              </a:rPr>
              <a:t>uses the right messages with that  prospect to close the sale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30188" y="917575"/>
            <a:ext cx="8683625" cy="73025"/>
            <a:chOff x="0" y="0"/>
            <a:chExt cx="5470" cy="46"/>
          </a:xfrm>
        </p:grpSpPr>
        <p:sp>
          <p:nvSpPr>
            <p:cNvPr id="37902" name="Rectangle 2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solidFill>
              <a:srgbClr val="262699"/>
            </a:solidFill>
            <a:ln w="12700">
              <a:solidFill>
                <a:srgbClr val="7878DE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37903" name="Rectangle 3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</p:grpSp>
      <p:pic>
        <p:nvPicPr>
          <p:cNvPr id="23" name="Picture 14" descr="C:\Documents and Settings\Steve Onufrey\Local Settings\Temporary Internet Files\Content.IE5\CI5OI11S\MPj044415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68" y="1118934"/>
            <a:ext cx="1454632" cy="97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handshak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352800"/>
            <a:ext cx="1827178" cy="1752600"/>
          </a:xfrm>
          <a:prstGeom prst="rect">
            <a:avLst/>
          </a:prstGeom>
        </p:spPr>
      </p:pic>
      <p:pic>
        <p:nvPicPr>
          <p:cNvPr id="25" name="Picture 24" descr="_44206304_curves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9425" y="3962400"/>
            <a:ext cx="1933575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848600" cy="1295400"/>
          </a:xfrm>
        </p:spPr>
        <p:txBody>
          <a:bodyPr lIns="38100" tIns="38100" rIns="38100" bIns="38100"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Arial" charset="0"/>
              </a:rPr>
              <a:t>Three Phased Approach to reach practical implementation to deliver business value</a:t>
            </a:r>
          </a:p>
        </p:txBody>
      </p:sp>
      <p:sp>
        <p:nvSpPr>
          <p:cNvPr id="10243" name="Line 8"/>
          <p:cNvSpPr>
            <a:spLocks noChangeShapeType="1"/>
          </p:cNvSpPr>
          <p:nvPr/>
        </p:nvSpPr>
        <p:spPr bwMode="auto">
          <a:xfrm>
            <a:off x="1597025" y="3505200"/>
            <a:ext cx="14001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9"/>
          <p:cNvSpPr>
            <a:spLocks noChangeShapeType="1"/>
          </p:cNvSpPr>
          <p:nvPr/>
        </p:nvSpPr>
        <p:spPr bwMode="auto">
          <a:xfrm>
            <a:off x="4748213" y="3505200"/>
            <a:ext cx="1225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Rectangle 18"/>
          <p:cNvSpPr>
            <a:spLocks/>
          </p:cNvSpPr>
          <p:nvPr/>
        </p:nvSpPr>
        <p:spPr bwMode="auto">
          <a:xfrm>
            <a:off x="6234113" y="2493963"/>
            <a:ext cx="1751012" cy="1981200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0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Phase III</a:t>
            </a:r>
            <a:endParaRPr lang="en-US">
              <a:latin typeface="Calibri" pitchFamily="34" charset="0"/>
              <a:sym typeface="Calibri" pitchFamily="34" charset="0"/>
            </a:endParaRPr>
          </a:p>
          <a:p>
            <a:pPr algn="ctr"/>
            <a:r>
              <a:rPr lang="en-US" sz="20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Implement Live Use with Customer &amp; Prospect Interactions</a:t>
            </a:r>
          </a:p>
        </p:txBody>
      </p:sp>
      <p:sp>
        <p:nvSpPr>
          <p:cNvPr id="10246" name="Rectangle 19"/>
          <p:cNvSpPr>
            <a:spLocks/>
          </p:cNvSpPr>
          <p:nvPr/>
        </p:nvSpPr>
        <p:spPr bwMode="auto">
          <a:xfrm>
            <a:off x="3346450" y="2514600"/>
            <a:ext cx="1749425" cy="1936750"/>
          </a:xfrm>
          <a:prstGeom prst="rect">
            <a:avLst/>
          </a:prstGeom>
          <a:solidFill>
            <a:srgbClr val="005250"/>
          </a:solidFill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0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Phase II</a:t>
            </a:r>
            <a:endParaRPr lang="en-US">
              <a:latin typeface="Calibri" pitchFamily="34" charset="0"/>
              <a:sym typeface="Calibri" pitchFamily="34" charset="0"/>
            </a:endParaRPr>
          </a:p>
          <a:p>
            <a:pPr algn="ctr"/>
            <a:r>
              <a:rPr lang="en-US" sz="20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Develop Use of  Addressable Minds</a:t>
            </a:r>
          </a:p>
        </p:txBody>
      </p:sp>
      <p:sp>
        <p:nvSpPr>
          <p:cNvPr id="10247" name="Rectangle 17"/>
          <p:cNvSpPr>
            <a:spLocks/>
          </p:cNvSpPr>
          <p:nvPr/>
        </p:nvSpPr>
        <p:spPr bwMode="auto">
          <a:xfrm>
            <a:off x="457200" y="2482850"/>
            <a:ext cx="1751013" cy="1936750"/>
          </a:xfrm>
          <a:prstGeom prst="rect">
            <a:avLst/>
          </a:prstGeom>
          <a:solidFill>
            <a:srgbClr val="CC0000"/>
          </a:solidFill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0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Phase I</a:t>
            </a:r>
            <a:endParaRPr lang="en-US">
              <a:latin typeface="Calibri" pitchFamily="34" charset="0"/>
              <a:sym typeface="Calibri" pitchFamily="34" charset="0"/>
            </a:endParaRPr>
          </a:p>
          <a:p>
            <a:pPr algn="ctr"/>
            <a:r>
              <a:rPr lang="en-US" sz="20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Create Addressable Mind Segments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30188" y="1066800"/>
            <a:ext cx="8683625" cy="73025"/>
            <a:chOff x="0" y="0"/>
            <a:chExt cx="5470" cy="46"/>
          </a:xfrm>
        </p:grpSpPr>
        <p:sp>
          <p:nvSpPr>
            <p:cNvPr id="10251" name="Rectangle 2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solidFill>
              <a:srgbClr val="262699"/>
            </a:solidFill>
            <a:ln w="12700">
              <a:solidFill>
                <a:srgbClr val="7878DE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52" name="Rectangle 3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05000" y="5181600"/>
            <a:ext cx="5334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Increase revenue by adding loyal membership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Conclusions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7924800" cy="48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The use of Addressable Minds by Curves identifies three distinct segments with each segment having different hot buttons</a:t>
            </a:r>
          </a:p>
          <a:p>
            <a:pPr eaLnBrk="1" hangingPunct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Curves owners can adapt the use of this technique into their business to increase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membership &amp; improve retention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We should look at using the first study results </a:t>
            </a:r>
          </a:p>
          <a:p>
            <a:pPr eaLnBrk="1" hangingPunct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Additional work needs to done to do a complete Curves implementation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Business Vision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143000"/>
            <a:ext cx="80010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Vision – Increase lasting memberships at Curves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2-step Vision</a:t>
            </a:r>
          </a:p>
          <a:p>
            <a:pPr marL="731520" lvl="1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Step 1: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Attract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prospects to come in to your club by using optimum message appeal to the general marketplace through</a:t>
            </a:r>
          </a:p>
          <a:p>
            <a:pPr marL="1188720" lvl="2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Web coupons</a:t>
            </a:r>
          </a:p>
          <a:p>
            <a:pPr marL="1188720" lvl="2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Mailing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Value Coupon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packs</a:t>
            </a:r>
          </a:p>
          <a:p>
            <a:pPr marL="1188720" lvl="2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Web site landing page</a:t>
            </a:r>
          </a:p>
          <a:p>
            <a:pPr marL="1188720" lvl="2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E-mails</a:t>
            </a:r>
          </a:p>
          <a:p>
            <a:pPr marL="1188720" lvl="2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person</a:t>
            </a:r>
          </a:p>
          <a:p>
            <a:pPr marL="731520" lvl="1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Step 2:  When the prospect comes in, lead the discussion with those Curves features that appeal most to each individual:</a:t>
            </a:r>
          </a:p>
          <a:p>
            <a:pPr marL="1188720" lvl="2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Use a simple approach to tell you EXACTLY what to say to each individual</a:t>
            </a:r>
          </a:p>
          <a:p>
            <a:pPr marL="1188720" lvl="2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188720" lvl="2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/>
          </p:cNvSpPr>
          <p:nvPr/>
        </p:nvSpPr>
        <p:spPr bwMode="auto">
          <a:xfrm>
            <a:off x="107156" y="415230"/>
            <a:ext cx="8902898" cy="696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41093">
              <a:lnSpc>
                <a:spcPct val="85000"/>
              </a:lnSpc>
            </a:pPr>
            <a:r>
              <a:rPr lang="en-US" sz="22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Dr. Howard Moskowitz.</a:t>
            </a:r>
          </a:p>
          <a:p>
            <a:pPr marL="241093">
              <a:lnSpc>
                <a:spcPct val="85000"/>
              </a:lnSpc>
            </a:pPr>
            <a:r>
              <a:rPr lang="en-US" sz="2200" dirty="0" smtClean="0">
                <a:solidFill>
                  <a:srgbClr val="808080"/>
                </a:solidFill>
                <a:latin typeface="Helvetica Neue" charset="0"/>
                <a:sym typeface="Helvetica Neue" charset="0"/>
              </a:rPr>
              <a:t>Addressable Minds Inventor</a:t>
            </a:r>
            <a:r>
              <a:rPr lang="en-US" sz="2200" dirty="0">
                <a:solidFill>
                  <a:srgbClr val="808080"/>
                </a:solidFill>
                <a:latin typeface="Helvetica Neue" charset="0"/>
                <a:sym typeface="Helvetica Neue" charset="0"/>
              </a:rPr>
              <a:t>, honored by the scientific community,...</a:t>
            </a:r>
          </a:p>
        </p:txBody>
      </p:sp>
      <p:pic>
        <p:nvPicPr>
          <p:cNvPr id="241667" name="Picture 5"/>
          <p:cNvPicPr>
            <a:picLocks noChangeAspect="1" noChangeArrowheads="1"/>
          </p:cNvPicPr>
          <p:nvPr/>
        </p:nvPicPr>
        <p:blipFill>
          <a:blip r:embed="rId2" cstate="print"/>
          <a:srcRect t="8180"/>
          <a:stretch>
            <a:fillRect/>
          </a:stretch>
        </p:blipFill>
        <p:spPr bwMode="auto">
          <a:xfrm>
            <a:off x="381744" y="1375172"/>
            <a:ext cx="2720206" cy="31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8" name="Rectangle 4"/>
          <p:cNvSpPr>
            <a:spLocks/>
          </p:cNvSpPr>
          <p:nvPr/>
        </p:nvSpPr>
        <p:spPr bwMode="auto">
          <a:xfrm>
            <a:off x="3295055" y="1329408"/>
            <a:ext cx="5732859" cy="48945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indent="-209840">
              <a:buClr>
                <a:srgbClr val="000000"/>
              </a:buClr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Is the President of Moskowitz Jacobs Inc. and holds a </a:t>
            </a:r>
            <a:b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</a:br>
            <a: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	Ph.D. in Experimental Psychology from Harvard </a:t>
            </a:r>
            <a:b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</a:br>
            <a: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	University.</a:t>
            </a:r>
          </a:p>
          <a:p>
            <a:pPr marL="0" lvl="1" indent="-209840">
              <a:buClr>
                <a:srgbClr val="000000"/>
              </a:buClr>
              <a:buSzPct val="91000"/>
              <a:tabLst>
                <a:tab pos="190866" algn="l"/>
              </a:tabLst>
            </a:pPr>
            <a:endParaRPr lang="en-US" sz="1600" dirty="0">
              <a:solidFill>
                <a:schemeClr val="tx1"/>
              </a:solidFill>
              <a:latin typeface="Helvetica Neue" charset="0"/>
              <a:sym typeface="Helvetica Neue" charset="0"/>
            </a:endParaRPr>
          </a:p>
          <a:p>
            <a:pPr marL="0" lvl="1" indent="-209840">
              <a:buClr>
                <a:srgbClr val="000000"/>
              </a:buClr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Won two of the most prestigious awards in market</a:t>
            </a:r>
          </a:p>
          <a:p>
            <a:pPr marL="0" lvl="1" indent="-209840">
              <a:buClr>
                <a:srgbClr val="000000"/>
              </a:buClr>
              <a:buSzPct val="91000"/>
              <a:tabLst>
                <a:tab pos="190866" algn="l"/>
              </a:tabLst>
            </a:pPr>
            <a: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	research</a:t>
            </a:r>
          </a:p>
          <a:p>
            <a:pPr marL="0" lvl="1" indent="-209840"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endParaRPr lang="en-US" sz="1600" dirty="0" smtClean="0">
              <a:solidFill>
                <a:schemeClr val="tx1"/>
              </a:solidFill>
              <a:latin typeface="Helvetica Neue" charset="0"/>
              <a:sym typeface="Helvetica Neue" charset="0"/>
            </a:endParaRPr>
          </a:p>
          <a:p>
            <a:pPr marL="0" lvl="1" indent="-209840"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2005 </a:t>
            </a:r>
            <a: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Charles Coolidge </a:t>
            </a:r>
            <a:r>
              <a:rPr lang="en-US" sz="1600" dirty="0" err="1">
                <a:solidFill>
                  <a:schemeClr val="tx1"/>
                </a:solidFill>
                <a:latin typeface="Helvetica Neue" charset="0"/>
                <a:sym typeface="Helvetica Neue" charset="0"/>
              </a:rPr>
              <a:t>Parlin</a:t>
            </a:r>
            <a: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 Marketing Research </a:t>
            </a:r>
            <a:b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</a:br>
            <a: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	Award</a:t>
            </a:r>
            <a:b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</a:br>
            <a: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	The “Nobel Prize” of Market Research, received only by </a:t>
            </a:r>
            <a:b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</a:br>
            <a: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	the pioneers of market research. </a:t>
            </a:r>
            <a:b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</a:br>
            <a: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	Recipients include Arthur Nielsen, George Gallup, </a:t>
            </a:r>
            <a:r>
              <a:rPr lang="en-US" sz="1600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    	Michael  Porter</a:t>
            </a:r>
            <a: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, David Ogilvy and Philip </a:t>
            </a:r>
            <a:r>
              <a:rPr lang="en-US" sz="1600" dirty="0" err="1">
                <a:solidFill>
                  <a:schemeClr val="tx1"/>
                </a:solidFill>
                <a:latin typeface="Helvetica Neue" charset="0"/>
                <a:sym typeface="Helvetica Neue" charset="0"/>
              </a:rPr>
              <a:t>Kotler</a:t>
            </a:r>
            <a:r>
              <a:rPr lang="en-US" sz="16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. </a:t>
            </a:r>
            <a:endParaRPr lang="en-US" sz="1600" dirty="0" smtClean="0">
              <a:solidFill>
                <a:schemeClr val="tx1"/>
              </a:solidFill>
              <a:latin typeface="Helvetica Neue" charset="0"/>
              <a:sym typeface="Helvetica Neue" charset="0"/>
            </a:endParaRPr>
          </a:p>
          <a:p>
            <a:pPr marL="0" lvl="1" indent="-209840"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endParaRPr lang="en-US" sz="1600" dirty="0">
              <a:solidFill>
                <a:schemeClr val="tx1"/>
              </a:solidFill>
              <a:latin typeface="Helvetica Neue" charset="0"/>
              <a:sym typeface="Helvetica Neue" charset="0"/>
            </a:endParaRPr>
          </a:p>
          <a:p>
            <a:pPr marL="0" lvl="1" indent="-209840"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2010 Walston Chubb Award for Innovation across all </a:t>
            </a:r>
          </a:p>
          <a:p>
            <a:pPr marL="0" lvl="1" indent="-209840">
              <a:buSzPct val="91000"/>
              <a:tabLst>
                <a:tab pos="190866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	sciences, Sigma Xi, The Scientific Research Society, 	international Awarded for Mind Genomics: The science 	underlying the technology discussed in </a:t>
            </a:r>
            <a:r>
              <a:rPr lang="en-US" sz="1600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this presentation</a:t>
            </a:r>
            <a:endParaRPr lang="en-US" sz="1600" dirty="0">
              <a:solidFill>
                <a:schemeClr val="tx1"/>
              </a:solidFill>
              <a:latin typeface="Helvetica Neue" charset="0"/>
              <a:sym typeface="Helvetica Neue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  <a:tabLst>
                <a:tab pos="190866" algn="l"/>
              </a:tabLst>
            </a:pPr>
            <a:endParaRPr lang="en-US" sz="1600" dirty="0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30188" y="1066800"/>
            <a:ext cx="8683625" cy="73025"/>
            <a:chOff x="0" y="0"/>
            <a:chExt cx="5470" cy="46"/>
          </a:xfrm>
        </p:grpSpPr>
        <p:sp>
          <p:nvSpPr>
            <p:cNvPr id="10" name="Rectangle 2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solidFill>
              <a:srgbClr val="262699"/>
            </a:solidFill>
            <a:ln w="12700">
              <a:solidFill>
                <a:srgbClr val="7878D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Rectangle 3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noFill/>
        </p:spPr>
        <p:txBody>
          <a:bodyPr wrap="square" lIns="90488" tIns="44450" rIns="90488" bIns="44450" numCol="1" anchor="ctr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About Addressable Minds</a:t>
            </a:r>
          </a:p>
        </p:txBody>
      </p:sp>
      <p:sp>
        <p:nvSpPr>
          <p:cNvPr id="198659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 lIns="90488" tIns="44450" rIns="90488" bIns="44450"/>
          <a:lstStyle/>
          <a:p>
            <a:r>
              <a:rPr lang="en-US" sz="1900" smtClean="0"/>
              <a:t>Addressable Minds is a scientific, actionable form of “predictive consumer intelligence” accurately defining consumer attitudes and preferences both stated and unstated.  </a:t>
            </a:r>
            <a:br>
              <a:rPr lang="en-US" sz="1900" smtClean="0"/>
            </a:br>
            <a:endParaRPr lang="en-US" sz="1900" smtClean="0"/>
          </a:p>
          <a:p>
            <a:r>
              <a:rPr lang="en-US" sz="1900" smtClean="0"/>
              <a:t>It has been described by Malcolm Gladwell and others as discovering the “DNA of the Consumers Mind”.</a:t>
            </a:r>
          </a:p>
          <a:p>
            <a:endParaRPr lang="en-US" sz="1900" smtClean="0"/>
          </a:p>
          <a:p>
            <a:r>
              <a:rPr lang="en-US" sz="1900" smtClean="0"/>
              <a:t>This patented science created by Dr. Howard Moskowitz, author of “Selling Blue Elephants” (Wharton Press) and the Wharton Business School has achieved critical acclaim and financial success across:</a:t>
            </a:r>
          </a:p>
          <a:p>
            <a:pPr lvl="1"/>
            <a:r>
              <a:rPr lang="en-US" sz="1600" smtClean="0"/>
              <a:t>product design and development, </a:t>
            </a:r>
          </a:p>
          <a:p>
            <a:pPr lvl="1"/>
            <a:r>
              <a:rPr lang="en-US" sz="1600" smtClean="0"/>
              <a:t>consumer messaging,</a:t>
            </a:r>
          </a:p>
          <a:p>
            <a:pPr lvl="1"/>
            <a:r>
              <a:rPr lang="en-US" sz="1600" smtClean="0"/>
              <a:t>more effective consumer engagement physically and digitally. </a:t>
            </a:r>
          </a:p>
          <a:p>
            <a:endParaRPr lang="en-US" sz="19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buClr>
                <a:srgbClr val="008000"/>
              </a:buClr>
              <a:buSzPct val="100000"/>
              <a:defRPr/>
            </a:pPr>
            <a:fld id="{73C879D5-BE78-49F6-B7F9-17E94F0CE450}" type="slidenum">
              <a:rPr lang="en-US" sz="1200" b="1" i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rPr>
              <a:pPr algn="r" eaLnBrk="0" hangingPunct="0">
                <a:buClr>
                  <a:srgbClr val="008000"/>
                </a:buClr>
                <a:buSzPct val="100000"/>
                <a:defRPr/>
              </a:pPr>
              <a:t>6</a:t>
            </a:fld>
            <a:endParaRPr lang="en-US" sz="1200" b="1" i="1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823" name="Rectangle 7"/>
            <p:cNvSpPr>
              <a:spLocks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>
              <a:solidFill>
                <a:srgbClr val="00525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24" name="Rectangle 8"/>
            <p:cNvSpPr>
              <a:spLocks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379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077200" cy="1295400"/>
          </a:xfrm>
        </p:spPr>
        <p:txBody>
          <a:bodyPr rIns="130176"/>
          <a:lstStyle/>
          <a:p>
            <a:pPr algn="ctr" eaLnBrk="1" hangingPunct="1"/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Addressable Minds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</p:txBody>
      </p:sp>
      <p:grpSp>
        <p:nvGrpSpPr>
          <p:cNvPr id="33795" name="Group 10"/>
          <p:cNvGrpSpPr>
            <a:grpSpLocks/>
          </p:cNvGrpSpPr>
          <p:nvPr/>
        </p:nvGrpSpPr>
        <p:grpSpPr bwMode="auto">
          <a:xfrm>
            <a:off x="5410200" y="3768725"/>
            <a:ext cx="3124200" cy="1028700"/>
            <a:chOff x="0" y="0"/>
            <a:chExt cx="1968" cy="648"/>
          </a:xfrm>
        </p:grpSpPr>
        <p:sp>
          <p:nvSpPr>
            <p:cNvPr id="33821" name="Rectangle 11"/>
            <p:cNvSpPr>
              <a:spLocks/>
            </p:cNvSpPr>
            <p:nvPr/>
          </p:nvSpPr>
          <p:spPr bwMode="auto">
            <a:xfrm>
              <a:off x="0" y="0"/>
              <a:ext cx="1968" cy="648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33822" name="Rectangle 12"/>
            <p:cNvSpPr>
              <a:spLocks/>
            </p:cNvSpPr>
            <p:nvPr/>
          </p:nvSpPr>
          <p:spPr bwMode="auto">
            <a:xfrm>
              <a:off x="0" y="0"/>
              <a:ext cx="1968" cy="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600" b="1" dirty="0">
                  <a:solidFill>
                    <a:srgbClr val="000099"/>
                  </a:solidFill>
                  <a:sym typeface="Arial" charset="0"/>
                </a:rPr>
                <a:t>Psychographic Segmentation</a:t>
              </a:r>
            </a:p>
            <a:p>
              <a:r>
                <a:rPr lang="en-US" sz="1600" b="1" dirty="0">
                  <a:solidFill>
                    <a:srgbClr val="000099"/>
                  </a:solidFill>
                  <a:sym typeface="Arial" charset="0"/>
                </a:rPr>
                <a:t>   - Social Class</a:t>
              </a:r>
            </a:p>
            <a:p>
              <a:r>
                <a:rPr lang="en-US" sz="1600" b="1" dirty="0">
                  <a:solidFill>
                    <a:srgbClr val="000099"/>
                  </a:solidFill>
                  <a:sym typeface="Arial" charset="0"/>
                </a:rPr>
                <a:t>   - Lifestyle Type</a:t>
              </a:r>
            </a:p>
            <a:p>
              <a:r>
                <a:rPr lang="en-US" sz="1600" b="1" dirty="0">
                  <a:solidFill>
                    <a:srgbClr val="000099"/>
                  </a:solidFill>
                  <a:sym typeface="Arial" charset="0"/>
                </a:rPr>
                <a:t>   - Personality Type</a:t>
              </a:r>
            </a:p>
          </p:txBody>
        </p:sp>
      </p:grpSp>
      <p:grpSp>
        <p:nvGrpSpPr>
          <p:cNvPr id="33796" name="Group 13"/>
          <p:cNvGrpSpPr>
            <a:grpSpLocks/>
          </p:cNvGrpSpPr>
          <p:nvPr/>
        </p:nvGrpSpPr>
        <p:grpSpPr bwMode="auto">
          <a:xfrm>
            <a:off x="5410200" y="2514600"/>
            <a:ext cx="3124200" cy="1028700"/>
            <a:chOff x="0" y="0"/>
            <a:chExt cx="1968" cy="648"/>
          </a:xfrm>
        </p:grpSpPr>
        <p:sp>
          <p:nvSpPr>
            <p:cNvPr id="33819" name="Rectangle 14"/>
            <p:cNvSpPr>
              <a:spLocks/>
            </p:cNvSpPr>
            <p:nvPr/>
          </p:nvSpPr>
          <p:spPr bwMode="auto">
            <a:xfrm>
              <a:off x="0" y="0"/>
              <a:ext cx="1968" cy="648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33820" name="Rectangle 15"/>
            <p:cNvSpPr>
              <a:spLocks/>
            </p:cNvSpPr>
            <p:nvPr/>
          </p:nvSpPr>
          <p:spPr bwMode="auto">
            <a:xfrm>
              <a:off x="0" y="0"/>
              <a:ext cx="1968" cy="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600" b="1">
                  <a:solidFill>
                    <a:srgbClr val="CC0000"/>
                  </a:solidFill>
                  <a:sym typeface="Arial" charset="0"/>
                </a:rPr>
                <a:t>Behavioral Segmentation</a:t>
              </a:r>
            </a:p>
            <a:p>
              <a:r>
                <a:rPr lang="en-US" sz="1600" b="1">
                  <a:solidFill>
                    <a:srgbClr val="CC0000"/>
                  </a:solidFill>
                  <a:sym typeface="Arial" charset="0"/>
                </a:rPr>
                <a:t>   - Product Usage</a:t>
              </a:r>
            </a:p>
            <a:p>
              <a:r>
                <a:rPr lang="en-US" sz="1600" b="1">
                  <a:solidFill>
                    <a:srgbClr val="CC0000"/>
                  </a:solidFill>
                  <a:sym typeface="Arial" charset="0"/>
                </a:rPr>
                <a:t>   - Brand Loyalty </a:t>
              </a:r>
            </a:p>
            <a:p>
              <a:r>
                <a:rPr lang="en-US" sz="1600" b="1">
                  <a:solidFill>
                    <a:srgbClr val="CC0000"/>
                  </a:solidFill>
                  <a:sym typeface="Arial" charset="0"/>
                </a:rPr>
                <a:t>   - Attitudinal</a:t>
              </a:r>
            </a:p>
          </p:txBody>
        </p:sp>
      </p:grpSp>
      <p:grpSp>
        <p:nvGrpSpPr>
          <p:cNvPr id="33797" name="Group 16"/>
          <p:cNvGrpSpPr>
            <a:grpSpLocks/>
          </p:cNvGrpSpPr>
          <p:nvPr/>
        </p:nvGrpSpPr>
        <p:grpSpPr bwMode="auto">
          <a:xfrm>
            <a:off x="4876800" y="2822575"/>
            <a:ext cx="457200" cy="457200"/>
            <a:chOff x="0" y="0"/>
            <a:chExt cx="288" cy="288"/>
          </a:xfrm>
        </p:grpSpPr>
        <p:sp>
          <p:nvSpPr>
            <p:cNvPr id="33817" name="AutoShape 17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CC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33818" name="Rectangle 18"/>
            <p:cNvSpPr>
              <a:spLocks/>
            </p:cNvSpPr>
            <p:nvPr/>
          </p:nvSpPr>
          <p:spPr bwMode="auto">
            <a:xfrm>
              <a:off x="72" y="72"/>
              <a:ext cx="216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b="1"/>
            </a:p>
          </p:txBody>
        </p:sp>
      </p:grpSp>
      <p:grpSp>
        <p:nvGrpSpPr>
          <p:cNvPr id="33798" name="Group 19"/>
          <p:cNvGrpSpPr>
            <a:grpSpLocks/>
          </p:cNvGrpSpPr>
          <p:nvPr/>
        </p:nvGrpSpPr>
        <p:grpSpPr bwMode="auto">
          <a:xfrm>
            <a:off x="4876800" y="4041775"/>
            <a:ext cx="457200" cy="457200"/>
            <a:chOff x="0" y="0"/>
            <a:chExt cx="288" cy="288"/>
          </a:xfrm>
        </p:grpSpPr>
        <p:sp>
          <p:nvSpPr>
            <p:cNvPr id="33815" name="AutoShape 20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16" name="Rectangle 21"/>
            <p:cNvSpPr>
              <a:spLocks/>
            </p:cNvSpPr>
            <p:nvPr/>
          </p:nvSpPr>
          <p:spPr bwMode="auto">
            <a:xfrm>
              <a:off x="72" y="72"/>
              <a:ext cx="216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3799" name="Group 22"/>
          <p:cNvGrpSpPr>
            <a:grpSpLocks/>
          </p:cNvGrpSpPr>
          <p:nvPr/>
        </p:nvGrpSpPr>
        <p:grpSpPr bwMode="auto">
          <a:xfrm>
            <a:off x="4876800" y="5330825"/>
            <a:ext cx="457200" cy="457200"/>
            <a:chOff x="0" y="0"/>
            <a:chExt cx="288" cy="288"/>
          </a:xfrm>
        </p:grpSpPr>
        <p:sp>
          <p:nvSpPr>
            <p:cNvPr id="33813" name="AutoShape 23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0525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14" name="Rectangle 24"/>
            <p:cNvSpPr>
              <a:spLocks/>
            </p:cNvSpPr>
            <p:nvPr/>
          </p:nvSpPr>
          <p:spPr bwMode="auto">
            <a:xfrm>
              <a:off x="72" y="72"/>
              <a:ext cx="216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3800" name="Group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811" name="Rectangle 26"/>
            <p:cNvSpPr>
              <a:spLocks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>
              <a:solidFill>
                <a:srgbClr val="00525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12" name="Rectangle 27"/>
            <p:cNvSpPr>
              <a:spLocks/>
            </p:cNvSpPr>
            <p:nvPr/>
          </p:nvSpPr>
          <p:spPr bwMode="auto">
            <a:xfrm>
              <a:off x="0" y="0"/>
              <a:ext cx="5760" cy="1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3801" name="Group 28"/>
          <p:cNvGrpSpPr>
            <a:grpSpLocks/>
          </p:cNvGrpSpPr>
          <p:nvPr/>
        </p:nvGrpSpPr>
        <p:grpSpPr bwMode="auto">
          <a:xfrm>
            <a:off x="5410200" y="5029200"/>
            <a:ext cx="3124200" cy="1028700"/>
            <a:chOff x="0" y="0"/>
            <a:chExt cx="1968" cy="648"/>
          </a:xfrm>
        </p:grpSpPr>
        <p:sp>
          <p:nvSpPr>
            <p:cNvPr id="33809" name="Rectangle 29"/>
            <p:cNvSpPr>
              <a:spLocks/>
            </p:cNvSpPr>
            <p:nvPr/>
          </p:nvSpPr>
          <p:spPr bwMode="auto">
            <a:xfrm>
              <a:off x="0" y="0"/>
              <a:ext cx="1968" cy="648"/>
            </a:xfrm>
            <a:prstGeom prst="rect">
              <a:avLst/>
            </a:prstGeom>
            <a:noFill/>
            <a:ln w="38100">
              <a:solidFill>
                <a:srgbClr val="00525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33810" name="Rectangle 30"/>
            <p:cNvSpPr>
              <a:spLocks/>
            </p:cNvSpPr>
            <p:nvPr/>
          </p:nvSpPr>
          <p:spPr bwMode="auto">
            <a:xfrm>
              <a:off x="0" y="0"/>
              <a:ext cx="1968" cy="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600" b="1">
                  <a:solidFill>
                    <a:srgbClr val="005250"/>
                  </a:solidFill>
                  <a:sym typeface="Arial" charset="0"/>
                </a:rPr>
                <a:t>Demographic Segmentation</a:t>
              </a:r>
            </a:p>
            <a:p>
              <a:r>
                <a:rPr lang="en-US" sz="1600" b="1">
                  <a:solidFill>
                    <a:srgbClr val="005250"/>
                  </a:solidFill>
                  <a:sym typeface="Arial" charset="0"/>
                </a:rPr>
                <a:t>   - Age</a:t>
              </a:r>
            </a:p>
            <a:p>
              <a:r>
                <a:rPr lang="en-US" sz="1600" b="1">
                  <a:solidFill>
                    <a:srgbClr val="005250"/>
                  </a:solidFill>
                  <a:sym typeface="Arial" charset="0"/>
                </a:rPr>
                <a:t>   - Gender</a:t>
              </a:r>
            </a:p>
            <a:p>
              <a:r>
                <a:rPr lang="en-US" sz="1600" b="1">
                  <a:solidFill>
                    <a:srgbClr val="005250"/>
                  </a:solidFill>
                  <a:sym typeface="Arial" charset="0"/>
                </a:rPr>
                <a:t>   - Income</a:t>
              </a:r>
            </a:p>
          </p:txBody>
        </p:sp>
      </p:grpSp>
      <p:pic>
        <p:nvPicPr>
          <p:cNvPr id="33802" name="Picture 3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724400"/>
            <a:ext cx="4181475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03" name="Picture 3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459163"/>
            <a:ext cx="4181475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04" name="Picture 3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2209800"/>
            <a:ext cx="4181475" cy="153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157413" y="2590800"/>
            <a:ext cx="1881187" cy="3733800"/>
            <a:chOff x="2209800" y="2590800"/>
            <a:chExt cx="1881188" cy="3733800"/>
          </a:xfrm>
        </p:grpSpPr>
        <p:pic>
          <p:nvPicPr>
            <p:cNvPr id="33807" name="Picture 3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9800" y="2590800"/>
              <a:ext cx="1881188" cy="3733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3808" name="Rectangle 35"/>
            <p:cNvSpPr>
              <a:spLocks/>
            </p:cNvSpPr>
            <p:nvPr/>
          </p:nvSpPr>
          <p:spPr bwMode="auto">
            <a:xfrm rot="5400000">
              <a:off x="1762126" y="4210050"/>
              <a:ext cx="2749550" cy="930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800">
                  <a:solidFill>
                    <a:srgbClr val="005250"/>
                  </a:solidFill>
                  <a:latin typeface="Arial Narrow" pitchFamily="34" charset="0"/>
                  <a:sym typeface="Arial Narrow" pitchFamily="34" charset="0"/>
                </a:rPr>
                <a:t>Addressable Minds</a:t>
              </a:r>
            </a:p>
            <a:p>
              <a:endParaRPr lang="en-US" sz="2800">
                <a:solidFill>
                  <a:srgbClr val="005250"/>
                </a:solidFill>
                <a:latin typeface="Arial Narrow" pitchFamily="34" charset="0"/>
                <a:sym typeface="Arial Narrow" pitchFamily="34" charset="0"/>
              </a:endParaRPr>
            </a:p>
          </p:txBody>
        </p:sp>
      </p:grpSp>
      <p:sp>
        <p:nvSpPr>
          <p:cNvPr id="33806" name="Rectangle 14"/>
          <p:cNvSpPr>
            <a:spLocks/>
          </p:cNvSpPr>
          <p:nvPr/>
        </p:nvSpPr>
        <p:spPr bwMode="auto">
          <a:xfrm>
            <a:off x="152400" y="1371600"/>
            <a:ext cx="8686800" cy="4413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     Cuts across traditional segmentation &amp; detects hidden preferences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4B789F8-E6FD-4B9B-BC02-1BDD6228CCD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5841" name="Title 2"/>
          <p:cNvSpPr>
            <a:spLocks noGrp="1"/>
          </p:cNvSpPr>
          <p:nvPr>
            <p:ph type="ctrTitle" idx="4294967295"/>
          </p:nvPr>
        </p:nvSpPr>
        <p:spPr>
          <a:xfrm>
            <a:off x="609600" y="2133600"/>
            <a:ext cx="7696200" cy="2362200"/>
          </a:xfrm>
        </p:spPr>
        <p:txBody>
          <a:bodyPr>
            <a:normAutofit/>
          </a:bodyPr>
          <a:lstStyle/>
          <a:p>
            <a:pPr algn="ctr"/>
            <a:r>
              <a:rPr lang="en-US" sz="2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What can this science of Addressable Minds deliver to curves?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981200" y="4267200"/>
            <a:ext cx="8382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848600" cy="1295400"/>
          </a:xfrm>
        </p:spPr>
        <p:txBody>
          <a:bodyPr lIns="38100" tIns="38100" rIns="38100" bIns="38100"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Arial" charset="0"/>
              </a:rPr>
              <a:t>Three Phased Approach to reach practical implementation to deliver business value</a:t>
            </a:r>
          </a:p>
        </p:txBody>
      </p:sp>
      <p:sp>
        <p:nvSpPr>
          <p:cNvPr id="10243" name="Line 8"/>
          <p:cNvSpPr>
            <a:spLocks noChangeShapeType="1"/>
          </p:cNvSpPr>
          <p:nvPr/>
        </p:nvSpPr>
        <p:spPr bwMode="auto">
          <a:xfrm>
            <a:off x="1597025" y="3505200"/>
            <a:ext cx="14001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9"/>
          <p:cNvSpPr>
            <a:spLocks noChangeShapeType="1"/>
          </p:cNvSpPr>
          <p:nvPr/>
        </p:nvSpPr>
        <p:spPr bwMode="auto">
          <a:xfrm>
            <a:off x="4748213" y="3505200"/>
            <a:ext cx="1225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Rectangle 18"/>
          <p:cNvSpPr>
            <a:spLocks/>
          </p:cNvSpPr>
          <p:nvPr/>
        </p:nvSpPr>
        <p:spPr bwMode="auto">
          <a:xfrm>
            <a:off x="6234113" y="2493963"/>
            <a:ext cx="1751012" cy="1981200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0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Phase III</a:t>
            </a:r>
            <a:endParaRPr lang="en-US">
              <a:latin typeface="Calibri" pitchFamily="34" charset="0"/>
              <a:sym typeface="Calibri" pitchFamily="34" charset="0"/>
            </a:endParaRPr>
          </a:p>
          <a:p>
            <a:pPr algn="ctr"/>
            <a:r>
              <a:rPr lang="en-US" sz="20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Implement Live Use with Customer &amp; Prospect Interactions</a:t>
            </a:r>
          </a:p>
        </p:txBody>
      </p:sp>
      <p:sp>
        <p:nvSpPr>
          <p:cNvPr id="10246" name="Rectangle 19"/>
          <p:cNvSpPr>
            <a:spLocks/>
          </p:cNvSpPr>
          <p:nvPr/>
        </p:nvSpPr>
        <p:spPr bwMode="auto">
          <a:xfrm>
            <a:off x="3346450" y="2514600"/>
            <a:ext cx="1749425" cy="1936750"/>
          </a:xfrm>
          <a:prstGeom prst="rect">
            <a:avLst/>
          </a:prstGeom>
          <a:solidFill>
            <a:srgbClr val="005250"/>
          </a:solidFill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0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Phase II</a:t>
            </a:r>
            <a:endParaRPr lang="en-US">
              <a:latin typeface="Calibri" pitchFamily="34" charset="0"/>
              <a:sym typeface="Calibri" pitchFamily="34" charset="0"/>
            </a:endParaRPr>
          </a:p>
          <a:p>
            <a:pPr algn="ctr"/>
            <a:r>
              <a:rPr lang="en-US" sz="20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Develop Use of  Addressable Minds</a:t>
            </a:r>
          </a:p>
        </p:txBody>
      </p:sp>
      <p:sp>
        <p:nvSpPr>
          <p:cNvPr id="10247" name="Rectangle 17"/>
          <p:cNvSpPr>
            <a:spLocks/>
          </p:cNvSpPr>
          <p:nvPr/>
        </p:nvSpPr>
        <p:spPr bwMode="auto">
          <a:xfrm>
            <a:off x="457200" y="2482850"/>
            <a:ext cx="1751013" cy="1936750"/>
          </a:xfrm>
          <a:prstGeom prst="rect">
            <a:avLst/>
          </a:prstGeom>
          <a:solidFill>
            <a:srgbClr val="CC0000"/>
          </a:solidFill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0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Phase I</a:t>
            </a:r>
            <a:endParaRPr lang="en-US">
              <a:latin typeface="Calibri" pitchFamily="34" charset="0"/>
              <a:sym typeface="Calibri" pitchFamily="34" charset="0"/>
            </a:endParaRPr>
          </a:p>
          <a:p>
            <a:pPr algn="ctr"/>
            <a:r>
              <a:rPr lang="en-US" sz="20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Create Addressable Mind Segments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30188" y="1066800"/>
            <a:ext cx="8683625" cy="73025"/>
            <a:chOff x="0" y="0"/>
            <a:chExt cx="5470" cy="46"/>
          </a:xfrm>
        </p:grpSpPr>
        <p:sp>
          <p:nvSpPr>
            <p:cNvPr id="10251" name="Rectangle 2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solidFill>
              <a:srgbClr val="262699"/>
            </a:solidFill>
            <a:ln w="12700">
              <a:solidFill>
                <a:srgbClr val="7878DE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52" name="Rectangle 3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28600" y="1752600"/>
            <a:ext cx="2209800" cy="3429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81200" y="5181600"/>
            <a:ext cx="61722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next several charts will describe what we uncovered about  Addressable Minds with prospective Curves members in Phase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12584</TotalTime>
  <Words>2402</Words>
  <Application>Microsoft Office PowerPoint</Application>
  <PresentationFormat>On-screen Show (4:3)</PresentationFormat>
  <Paragraphs>681</Paragraphs>
  <Slides>39</Slides>
  <Notes>35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Concourse</vt:lpstr>
      <vt:lpstr>Worksheet</vt:lpstr>
      <vt:lpstr>ATTRACTING NEW MEMBERS  By using Addressable  Minds™</vt:lpstr>
      <vt:lpstr>Agenda</vt:lpstr>
      <vt:lpstr>Business Issues</vt:lpstr>
      <vt:lpstr>Business Vision</vt:lpstr>
      <vt:lpstr>Slide 5</vt:lpstr>
      <vt:lpstr>About Addressable Minds</vt:lpstr>
      <vt:lpstr>Addressable Minds </vt:lpstr>
      <vt:lpstr>What can this science of Addressable Minds deliver to curves?</vt:lpstr>
      <vt:lpstr>Three Phased Approach to reach practical implementation to deliver business value</vt:lpstr>
      <vt:lpstr>Create Addressable Minds messaging for potential members</vt:lpstr>
      <vt:lpstr>An INITIAL SURVEY was done </vt:lpstr>
      <vt:lpstr>Curves SURVEY (1 of 2)</vt:lpstr>
      <vt:lpstr>Curves SURVEY (2 of 2)</vt:lpstr>
      <vt:lpstr>Slide 14</vt:lpstr>
      <vt:lpstr>Slide 15</vt:lpstr>
      <vt:lpstr>Slide 16</vt:lpstr>
      <vt:lpstr>     Results        What convinces?       What drives feelings?</vt:lpstr>
      <vt:lpstr>Total Panel: willing to join a convenient facility with friendly atmosphere after a month-long trial.  Lifestyle lectures  a turnoff</vt:lpstr>
      <vt:lpstr>The total panel’s interest is very different from that in each of 3 identified segments</vt:lpstr>
      <vt:lpstr>Different women – different approach</vt:lpstr>
      <vt:lpstr>Slide 21</vt:lpstr>
      <vt:lpstr>Slide 22</vt:lpstr>
      <vt:lpstr>Slide 23</vt:lpstr>
      <vt:lpstr>The panel’s strongest emotion is hopeful</vt:lpstr>
      <vt:lpstr>Slide 25</vt:lpstr>
      <vt:lpstr>Slide 26</vt:lpstr>
      <vt:lpstr>Slide 27</vt:lpstr>
      <vt:lpstr>Using addressable minds at Curves</vt:lpstr>
      <vt:lpstr>Slide 29</vt:lpstr>
      <vt:lpstr>Slide 30</vt:lpstr>
      <vt:lpstr>Slide 31</vt:lpstr>
      <vt:lpstr>Introducing customer enhancement tool</vt:lpstr>
      <vt:lpstr>sales approach to busy working women</vt:lpstr>
      <vt:lpstr>sales approach to just as I am women</vt:lpstr>
      <vt:lpstr>sales approach to results oriented women</vt:lpstr>
      <vt:lpstr>        On line example</vt:lpstr>
      <vt:lpstr>USING ADDRESSABLE MINDS    1- Identify prospect    2-Come to Curves  3- Close with the right message</vt:lpstr>
      <vt:lpstr>Three Phased Approach to reach practical implementation to deliver business value</vt:lpstr>
      <vt:lpstr>  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Henry J Nahal</dc:creator>
  <cp:lastModifiedBy>Steve</cp:lastModifiedBy>
  <cp:revision>412</cp:revision>
  <dcterms:created xsi:type="dcterms:W3CDTF">2008-10-17T19:22:38Z</dcterms:created>
  <dcterms:modified xsi:type="dcterms:W3CDTF">2010-12-10T22:27:14Z</dcterms:modified>
</cp:coreProperties>
</file>