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73"/>
  </p:notesMasterIdLst>
  <p:handoutMasterIdLst>
    <p:handoutMasterId r:id="rId74"/>
  </p:handoutMasterIdLst>
  <p:sldIdLst>
    <p:sldId id="294" r:id="rId3"/>
    <p:sldId id="279" r:id="rId4"/>
    <p:sldId id="405" r:id="rId5"/>
    <p:sldId id="275" r:id="rId6"/>
    <p:sldId id="277" r:id="rId7"/>
    <p:sldId id="270" r:id="rId8"/>
    <p:sldId id="404" r:id="rId9"/>
    <p:sldId id="389" r:id="rId10"/>
    <p:sldId id="406" r:id="rId11"/>
    <p:sldId id="407" r:id="rId12"/>
    <p:sldId id="409" r:id="rId13"/>
    <p:sldId id="410" r:id="rId14"/>
    <p:sldId id="411" r:id="rId15"/>
    <p:sldId id="412" r:id="rId16"/>
    <p:sldId id="413" r:id="rId17"/>
    <p:sldId id="414" r:id="rId18"/>
    <p:sldId id="415" r:id="rId19"/>
    <p:sldId id="417" r:id="rId20"/>
    <p:sldId id="416" r:id="rId21"/>
    <p:sldId id="419" r:id="rId22"/>
    <p:sldId id="418" r:id="rId23"/>
    <p:sldId id="421" r:id="rId24"/>
    <p:sldId id="420" r:id="rId25"/>
    <p:sldId id="423" r:id="rId26"/>
    <p:sldId id="422" r:id="rId27"/>
    <p:sldId id="424" r:id="rId28"/>
    <p:sldId id="436" r:id="rId29"/>
    <p:sldId id="437" r:id="rId30"/>
    <p:sldId id="431" r:id="rId31"/>
    <p:sldId id="432" r:id="rId32"/>
    <p:sldId id="433" r:id="rId33"/>
    <p:sldId id="434" r:id="rId34"/>
    <p:sldId id="435" r:id="rId35"/>
    <p:sldId id="457" r:id="rId36"/>
    <p:sldId id="438" r:id="rId37"/>
    <p:sldId id="439" r:id="rId38"/>
    <p:sldId id="441" r:id="rId39"/>
    <p:sldId id="442" r:id="rId40"/>
    <p:sldId id="443" r:id="rId41"/>
    <p:sldId id="444" r:id="rId42"/>
    <p:sldId id="445" r:id="rId43"/>
    <p:sldId id="446" r:id="rId44"/>
    <p:sldId id="447" r:id="rId45"/>
    <p:sldId id="448" r:id="rId46"/>
    <p:sldId id="449" r:id="rId47"/>
    <p:sldId id="451" r:id="rId48"/>
    <p:sldId id="452" r:id="rId49"/>
    <p:sldId id="453" r:id="rId50"/>
    <p:sldId id="454" r:id="rId51"/>
    <p:sldId id="456" r:id="rId52"/>
    <p:sldId id="347" r:id="rId53"/>
    <p:sldId id="369" r:id="rId54"/>
    <p:sldId id="348" r:id="rId55"/>
    <p:sldId id="349" r:id="rId56"/>
    <p:sldId id="350" r:id="rId57"/>
    <p:sldId id="351" r:id="rId58"/>
    <p:sldId id="352" r:id="rId59"/>
    <p:sldId id="353" r:id="rId60"/>
    <p:sldId id="354" r:id="rId61"/>
    <p:sldId id="355" r:id="rId62"/>
    <p:sldId id="362" r:id="rId63"/>
    <p:sldId id="363" r:id="rId64"/>
    <p:sldId id="364" r:id="rId65"/>
    <p:sldId id="370" r:id="rId66"/>
    <p:sldId id="371" r:id="rId67"/>
    <p:sldId id="365" r:id="rId68"/>
    <p:sldId id="403" r:id="rId69"/>
    <p:sldId id="458" r:id="rId70"/>
    <p:sldId id="459" r:id="rId71"/>
    <p:sldId id="460" r:id="rId7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95" autoAdjust="0"/>
  </p:normalViewPr>
  <p:slideViewPr>
    <p:cSldViewPr>
      <p:cViewPr varScale="1">
        <p:scale>
          <a:sx n="78" d="100"/>
          <a:sy n="78" d="100"/>
        </p:scale>
        <p:origin x="-930" y="-96"/>
      </p:cViewPr>
      <p:guideLst>
        <p:guide orient="horz" pos="2160"/>
        <p:guide pos="2880"/>
      </p:guideLst>
    </p:cSldViewPr>
  </p:slideViewPr>
  <p:notesTextViewPr>
    <p:cViewPr>
      <p:scale>
        <a:sx n="1" d="1"/>
        <a:sy n="1" d="1"/>
      </p:scale>
      <p:origin x="0" y="0"/>
    </p:cViewPr>
  </p:notesTextViewPr>
  <p:sorterViewPr>
    <p:cViewPr>
      <p:scale>
        <a:sx n="132" d="100"/>
        <a:sy n="132"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BF7AB-B64C-4B3E-ABDA-758DD6F6B72B}"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B22B77C4-F522-42E7-BFB9-B302D9A06FF5}">
      <dgm:prSet phldrT="[Text]" custT="1"/>
      <dgm:spPr>
        <a:solidFill>
          <a:srgbClr val="FF0000"/>
        </a:solidFill>
      </dgm:spPr>
      <dgm:t>
        <a:bodyPr/>
        <a:lstStyle/>
        <a:p>
          <a:r>
            <a:rPr lang="en-US" sz="2800" dirty="0" smtClean="0"/>
            <a:t>Queens College </a:t>
          </a:r>
          <a:r>
            <a:rPr lang="en-US" sz="3200" dirty="0" smtClean="0"/>
            <a:t>Landing Page</a:t>
          </a:r>
        </a:p>
        <a:p>
          <a:r>
            <a:rPr lang="en-US" sz="1600" b="1" dirty="0" smtClean="0"/>
            <a:t>With </a:t>
          </a:r>
        </a:p>
        <a:p>
          <a:r>
            <a:rPr lang="en-US" sz="1600" b="1" dirty="0" smtClean="0"/>
            <a:t>Typing Tool</a:t>
          </a:r>
          <a:endParaRPr lang="en-US" sz="1600" b="1" dirty="0"/>
        </a:p>
      </dgm:t>
    </dgm:pt>
    <dgm:pt modelId="{0461E0C2-73AE-4944-AAA9-64F366DCEECC}" type="parTrans" cxnId="{DBEC8D7B-74F3-467B-A7DF-8D1A2E907775}">
      <dgm:prSet/>
      <dgm:spPr/>
      <dgm:t>
        <a:bodyPr/>
        <a:lstStyle/>
        <a:p>
          <a:endParaRPr lang="en-US"/>
        </a:p>
      </dgm:t>
    </dgm:pt>
    <dgm:pt modelId="{9216E6C0-DCD5-446B-9133-488551F283D0}" type="sibTrans" cxnId="{DBEC8D7B-74F3-467B-A7DF-8D1A2E907775}">
      <dgm:prSet/>
      <dgm:spPr/>
      <dgm:t>
        <a:bodyPr/>
        <a:lstStyle/>
        <a:p>
          <a:endParaRPr lang="en-US"/>
        </a:p>
      </dgm:t>
    </dgm:pt>
    <dgm:pt modelId="{2E4D6D6E-D93A-448E-8C6D-9C1AC8833108}">
      <dgm:prSet phldrT="[Text]" custT="1"/>
      <dgm:spPr>
        <a:solidFill>
          <a:srgbClr val="FF0000"/>
        </a:solidFill>
      </dgm:spPr>
      <dgm:t>
        <a:bodyPr/>
        <a:lstStyle/>
        <a:p>
          <a:r>
            <a:rPr lang="en-US" sz="2800" dirty="0" smtClean="0"/>
            <a:t>Segment 1 First Screen</a:t>
          </a:r>
          <a:endParaRPr lang="en-US" sz="2800" dirty="0"/>
        </a:p>
      </dgm:t>
    </dgm:pt>
    <dgm:pt modelId="{6F5E7B83-6EDD-4C1A-BAC3-5D70CCD4CDC3}" type="parTrans" cxnId="{036AEC70-E7D8-4A0E-998C-A90DEA76AB91}">
      <dgm:prSet/>
      <dgm:spPr/>
      <dgm:t>
        <a:bodyPr/>
        <a:lstStyle/>
        <a:p>
          <a:endParaRPr lang="en-US"/>
        </a:p>
      </dgm:t>
    </dgm:pt>
    <dgm:pt modelId="{406ADCBB-E504-4469-A5E7-7549DFA35AB1}" type="sibTrans" cxnId="{036AEC70-E7D8-4A0E-998C-A90DEA76AB91}">
      <dgm:prSet/>
      <dgm:spPr/>
      <dgm:t>
        <a:bodyPr/>
        <a:lstStyle/>
        <a:p>
          <a:endParaRPr lang="en-US"/>
        </a:p>
      </dgm:t>
    </dgm:pt>
    <dgm:pt modelId="{DBBD78DC-1B37-417B-A007-74BC1F41152D}">
      <dgm:prSet phldrT="[Text]" custT="1"/>
      <dgm:spPr>
        <a:solidFill>
          <a:srgbClr val="FF0000"/>
        </a:solidFill>
      </dgm:spPr>
      <dgm:t>
        <a:bodyPr/>
        <a:lstStyle/>
        <a:p>
          <a:r>
            <a:rPr lang="en-US" sz="2800" dirty="0" smtClean="0"/>
            <a:t>Segment 3 First Screen</a:t>
          </a:r>
          <a:endParaRPr lang="en-US" sz="2800" dirty="0"/>
        </a:p>
      </dgm:t>
    </dgm:pt>
    <dgm:pt modelId="{63F08A17-124C-4E43-BE4B-396CB69CDFE3}" type="parTrans" cxnId="{647368D2-2C7C-408B-8D23-AE7179FBB9BC}">
      <dgm:prSet/>
      <dgm:spPr/>
      <dgm:t>
        <a:bodyPr/>
        <a:lstStyle/>
        <a:p>
          <a:endParaRPr lang="en-US"/>
        </a:p>
      </dgm:t>
    </dgm:pt>
    <dgm:pt modelId="{A5BD5B87-4BDB-4E40-9DA5-5AA77283E2FA}" type="sibTrans" cxnId="{647368D2-2C7C-408B-8D23-AE7179FBB9BC}">
      <dgm:prSet/>
      <dgm:spPr/>
      <dgm:t>
        <a:bodyPr/>
        <a:lstStyle/>
        <a:p>
          <a:endParaRPr lang="en-US"/>
        </a:p>
      </dgm:t>
    </dgm:pt>
    <dgm:pt modelId="{FF0E4A08-AE37-44D6-9235-DBFF361EB883}">
      <dgm:prSet phldrT="[Text]" custT="1"/>
      <dgm:spPr>
        <a:solidFill>
          <a:srgbClr val="FF0000"/>
        </a:solidFill>
      </dgm:spPr>
      <dgm:t>
        <a:bodyPr/>
        <a:lstStyle/>
        <a:p>
          <a:r>
            <a:rPr lang="en-US" sz="2800" dirty="0" smtClean="0"/>
            <a:t>Segment 2 First Screen</a:t>
          </a:r>
          <a:endParaRPr lang="en-US" sz="2800" dirty="0"/>
        </a:p>
      </dgm:t>
    </dgm:pt>
    <dgm:pt modelId="{EA8F1D52-603E-443D-9ACC-D038E3213BD8}" type="parTrans" cxnId="{37135A1B-4F03-4E99-82A4-2C6BF80CDDA3}">
      <dgm:prSet/>
      <dgm:spPr/>
      <dgm:t>
        <a:bodyPr/>
        <a:lstStyle/>
        <a:p>
          <a:endParaRPr lang="en-US"/>
        </a:p>
      </dgm:t>
    </dgm:pt>
    <dgm:pt modelId="{6880FCAA-661C-4046-852E-4311FB75D5B8}" type="sibTrans" cxnId="{37135A1B-4F03-4E99-82A4-2C6BF80CDDA3}">
      <dgm:prSet/>
      <dgm:spPr/>
      <dgm:t>
        <a:bodyPr/>
        <a:lstStyle/>
        <a:p>
          <a:endParaRPr lang="en-US"/>
        </a:p>
      </dgm:t>
    </dgm:pt>
    <dgm:pt modelId="{5963AF63-713B-43FD-8C2E-B4FCB811F781}" type="pres">
      <dgm:prSet presAssocID="{ECCBF7AB-B64C-4B3E-ABDA-758DD6F6B72B}" presName="hierChild1" presStyleCnt="0">
        <dgm:presLayoutVars>
          <dgm:orgChart val="1"/>
          <dgm:chPref val="1"/>
          <dgm:dir/>
          <dgm:animOne val="branch"/>
          <dgm:animLvl val="lvl"/>
          <dgm:resizeHandles/>
        </dgm:presLayoutVars>
      </dgm:prSet>
      <dgm:spPr/>
      <dgm:t>
        <a:bodyPr/>
        <a:lstStyle/>
        <a:p>
          <a:endParaRPr lang="en-US"/>
        </a:p>
      </dgm:t>
    </dgm:pt>
    <dgm:pt modelId="{2F4E57E4-1CD6-4768-A7E0-CC7448C83397}" type="pres">
      <dgm:prSet presAssocID="{B22B77C4-F522-42E7-BFB9-B302D9A06FF5}" presName="hierRoot1" presStyleCnt="0">
        <dgm:presLayoutVars>
          <dgm:hierBranch val="init"/>
        </dgm:presLayoutVars>
      </dgm:prSet>
      <dgm:spPr/>
    </dgm:pt>
    <dgm:pt modelId="{A6399E61-8FAF-4D01-9CDB-3670DCBDD3E2}" type="pres">
      <dgm:prSet presAssocID="{B22B77C4-F522-42E7-BFB9-B302D9A06FF5}" presName="rootComposite1" presStyleCnt="0"/>
      <dgm:spPr/>
    </dgm:pt>
    <dgm:pt modelId="{0269AA09-0463-454E-8F2C-C08471DB36A2}" type="pres">
      <dgm:prSet presAssocID="{B22B77C4-F522-42E7-BFB9-B302D9A06FF5}" presName="rootText1" presStyleLbl="node0" presStyleIdx="0" presStyleCnt="1" custScaleX="128267" custScaleY="165841">
        <dgm:presLayoutVars>
          <dgm:chPref val="3"/>
        </dgm:presLayoutVars>
      </dgm:prSet>
      <dgm:spPr/>
      <dgm:t>
        <a:bodyPr/>
        <a:lstStyle/>
        <a:p>
          <a:endParaRPr lang="en-US"/>
        </a:p>
      </dgm:t>
    </dgm:pt>
    <dgm:pt modelId="{662588E8-9E1A-4E16-B68B-BCDCA672D21F}" type="pres">
      <dgm:prSet presAssocID="{B22B77C4-F522-42E7-BFB9-B302D9A06FF5}" presName="rootConnector1" presStyleLbl="node1" presStyleIdx="0" presStyleCnt="0"/>
      <dgm:spPr/>
      <dgm:t>
        <a:bodyPr/>
        <a:lstStyle/>
        <a:p>
          <a:endParaRPr lang="en-US"/>
        </a:p>
      </dgm:t>
    </dgm:pt>
    <dgm:pt modelId="{DE5F3C86-6863-4BCE-8D8D-FC7BA4FC2701}" type="pres">
      <dgm:prSet presAssocID="{B22B77C4-F522-42E7-BFB9-B302D9A06FF5}" presName="hierChild2" presStyleCnt="0"/>
      <dgm:spPr/>
    </dgm:pt>
    <dgm:pt modelId="{483617C6-B732-4D83-8FC8-65B6A5A9137B}" type="pres">
      <dgm:prSet presAssocID="{6F5E7B83-6EDD-4C1A-BAC3-5D70CCD4CDC3}" presName="Name37" presStyleLbl="parChTrans1D2" presStyleIdx="0" presStyleCnt="3"/>
      <dgm:spPr/>
      <dgm:t>
        <a:bodyPr/>
        <a:lstStyle/>
        <a:p>
          <a:endParaRPr lang="en-US"/>
        </a:p>
      </dgm:t>
    </dgm:pt>
    <dgm:pt modelId="{E7FCAA0A-2734-4E31-BE59-4B72FF2BAC0D}" type="pres">
      <dgm:prSet presAssocID="{2E4D6D6E-D93A-448E-8C6D-9C1AC8833108}" presName="hierRoot2" presStyleCnt="0">
        <dgm:presLayoutVars>
          <dgm:hierBranch val="init"/>
        </dgm:presLayoutVars>
      </dgm:prSet>
      <dgm:spPr/>
    </dgm:pt>
    <dgm:pt modelId="{05132101-761B-4D4A-9D42-383E8B69F744}" type="pres">
      <dgm:prSet presAssocID="{2E4D6D6E-D93A-448E-8C6D-9C1AC8833108}" presName="rootComposite" presStyleCnt="0"/>
      <dgm:spPr/>
    </dgm:pt>
    <dgm:pt modelId="{769D824A-4873-40D7-A8B5-7D65EA880116}" type="pres">
      <dgm:prSet presAssocID="{2E4D6D6E-D93A-448E-8C6D-9C1AC8833108}" presName="rootText" presStyleLbl="node2" presStyleIdx="0" presStyleCnt="3" custScaleY="173715">
        <dgm:presLayoutVars>
          <dgm:chPref val="3"/>
        </dgm:presLayoutVars>
      </dgm:prSet>
      <dgm:spPr/>
      <dgm:t>
        <a:bodyPr/>
        <a:lstStyle/>
        <a:p>
          <a:endParaRPr lang="en-US"/>
        </a:p>
      </dgm:t>
    </dgm:pt>
    <dgm:pt modelId="{BAAD403D-53E6-410C-AD3C-C03EBA930A3C}" type="pres">
      <dgm:prSet presAssocID="{2E4D6D6E-D93A-448E-8C6D-9C1AC8833108}" presName="rootConnector" presStyleLbl="node2" presStyleIdx="0" presStyleCnt="3"/>
      <dgm:spPr/>
      <dgm:t>
        <a:bodyPr/>
        <a:lstStyle/>
        <a:p>
          <a:endParaRPr lang="en-US"/>
        </a:p>
      </dgm:t>
    </dgm:pt>
    <dgm:pt modelId="{5047DEAF-2266-4AE7-8AF0-0D2BBB82702D}" type="pres">
      <dgm:prSet presAssocID="{2E4D6D6E-D93A-448E-8C6D-9C1AC8833108}" presName="hierChild4" presStyleCnt="0"/>
      <dgm:spPr/>
    </dgm:pt>
    <dgm:pt modelId="{9CE99827-DB4E-40FC-9F00-05576A673A67}" type="pres">
      <dgm:prSet presAssocID="{2E4D6D6E-D93A-448E-8C6D-9C1AC8833108}" presName="hierChild5" presStyleCnt="0"/>
      <dgm:spPr/>
    </dgm:pt>
    <dgm:pt modelId="{BEDE5D17-85F2-4DE1-8E68-7819A9CBE7C6}" type="pres">
      <dgm:prSet presAssocID="{EA8F1D52-603E-443D-9ACC-D038E3213BD8}" presName="Name37" presStyleLbl="parChTrans1D2" presStyleIdx="1" presStyleCnt="3"/>
      <dgm:spPr/>
      <dgm:t>
        <a:bodyPr/>
        <a:lstStyle/>
        <a:p>
          <a:endParaRPr lang="en-US"/>
        </a:p>
      </dgm:t>
    </dgm:pt>
    <dgm:pt modelId="{BF5106E6-DCAB-42C1-A92B-A787A77B3D83}" type="pres">
      <dgm:prSet presAssocID="{FF0E4A08-AE37-44D6-9235-DBFF361EB883}" presName="hierRoot2" presStyleCnt="0">
        <dgm:presLayoutVars>
          <dgm:hierBranch val="init"/>
        </dgm:presLayoutVars>
      </dgm:prSet>
      <dgm:spPr/>
    </dgm:pt>
    <dgm:pt modelId="{4D046844-4BA2-489C-AA9B-1FADCA273343}" type="pres">
      <dgm:prSet presAssocID="{FF0E4A08-AE37-44D6-9235-DBFF361EB883}" presName="rootComposite" presStyleCnt="0"/>
      <dgm:spPr/>
    </dgm:pt>
    <dgm:pt modelId="{B65FF4CF-3E15-4914-9C3F-4EE91FAA28D0}" type="pres">
      <dgm:prSet presAssocID="{FF0E4A08-AE37-44D6-9235-DBFF361EB883}" presName="rootText" presStyleLbl="node2" presStyleIdx="1" presStyleCnt="3" custScaleY="173715">
        <dgm:presLayoutVars>
          <dgm:chPref val="3"/>
        </dgm:presLayoutVars>
      </dgm:prSet>
      <dgm:spPr/>
      <dgm:t>
        <a:bodyPr/>
        <a:lstStyle/>
        <a:p>
          <a:endParaRPr lang="en-US"/>
        </a:p>
      </dgm:t>
    </dgm:pt>
    <dgm:pt modelId="{40B61542-5B4A-4999-9BD8-785EFB36DBBC}" type="pres">
      <dgm:prSet presAssocID="{FF0E4A08-AE37-44D6-9235-DBFF361EB883}" presName="rootConnector" presStyleLbl="node2" presStyleIdx="1" presStyleCnt="3"/>
      <dgm:spPr/>
      <dgm:t>
        <a:bodyPr/>
        <a:lstStyle/>
        <a:p>
          <a:endParaRPr lang="en-US"/>
        </a:p>
      </dgm:t>
    </dgm:pt>
    <dgm:pt modelId="{C3579AA3-F002-4BFF-A761-3DAC86E4566A}" type="pres">
      <dgm:prSet presAssocID="{FF0E4A08-AE37-44D6-9235-DBFF361EB883}" presName="hierChild4" presStyleCnt="0"/>
      <dgm:spPr/>
    </dgm:pt>
    <dgm:pt modelId="{2AD7D3EF-5404-4A19-838F-1E4B79E312BD}" type="pres">
      <dgm:prSet presAssocID="{FF0E4A08-AE37-44D6-9235-DBFF361EB883}" presName="hierChild5" presStyleCnt="0"/>
      <dgm:spPr/>
    </dgm:pt>
    <dgm:pt modelId="{C51DC350-0194-4014-8A33-9F07CFD7A786}" type="pres">
      <dgm:prSet presAssocID="{63F08A17-124C-4E43-BE4B-396CB69CDFE3}" presName="Name37" presStyleLbl="parChTrans1D2" presStyleIdx="2" presStyleCnt="3"/>
      <dgm:spPr/>
      <dgm:t>
        <a:bodyPr/>
        <a:lstStyle/>
        <a:p>
          <a:endParaRPr lang="en-US"/>
        </a:p>
      </dgm:t>
    </dgm:pt>
    <dgm:pt modelId="{F0BB0166-BEB7-4A1D-9A93-94EDBBD9E7B2}" type="pres">
      <dgm:prSet presAssocID="{DBBD78DC-1B37-417B-A007-74BC1F41152D}" presName="hierRoot2" presStyleCnt="0">
        <dgm:presLayoutVars>
          <dgm:hierBranch val="init"/>
        </dgm:presLayoutVars>
      </dgm:prSet>
      <dgm:spPr/>
    </dgm:pt>
    <dgm:pt modelId="{13976A99-4483-4B2F-B7A2-535296138CFE}" type="pres">
      <dgm:prSet presAssocID="{DBBD78DC-1B37-417B-A007-74BC1F41152D}" presName="rootComposite" presStyleCnt="0"/>
      <dgm:spPr/>
    </dgm:pt>
    <dgm:pt modelId="{91519551-4AF0-474E-BBCC-3BFFF3E6BA0C}" type="pres">
      <dgm:prSet presAssocID="{DBBD78DC-1B37-417B-A007-74BC1F41152D}" presName="rootText" presStyleLbl="node2" presStyleIdx="2" presStyleCnt="3" custScaleY="173715">
        <dgm:presLayoutVars>
          <dgm:chPref val="3"/>
        </dgm:presLayoutVars>
      </dgm:prSet>
      <dgm:spPr/>
      <dgm:t>
        <a:bodyPr/>
        <a:lstStyle/>
        <a:p>
          <a:endParaRPr lang="en-US"/>
        </a:p>
      </dgm:t>
    </dgm:pt>
    <dgm:pt modelId="{CE539E61-D4F0-4083-A594-A06E60FBAA56}" type="pres">
      <dgm:prSet presAssocID="{DBBD78DC-1B37-417B-A007-74BC1F41152D}" presName="rootConnector" presStyleLbl="node2" presStyleIdx="2" presStyleCnt="3"/>
      <dgm:spPr/>
      <dgm:t>
        <a:bodyPr/>
        <a:lstStyle/>
        <a:p>
          <a:endParaRPr lang="en-US"/>
        </a:p>
      </dgm:t>
    </dgm:pt>
    <dgm:pt modelId="{0020EE8E-B7C7-48F4-96B1-72C1070E9986}" type="pres">
      <dgm:prSet presAssocID="{DBBD78DC-1B37-417B-A007-74BC1F41152D}" presName="hierChild4" presStyleCnt="0"/>
      <dgm:spPr/>
    </dgm:pt>
    <dgm:pt modelId="{E67F3196-B955-492B-96A3-068A3DD6A42E}" type="pres">
      <dgm:prSet presAssocID="{DBBD78DC-1B37-417B-A007-74BC1F41152D}" presName="hierChild5" presStyleCnt="0"/>
      <dgm:spPr/>
    </dgm:pt>
    <dgm:pt modelId="{A4BADCE1-0A8F-41F5-A05D-BA82167C7B0A}" type="pres">
      <dgm:prSet presAssocID="{B22B77C4-F522-42E7-BFB9-B302D9A06FF5}" presName="hierChild3" presStyleCnt="0"/>
      <dgm:spPr/>
    </dgm:pt>
  </dgm:ptLst>
  <dgm:cxnLst>
    <dgm:cxn modelId="{647368D2-2C7C-408B-8D23-AE7179FBB9BC}" srcId="{B22B77C4-F522-42E7-BFB9-B302D9A06FF5}" destId="{DBBD78DC-1B37-417B-A007-74BC1F41152D}" srcOrd="2" destOrd="0" parTransId="{63F08A17-124C-4E43-BE4B-396CB69CDFE3}" sibTransId="{A5BD5B87-4BDB-4E40-9DA5-5AA77283E2FA}"/>
    <dgm:cxn modelId="{036AEC70-E7D8-4A0E-998C-A90DEA76AB91}" srcId="{B22B77C4-F522-42E7-BFB9-B302D9A06FF5}" destId="{2E4D6D6E-D93A-448E-8C6D-9C1AC8833108}" srcOrd="0" destOrd="0" parTransId="{6F5E7B83-6EDD-4C1A-BAC3-5D70CCD4CDC3}" sibTransId="{406ADCBB-E504-4469-A5E7-7549DFA35AB1}"/>
    <dgm:cxn modelId="{D3B19708-4BCE-46BA-9B44-BE9ABA991660}" type="presOf" srcId="{2E4D6D6E-D93A-448E-8C6D-9C1AC8833108}" destId="{BAAD403D-53E6-410C-AD3C-C03EBA930A3C}" srcOrd="1" destOrd="0" presId="urn:microsoft.com/office/officeart/2005/8/layout/orgChart1"/>
    <dgm:cxn modelId="{0C22C849-AE80-48FD-971E-D7AE255488C6}" type="presOf" srcId="{63F08A17-124C-4E43-BE4B-396CB69CDFE3}" destId="{C51DC350-0194-4014-8A33-9F07CFD7A786}" srcOrd="0" destOrd="0" presId="urn:microsoft.com/office/officeart/2005/8/layout/orgChart1"/>
    <dgm:cxn modelId="{4E369290-8BEA-49B6-A3EA-AAD2060AEFBB}" type="presOf" srcId="{B22B77C4-F522-42E7-BFB9-B302D9A06FF5}" destId="{662588E8-9E1A-4E16-B68B-BCDCA672D21F}" srcOrd="1" destOrd="0" presId="urn:microsoft.com/office/officeart/2005/8/layout/orgChart1"/>
    <dgm:cxn modelId="{4EFB9B25-FA35-48EF-8F5E-A7E0A52BC078}" type="presOf" srcId="{B22B77C4-F522-42E7-BFB9-B302D9A06FF5}" destId="{0269AA09-0463-454E-8F2C-C08471DB36A2}" srcOrd="0" destOrd="0" presId="urn:microsoft.com/office/officeart/2005/8/layout/orgChart1"/>
    <dgm:cxn modelId="{8AB7C060-8458-4A12-A651-FF31314858E2}" type="presOf" srcId="{6F5E7B83-6EDD-4C1A-BAC3-5D70CCD4CDC3}" destId="{483617C6-B732-4D83-8FC8-65B6A5A9137B}" srcOrd="0" destOrd="0" presId="urn:microsoft.com/office/officeart/2005/8/layout/orgChart1"/>
    <dgm:cxn modelId="{37135A1B-4F03-4E99-82A4-2C6BF80CDDA3}" srcId="{B22B77C4-F522-42E7-BFB9-B302D9A06FF5}" destId="{FF0E4A08-AE37-44D6-9235-DBFF361EB883}" srcOrd="1" destOrd="0" parTransId="{EA8F1D52-603E-443D-9ACC-D038E3213BD8}" sibTransId="{6880FCAA-661C-4046-852E-4311FB75D5B8}"/>
    <dgm:cxn modelId="{1CF5B335-7561-49D6-9E54-0E374C2B9BF8}" type="presOf" srcId="{DBBD78DC-1B37-417B-A007-74BC1F41152D}" destId="{91519551-4AF0-474E-BBCC-3BFFF3E6BA0C}" srcOrd="0" destOrd="0" presId="urn:microsoft.com/office/officeart/2005/8/layout/orgChart1"/>
    <dgm:cxn modelId="{DBEC8D7B-74F3-467B-A7DF-8D1A2E907775}" srcId="{ECCBF7AB-B64C-4B3E-ABDA-758DD6F6B72B}" destId="{B22B77C4-F522-42E7-BFB9-B302D9A06FF5}" srcOrd="0" destOrd="0" parTransId="{0461E0C2-73AE-4944-AAA9-64F366DCEECC}" sibTransId="{9216E6C0-DCD5-446B-9133-488551F283D0}"/>
    <dgm:cxn modelId="{962C8E56-09EF-4850-B04E-1B1C6D3F57B1}" type="presOf" srcId="{FF0E4A08-AE37-44D6-9235-DBFF361EB883}" destId="{40B61542-5B4A-4999-9BD8-785EFB36DBBC}" srcOrd="1" destOrd="0" presId="urn:microsoft.com/office/officeart/2005/8/layout/orgChart1"/>
    <dgm:cxn modelId="{485F9822-8E37-4F0E-A1B4-B318248BE5EC}" type="presOf" srcId="{2E4D6D6E-D93A-448E-8C6D-9C1AC8833108}" destId="{769D824A-4873-40D7-A8B5-7D65EA880116}" srcOrd="0" destOrd="0" presId="urn:microsoft.com/office/officeart/2005/8/layout/orgChart1"/>
    <dgm:cxn modelId="{40C73EB0-3270-4DFE-90A5-7B10DD663E99}" type="presOf" srcId="{DBBD78DC-1B37-417B-A007-74BC1F41152D}" destId="{CE539E61-D4F0-4083-A594-A06E60FBAA56}" srcOrd="1" destOrd="0" presId="urn:microsoft.com/office/officeart/2005/8/layout/orgChart1"/>
    <dgm:cxn modelId="{5F1DA99A-68C7-4438-9A41-2941A00B10FD}" type="presOf" srcId="{EA8F1D52-603E-443D-9ACC-D038E3213BD8}" destId="{BEDE5D17-85F2-4DE1-8E68-7819A9CBE7C6}" srcOrd="0" destOrd="0" presId="urn:microsoft.com/office/officeart/2005/8/layout/orgChart1"/>
    <dgm:cxn modelId="{38D5D303-09A8-4DE3-872A-12B8BD658B12}" type="presOf" srcId="{ECCBF7AB-B64C-4B3E-ABDA-758DD6F6B72B}" destId="{5963AF63-713B-43FD-8C2E-B4FCB811F781}" srcOrd="0" destOrd="0" presId="urn:microsoft.com/office/officeart/2005/8/layout/orgChart1"/>
    <dgm:cxn modelId="{96BB4567-AEA7-4B71-A2D0-0B2093518415}" type="presOf" srcId="{FF0E4A08-AE37-44D6-9235-DBFF361EB883}" destId="{B65FF4CF-3E15-4914-9C3F-4EE91FAA28D0}" srcOrd="0" destOrd="0" presId="urn:microsoft.com/office/officeart/2005/8/layout/orgChart1"/>
    <dgm:cxn modelId="{DA6A1643-F316-403F-96B3-B51B2238E2EB}" type="presParOf" srcId="{5963AF63-713B-43FD-8C2E-B4FCB811F781}" destId="{2F4E57E4-1CD6-4768-A7E0-CC7448C83397}" srcOrd="0" destOrd="0" presId="urn:microsoft.com/office/officeart/2005/8/layout/orgChart1"/>
    <dgm:cxn modelId="{BC8B9D3F-1513-44BE-862E-DD1C5B9CAA7C}" type="presParOf" srcId="{2F4E57E4-1CD6-4768-A7E0-CC7448C83397}" destId="{A6399E61-8FAF-4D01-9CDB-3670DCBDD3E2}" srcOrd="0" destOrd="0" presId="urn:microsoft.com/office/officeart/2005/8/layout/orgChart1"/>
    <dgm:cxn modelId="{B8189B45-B6C2-4A23-81EF-3C9FA43E3E09}" type="presParOf" srcId="{A6399E61-8FAF-4D01-9CDB-3670DCBDD3E2}" destId="{0269AA09-0463-454E-8F2C-C08471DB36A2}" srcOrd="0" destOrd="0" presId="urn:microsoft.com/office/officeart/2005/8/layout/orgChart1"/>
    <dgm:cxn modelId="{C44A6D31-CC37-49EA-A4C6-75827F0BA08D}" type="presParOf" srcId="{A6399E61-8FAF-4D01-9CDB-3670DCBDD3E2}" destId="{662588E8-9E1A-4E16-B68B-BCDCA672D21F}" srcOrd="1" destOrd="0" presId="urn:microsoft.com/office/officeart/2005/8/layout/orgChart1"/>
    <dgm:cxn modelId="{D10FBBA5-81E5-4DD5-9FD5-775FDD9A22BD}" type="presParOf" srcId="{2F4E57E4-1CD6-4768-A7E0-CC7448C83397}" destId="{DE5F3C86-6863-4BCE-8D8D-FC7BA4FC2701}" srcOrd="1" destOrd="0" presId="urn:microsoft.com/office/officeart/2005/8/layout/orgChart1"/>
    <dgm:cxn modelId="{870CED70-7946-4E56-ABC1-6BD7307874C5}" type="presParOf" srcId="{DE5F3C86-6863-4BCE-8D8D-FC7BA4FC2701}" destId="{483617C6-B732-4D83-8FC8-65B6A5A9137B}" srcOrd="0" destOrd="0" presId="urn:microsoft.com/office/officeart/2005/8/layout/orgChart1"/>
    <dgm:cxn modelId="{F403647F-9CDD-4016-AC60-FAFC823CA17E}" type="presParOf" srcId="{DE5F3C86-6863-4BCE-8D8D-FC7BA4FC2701}" destId="{E7FCAA0A-2734-4E31-BE59-4B72FF2BAC0D}" srcOrd="1" destOrd="0" presId="urn:microsoft.com/office/officeart/2005/8/layout/orgChart1"/>
    <dgm:cxn modelId="{151B4A0F-718B-4B31-8041-ACF10E3D097F}" type="presParOf" srcId="{E7FCAA0A-2734-4E31-BE59-4B72FF2BAC0D}" destId="{05132101-761B-4D4A-9D42-383E8B69F744}" srcOrd="0" destOrd="0" presId="urn:microsoft.com/office/officeart/2005/8/layout/orgChart1"/>
    <dgm:cxn modelId="{27864BDB-221C-4337-9BFA-4ECE52ACAD72}" type="presParOf" srcId="{05132101-761B-4D4A-9D42-383E8B69F744}" destId="{769D824A-4873-40D7-A8B5-7D65EA880116}" srcOrd="0" destOrd="0" presId="urn:microsoft.com/office/officeart/2005/8/layout/orgChart1"/>
    <dgm:cxn modelId="{A27BDEAF-6D07-48A5-A839-46731396FDD9}" type="presParOf" srcId="{05132101-761B-4D4A-9D42-383E8B69F744}" destId="{BAAD403D-53E6-410C-AD3C-C03EBA930A3C}" srcOrd="1" destOrd="0" presId="urn:microsoft.com/office/officeart/2005/8/layout/orgChart1"/>
    <dgm:cxn modelId="{6C51936F-8484-4AC6-B978-2EF5153C8985}" type="presParOf" srcId="{E7FCAA0A-2734-4E31-BE59-4B72FF2BAC0D}" destId="{5047DEAF-2266-4AE7-8AF0-0D2BBB82702D}" srcOrd="1" destOrd="0" presId="urn:microsoft.com/office/officeart/2005/8/layout/orgChart1"/>
    <dgm:cxn modelId="{2D87B98F-0D05-4FC3-BB47-4F73CA1CEB10}" type="presParOf" srcId="{E7FCAA0A-2734-4E31-BE59-4B72FF2BAC0D}" destId="{9CE99827-DB4E-40FC-9F00-05576A673A67}" srcOrd="2" destOrd="0" presId="urn:microsoft.com/office/officeart/2005/8/layout/orgChart1"/>
    <dgm:cxn modelId="{B59C8009-F824-4B4E-A077-29EFE2CB511A}" type="presParOf" srcId="{DE5F3C86-6863-4BCE-8D8D-FC7BA4FC2701}" destId="{BEDE5D17-85F2-4DE1-8E68-7819A9CBE7C6}" srcOrd="2" destOrd="0" presId="urn:microsoft.com/office/officeart/2005/8/layout/orgChart1"/>
    <dgm:cxn modelId="{1B20DD7D-F5CE-4ABD-99A2-18E8F3602F3E}" type="presParOf" srcId="{DE5F3C86-6863-4BCE-8D8D-FC7BA4FC2701}" destId="{BF5106E6-DCAB-42C1-A92B-A787A77B3D83}" srcOrd="3" destOrd="0" presId="urn:microsoft.com/office/officeart/2005/8/layout/orgChart1"/>
    <dgm:cxn modelId="{E81172E0-65E6-4F34-94D6-8A2C07EA1CEE}" type="presParOf" srcId="{BF5106E6-DCAB-42C1-A92B-A787A77B3D83}" destId="{4D046844-4BA2-489C-AA9B-1FADCA273343}" srcOrd="0" destOrd="0" presId="urn:microsoft.com/office/officeart/2005/8/layout/orgChart1"/>
    <dgm:cxn modelId="{F7D5F765-5F8F-45AA-AD9E-9DAC6C1174F4}" type="presParOf" srcId="{4D046844-4BA2-489C-AA9B-1FADCA273343}" destId="{B65FF4CF-3E15-4914-9C3F-4EE91FAA28D0}" srcOrd="0" destOrd="0" presId="urn:microsoft.com/office/officeart/2005/8/layout/orgChart1"/>
    <dgm:cxn modelId="{0E70CB04-C0FF-4C26-A7B6-29D3D48F54F4}" type="presParOf" srcId="{4D046844-4BA2-489C-AA9B-1FADCA273343}" destId="{40B61542-5B4A-4999-9BD8-785EFB36DBBC}" srcOrd="1" destOrd="0" presId="urn:microsoft.com/office/officeart/2005/8/layout/orgChart1"/>
    <dgm:cxn modelId="{9E35A82B-2DC8-4514-8BEA-11AE0645274D}" type="presParOf" srcId="{BF5106E6-DCAB-42C1-A92B-A787A77B3D83}" destId="{C3579AA3-F002-4BFF-A761-3DAC86E4566A}" srcOrd="1" destOrd="0" presId="urn:microsoft.com/office/officeart/2005/8/layout/orgChart1"/>
    <dgm:cxn modelId="{C013545D-3A36-4FB1-82D6-4019754A0097}" type="presParOf" srcId="{BF5106E6-DCAB-42C1-A92B-A787A77B3D83}" destId="{2AD7D3EF-5404-4A19-838F-1E4B79E312BD}" srcOrd="2" destOrd="0" presId="urn:microsoft.com/office/officeart/2005/8/layout/orgChart1"/>
    <dgm:cxn modelId="{5F704D31-850F-4F9D-B59F-404365AEE0E7}" type="presParOf" srcId="{DE5F3C86-6863-4BCE-8D8D-FC7BA4FC2701}" destId="{C51DC350-0194-4014-8A33-9F07CFD7A786}" srcOrd="4" destOrd="0" presId="urn:microsoft.com/office/officeart/2005/8/layout/orgChart1"/>
    <dgm:cxn modelId="{97ABEDD1-7948-4E07-8E9E-17D9AE59DF52}" type="presParOf" srcId="{DE5F3C86-6863-4BCE-8D8D-FC7BA4FC2701}" destId="{F0BB0166-BEB7-4A1D-9A93-94EDBBD9E7B2}" srcOrd="5" destOrd="0" presId="urn:microsoft.com/office/officeart/2005/8/layout/orgChart1"/>
    <dgm:cxn modelId="{3A46276C-FB8E-4B2B-9FD7-D9F6991B8612}" type="presParOf" srcId="{F0BB0166-BEB7-4A1D-9A93-94EDBBD9E7B2}" destId="{13976A99-4483-4B2F-B7A2-535296138CFE}" srcOrd="0" destOrd="0" presId="urn:microsoft.com/office/officeart/2005/8/layout/orgChart1"/>
    <dgm:cxn modelId="{02A7B79D-8CDF-4895-A6B6-FFCCFC57FD0A}" type="presParOf" srcId="{13976A99-4483-4B2F-B7A2-535296138CFE}" destId="{91519551-4AF0-474E-BBCC-3BFFF3E6BA0C}" srcOrd="0" destOrd="0" presId="urn:microsoft.com/office/officeart/2005/8/layout/orgChart1"/>
    <dgm:cxn modelId="{33855710-89C9-418A-AA97-7DC72F75C138}" type="presParOf" srcId="{13976A99-4483-4B2F-B7A2-535296138CFE}" destId="{CE539E61-D4F0-4083-A594-A06E60FBAA56}" srcOrd="1" destOrd="0" presId="urn:microsoft.com/office/officeart/2005/8/layout/orgChart1"/>
    <dgm:cxn modelId="{024695B4-0205-4960-9A83-68F0749BB340}" type="presParOf" srcId="{F0BB0166-BEB7-4A1D-9A93-94EDBBD9E7B2}" destId="{0020EE8E-B7C7-48F4-96B1-72C1070E9986}" srcOrd="1" destOrd="0" presId="urn:microsoft.com/office/officeart/2005/8/layout/orgChart1"/>
    <dgm:cxn modelId="{0180C265-114A-46DE-A967-988ACAC005DE}" type="presParOf" srcId="{F0BB0166-BEB7-4A1D-9A93-94EDBBD9E7B2}" destId="{E67F3196-B955-492B-96A3-068A3DD6A42E}" srcOrd="2" destOrd="0" presId="urn:microsoft.com/office/officeart/2005/8/layout/orgChart1"/>
    <dgm:cxn modelId="{686E3255-198E-427A-BCBA-9062DC10A1C1}" type="presParOf" srcId="{2F4E57E4-1CD6-4768-A7E0-CC7448C83397}" destId="{A4BADCE1-0A8F-41F5-A05D-BA82167C7B0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BF64B8A-84AA-4C12-988F-6930CC466935}" type="datetimeFigureOut">
              <a:rPr lang="en-US" smtClean="0"/>
              <a:pPr/>
              <a:t>10/21/2013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C5FAD5-7458-46D1-8709-5CE1772748FE}" type="slidenum">
              <a:rPr lang="en-US" smtClean="0"/>
              <a:pPr/>
              <a:t>‹#›</a:t>
            </a:fld>
            <a:endParaRPr lang="en-US" dirty="0"/>
          </a:p>
        </p:txBody>
      </p:sp>
    </p:spTree>
    <p:extLst>
      <p:ext uri="{BB962C8B-B14F-4D97-AF65-F5344CB8AC3E}">
        <p14:creationId xmlns:p14="http://schemas.microsoft.com/office/powerpoint/2010/main" xmlns="" val="2193627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AF8E997-E7B0-4EE9-AFB6-69256993365C}" type="datetimeFigureOut">
              <a:rPr lang="en-US" smtClean="0"/>
              <a:pPr/>
              <a:t>10/21/2013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18CBDF9-8B4C-4901-9160-39EE4CB2B083}" type="slidenum">
              <a:rPr lang="en-US" smtClean="0"/>
              <a:pPr/>
              <a:t>‹#›</a:t>
            </a:fld>
            <a:endParaRPr lang="en-US" dirty="0"/>
          </a:p>
        </p:txBody>
      </p:sp>
    </p:spTree>
    <p:extLst>
      <p:ext uri="{BB962C8B-B14F-4D97-AF65-F5344CB8AC3E}">
        <p14:creationId xmlns:p14="http://schemas.microsoft.com/office/powerpoint/2010/main" xmlns="" val="3111707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58748-1679-4FAA-8F2A-2B94DF4A327B}" type="slidenum">
              <a:rPr lang="en-US" smtClean="0"/>
              <a:pPr/>
              <a:t>1</a:t>
            </a:fld>
            <a:endParaRPr lang="en-US" dirty="0"/>
          </a:p>
        </p:txBody>
      </p:sp>
    </p:spTree>
    <p:extLst>
      <p:ext uri="{BB962C8B-B14F-4D97-AF65-F5344CB8AC3E}">
        <p14:creationId xmlns:p14="http://schemas.microsoft.com/office/powerpoint/2010/main" xmlns="" val="1205112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a:defRPr/>
            </a:pPr>
            <a:fld id="{C2876A75-3F6F-473F-8899-3B92F3969090}" type="slidenum">
              <a:rPr lang="en-US" sz="1200"/>
              <a:pPr algn="r">
                <a:defRPr/>
              </a:pPr>
              <a:t>10</a:t>
            </a:fld>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1184D4C-172C-4B9D-A602-9E68875F057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AA61F80-220A-49C7-AB37-DF8FC42E747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9ABEA86-7B97-425E-A27A-117F0014DBB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65D5FE3-3013-447C-93AA-7CC0BF97DB7C}"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a:defRPr/>
            </a:pPr>
            <a:fld id="{9E8040C5-1615-4C8A-B92D-60349E7D6CB8}" type="slidenum">
              <a:rPr lang="en-US" sz="1200"/>
              <a:pPr algn="r">
                <a:defRPr/>
              </a:pPr>
              <a:t>15</a:t>
            </a:fld>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3B31102-8CD0-4F54-84C9-C8B30776F530}"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a:defRPr/>
            </a:pPr>
            <a:fld id="{6910915A-F600-4839-8B04-0A32B9A9C525}" type="slidenum">
              <a:rPr lang="en-US" sz="1200"/>
              <a:pPr algn="r">
                <a:defRPr/>
              </a:pPr>
              <a:t>17</a:t>
            </a:fld>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E55CD28-8156-4C0B-BF16-55321ABDB52B}"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a:defRPr/>
            </a:pPr>
            <a:fld id="{B08C9A0F-EACF-42F0-A5A9-CF98534AF4AD}" type="slidenum">
              <a:rPr lang="en-US" sz="1200"/>
              <a:pPr algn="r">
                <a:defRPr/>
              </a:pPr>
              <a:t>19</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CBDF9-8B4C-4901-9160-39EE4CB2B083}" type="slidenum">
              <a:rPr lang="en-US" smtClean="0"/>
              <a:pPr/>
              <a:t>2</a:t>
            </a:fld>
            <a:endParaRPr lang="en-US" dirty="0"/>
          </a:p>
        </p:txBody>
      </p:sp>
    </p:spTree>
    <p:extLst>
      <p:ext uri="{BB962C8B-B14F-4D97-AF65-F5344CB8AC3E}">
        <p14:creationId xmlns:p14="http://schemas.microsoft.com/office/powerpoint/2010/main" xmlns="" val="1786469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8001A92-B3A9-419C-A785-9CC6788B6E9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81F4813-7FE6-4255-82ED-58555B5563F4}"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868AD5D-2905-4889-AA76-500891288D8A}" type="slidenum">
              <a:rPr lang="en-US" smtClean="0"/>
              <a:pPr>
                <a:defRPr/>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18788"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a:lstStyle/>
          <a:p>
            <a:fld id="{C6228645-9701-416C-812C-AA7E3BC36A6F}" type="slidenum">
              <a:rPr lang="en-US"/>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109572"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a:lstStyle/>
          <a:p>
            <a:fld id="{6762BFC7-12EF-4F61-BE1C-33EB763329BA}" type="slidenum">
              <a:rPr lang="en-US"/>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C6E1EF3-F138-4810-84AD-E9C7D623AD21}" type="slidenum">
              <a:rPr lang="en-US" smtClean="0"/>
              <a:pPr>
                <a:defRPr/>
              </a:pPr>
              <a:t>33</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CBDF9-8B4C-4901-9160-39EE4CB2B083}" type="slidenum">
              <a:rPr lang="en-US" smtClean="0"/>
              <a:pPr/>
              <a:t>34</a:t>
            </a:fld>
            <a:endParaRPr lang="en-US" dirty="0"/>
          </a:p>
        </p:txBody>
      </p:sp>
    </p:spTree>
    <p:extLst>
      <p:ext uri="{BB962C8B-B14F-4D97-AF65-F5344CB8AC3E}">
        <p14:creationId xmlns:p14="http://schemas.microsoft.com/office/powerpoint/2010/main" xmlns="" val="1786469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the</a:t>
            </a:r>
            <a:r>
              <a:rPr lang="en-US" baseline="0" dirty="0" smtClean="0"/>
              <a:t> less than</a:t>
            </a:r>
            <a:r>
              <a:rPr lang="en-US" dirty="0" smtClean="0"/>
              <a:t> 30</a:t>
            </a:r>
            <a:r>
              <a:rPr lang="en-US" baseline="0" dirty="0" smtClean="0"/>
              <a:t> day readmission rates for patients with congestive heart failure at a local hospital.  The first column shows patients who were admitted for CHF during FY 2012 (262).  The second column shows CHF patients who were readmitted in less than 30 days during FY 2012 (45) or 17.04%.  Column three shows the number of CHF patients who we admitted between Feb 1 and July 31, 2013 (204) and typed.  Column four shows the number of patients who were readmitted for CHF during the same period (6) or 2.94%. </a:t>
            </a:r>
            <a:endParaRPr lang="en-US" dirty="0"/>
          </a:p>
        </p:txBody>
      </p:sp>
      <p:sp>
        <p:nvSpPr>
          <p:cNvPr id="4" name="Slide Number Placeholder 3"/>
          <p:cNvSpPr>
            <a:spLocks noGrp="1"/>
          </p:cNvSpPr>
          <p:nvPr>
            <p:ph type="sldNum" sz="quarter" idx="10"/>
          </p:nvPr>
        </p:nvSpPr>
        <p:spPr/>
        <p:txBody>
          <a:bodyPr/>
          <a:lstStyle/>
          <a:p>
            <a:fld id="{49F436AE-5113-B049-81F1-21BF9042443D}" type="slidenum">
              <a:rPr lang="en-US" smtClean="0"/>
              <a:pPr/>
              <a:t>50</a:t>
            </a:fld>
            <a:endParaRPr lang="en-US" dirty="0"/>
          </a:p>
        </p:txBody>
      </p:sp>
    </p:spTree>
    <p:extLst>
      <p:ext uri="{BB962C8B-B14F-4D97-AF65-F5344CB8AC3E}">
        <p14:creationId xmlns:p14="http://schemas.microsoft.com/office/powerpoint/2010/main" xmlns="" val="1033476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F436AE-5113-B049-81F1-21BF9042443D}" type="slidenum">
              <a:rPr lang="en-US" smtClean="0"/>
              <a:pPr/>
              <a:t>51</a:t>
            </a:fld>
            <a:endParaRPr lang="en-US" dirty="0"/>
          </a:p>
        </p:txBody>
      </p:sp>
    </p:spTree>
    <p:extLst>
      <p:ext uri="{BB962C8B-B14F-4D97-AF65-F5344CB8AC3E}">
        <p14:creationId xmlns:p14="http://schemas.microsoft.com/office/powerpoint/2010/main" xmlns="" val="2407206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82163D-E36A-4741-8D22-636296CD10F1}" type="slidenum">
              <a:rPr lang="en-US" smtClean="0"/>
              <a:pPr>
                <a:defRPr/>
              </a:pPr>
              <a:t>53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CBDF9-8B4C-4901-9160-39EE4CB2B083}" type="slidenum">
              <a:rPr lang="en-US" smtClean="0"/>
              <a:pPr/>
              <a:t>3</a:t>
            </a:fld>
            <a:endParaRPr lang="en-US" dirty="0"/>
          </a:p>
        </p:txBody>
      </p:sp>
    </p:spTree>
    <p:extLst>
      <p:ext uri="{BB962C8B-B14F-4D97-AF65-F5344CB8AC3E}">
        <p14:creationId xmlns:p14="http://schemas.microsoft.com/office/powerpoint/2010/main" xmlns="" val="1786469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82163D-E36A-4741-8D22-636296CD10F1}" type="slidenum">
              <a:rPr lang="en-US" smtClean="0"/>
              <a:pPr>
                <a:defRPr/>
              </a:pPr>
              <a:t>54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82163D-E36A-4741-8D22-636296CD10F1}" type="slidenum">
              <a:rPr lang="en-US" smtClean="0"/>
              <a:pPr>
                <a:defRPr/>
              </a:pPr>
              <a:t>55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9ABEA86-7B97-425E-A27A-117F0014DBBD}" type="slidenum">
              <a:rPr lang="en-US" smtClean="0"/>
              <a:pPr>
                <a:defRPr/>
              </a:pPr>
              <a:t>56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65D5FE3-3013-447C-93AA-7CC0BF97DB7C}" type="slidenum">
              <a:rPr lang="en-US" smtClean="0"/>
              <a:pPr>
                <a:defRPr/>
              </a:pPr>
              <a:t>57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a:defRPr/>
            </a:pPr>
            <a:fld id="{9E8040C5-1615-4C8A-B92D-60349E7D6CB8}" type="slidenum">
              <a:rPr lang="en-US" sz="1200"/>
              <a:pPr algn="r">
                <a:defRPr/>
              </a:pPr>
              <a:t>58</a:t>
            </a:fld>
            <a:endParaRPr 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Messages that</a:t>
            </a:r>
            <a:r>
              <a:rPr lang="en-US" baseline="0" dirty="0" smtClean="0"/>
              <a:t> are important to one segment are not necessarily important to another.  In fact, what resonates positively with one segment could turn off another segment.  </a:t>
            </a:r>
          </a:p>
          <a:p>
            <a:endParaRPr lang="en-US" baseline="0" dirty="0" smtClean="0"/>
          </a:p>
          <a:p>
            <a:r>
              <a:rPr lang="en-US" baseline="0" dirty="0" smtClean="0"/>
              <a:t>The three emergent mindset segments fell into:  support, financial, and reputation.</a:t>
            </a:r>
            <a:endParaRPr lang="en-US" dirty="0"/>
          </a:p>
        </p:txBody>
      </p:sp>
      <p:sp>
        <p:nvSpPr>
          <p:cNvPr id="4" name="Slide Number Placeholder 3"/>
          <p:cNvSpPr>
            <a:spLocks noGrp="1"/>
          </p:cNvSpPr>
          <p:nvPr>
            <p:ph type="sldNum" sz="quarter" idx="10"/>
          </p:nvPr>
        </p:nvSpPr>
        <p:spPr/>
        <p:txBody>
          <a:bodyPr/>
          <a:lstStyle/>
          <a:p>
            <a:fld id="{B18CBDF9-8B4C-4901-9160-39EE4CB2B083}" type="slidenum">
              <a:rPr lang="en-US" smtClean="0"/>
              <a:pPr/>
              <a:t>60</a:t>
            </a:fld>
            <a:endParaRPr lang="en-US"/>
          </a:p>
        </p:txBody>
      </p:sp>
    </p:spTree>
    <p:extLst>
      <p:ext uri="{BB962C8B-B14F-4D97-AF65-F5344CB8AC3E}">
        <p14:creationId xmlns:p14="http://schemas.microsoft.com/office/powerpoint/2010/main" xmlns="" val="2372471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mindset segments are identified</a:t>
            </a:r>
            <a:r>
              <a:rPr lang="en-US" baseline="0" dirty="0" smtClean="0"/>
              <a:t> and the statements are analyzed, we create a persona to help the admissions rep have a quick understanding of the potential student’s mindset.</a:t>
            </a:r>
          </a:p>
          <a:p>
            <a:endParaRPr lang="en-US" dirty="0"/>
          </a:p>
        </p:txBody>
      </p:sp>
      <p:sp>
        <p:nvSpPr>
          <p:cNvPr id="4" name="Slide Number Placeholder 3"/>
          <p:cNvSpPr>
            <a:spLocks noGrp="1"/>
          </p:cNvSpPr>
          <p:nvPr>
            <p:ph type="sldNum" sz="quarter" idx="10"/>
          </p:nvPr>
        </p:nvSpPr>
        <p:spPr/>
        <p:txBody>
          <a:bodyPr/>
          <a:lstStyle/>
          <a:p>
            <a:fld id="{B18CBDF9-8B4C-4901-9160-39EE4CB2B083}" type="slidenum">
              <a:rPr lang="en-US" smtClean="0"/>
              <a:pPr/>
              <a:t>61</a:t>
            </a:fld>
            <a:endParaRPr lang="en-US"/>
          </a:p>
        </p:txBody>
      </p:sp>
    </p:spTree>
    <p:extLst>
      <p:ext uri="{BB962C8B-B14F-4D97-AF65-F5344CB8AC3E}">
        <p14:creationId xmlns:p14="http://schemas.microsoft.com/office/powerpoint/2010/main" xmlns="" val="1592846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8CBDF9-8B4C-4901-9160-39EE4CB2B083}" type="slidenum">
              <a:rPr lang="en-US" smtClean="0"/>
              <a:pPr/>
              <a:t>62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shows the</a:t>
            </a:r>
            <a:r>
              <a:rPr lang="en-US" baseline="0" dirty="0" smtClean="0"/>
              <a:t> less than</a:t>
            </a:r>
            <a:r>
              <a:rPr lang="en-US" dirty="0" smtClean="0"/>
              <a:t> 30</a:t>
            </a:r>
            <a:r>
              <a:rPr lang="en-US" baseline="0" dirty="0" smtClean="0"/>
              <a:t> day readmission rates for patients with congestive heart failure at a local hospital.  The first column shows patients who were admitted for CHF during FY 2012 (262).  The second column shows CHF patients who were readmitted in less than 30 days during FY 2012 (45) or 17.04%.  Column three shows the number of CHF patients who we admitted between Feb 1 and July 31, 2013 (204) and typed.  Column four shows the number of patients who were readmitted for CHF during the same period (6) or 2.94%. </a:t>
            </a:r>
            <a:endParaRPr lang="en-US" dirty="0"/>
          </a:p>
        </p:txBody>
      </p:sp>
      <p:sp>
        <p:nvSpPr>
          <p:cNvPr id="4" name="Slide Number Placeholder 3"/>
          <p:cNvSpPr>
            <a:spLocks noGrp="1"/>
          </p:cNvSpPr>
          <p:nvPr>
            <p:ph type="sldNum" sz="quarter" idx="10"/>
          </p:nvPr>
        </p:nvSpPr>
        <p:spPr/>
        <p:txBody>
          <a:bodyPr/>
          <a:lstStyle/>
          <a:p>
            <a:fld id="{49F436AE-5113-B049-81F1-21BF9042443D}" type="slidenum">
              <a:rPr lang="en-US" smtClean="0"/>
              <a:pPr/>
              <a:t>66</a:t>
            </a:fld>
            <a:endParaRPr lang="en-US" dirty="0"/>
          </a:p>
        </p:txBody>
      </p:sp>
    </p:spTree>
    <p:extLst>
      <p:ext uri="{BB962C8B-B14F-4D97-AF65-F5344CB8AC3E}">
        <p14:creationId xmlns:p14="http://schemas.microsoft.com/office/powerpoint/2010/main" xmlns="" val="1033476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CBDF9-8B4C-4901-9160-39EE4CB2B083}" type="slidenum">
              <a:rPr lang="en-US" smtClean="0"/>
              <a:pPr/>
              <a:t>68</a:t>
            </a:fld>
            <a:endParaRPr lang="en-US" dirty="0"/>
          </a:p>
        </p:txBody>
      </p:sp>
    </p:spTree>
    <p:extLst>
      <p:ext uri="{BB962C8B-B14F-4D97-AF65-F5344CB8AC3E}">
        <p14:creationId xmlns:p14="http://schemas.microsoft.com/office/powerpoint/2010/main" xmlns="" val="178646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Walston Chubb Award recognizes the most significant and impactful scientific investigation across </a:t>
            </a:r>
            <a:r>
              <a:rPr lang="en-US" u="sng" dirty="0" smtClean="0"/>
              <a:t>all</a:t>
            </a:r>
            <a:r>
              <a:rPr lang="en-US" dirty="0" smtClean="0"/>
              <a:t> scientific disciplines (mathematic, biology, chemistry, physics, economics, medicine, psychology, etc., etc.,.) having the most significant impact on mankind.  A very prestigious and enviable award.</a:t>
            </a:r>
          </a:p>
          <a:p>
            <a:pPr>
              <a:spcBef>
                <a:spcPct val="0"/>
              </a:spcBef>
            </a:pPr>
            <a:endParaRPr lang="en-US" dirty="0" smtClean="0"/>
          </a:p>
          <a:p>
            <a:pPr>
              <a:spcBef>
                <a:spcPct val="0"/>
              </a:spcBef>
            </a:pPr>
            <a:r>
              <a:rPr lang="en-US" dirty="0" smtClean="0"/>
              <a:t>Charles Coolidge Parlin Award:  Please take a moment to note the prominence and brilliance of previous recipients…go to next slide…</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FC6248-3A9F-41F2-ADDF-AD09143FC642}" type="slidenum">
              <a:rPr lang="en-US">
                <a:solidFill>
                  <a:prstClr val="black"/>
                </a:solidFill>
                <a:latin typeface="Calibri"/>
              </a:rPr>
              <a:pPr fontAlgn="base">
                <a:spcBef>
                  <a:spcPct val="0"/>
                </a:spcBef>
                <a:spcAft>
                  <a:spcPct val="0"/>
                </a:spcAft>
              </a:pPr>
              <a:t>4</a:t>
            </a:fld>
            <a:endParaRPr lang="en-US" dirty="0">
              <a:solidFill>
                <a:prstClr val="black"/>
              </a:solidFill>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CBDF9-8B4C-4901-9160-39EE4CB2B083}" type="slidenum">
              <a:rPr lang="en-US" smtClean="0"/>
              <a:pPr/>
              <a:t>69</a:t>
            </a:fld>
            <a:endParaRPr lang="en-US" dirty="0"/>
          </a:p>
        </p:txBody>
      </p:sp>
    </p:spTree>
    <p:extLst>
      <p:ext uri="{BB962C8B-B14F-4D97-AF65-F5344CB8AC3E}">
        <p14:creationId xmlns:p14="http://schemas.microsoft.com/office/powerpoint/2010/main" xmlns="" val="1786469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8CBDF9-8B4C-4901-9160-39EE4CB2B083}" type="slidenum">
              <a:rPr lang="en-US" smtClean="0"/>
              <a:pPr/>
              <a:t>70</a:t>
            </a:fld>
            <a:endParaRPr lang="en-US" dirty="0"/>
          </a:p>
        </p:txBody>
      </p:sp>
    </p:spTree>
    <p:extLst>
      <p:ext uri="{BB962C8B-B14F-4D97-AF65-F5344CB8AC3E}">
        <p14:creationId xmlns:p14="http://schemas.microsoft.com/office/powerpoint/2010/main" xmlns="" val="178646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bwMode="auto">
          <a:xfrm>
            <a:off x="1190625" y="704850"/>
            <a:ext cx="4630738" cy="3473450"/>
          </a:xfrm>
          <a:noFill/>
          <a:ln>
            <a:solidFill>
              <a:srgbClr val="000000"/>
            </a:solidFill>
            <a:miter lim="800000"/>
            <a:headEnd/>
            <a:tailEnd/>
          </a:ln>
        </p:spPr>
      </p:sp>
      <p:sp>
        <p:nvSpPr>
          <p:cNvPr id="14338" name="Rectangle 3"/>
          <p:cNvSpPr>
            <a:spLocks noGrp="1" noChangeArrowheads="1"/>
          </p:cNvSpPr>
          <p:nvPr>
            <p:ph type="body" idx="1"/>
          </p:nvPr>
        </p:nvSpPr>
        <p:spPr bwMode="auto">
          <a:xfrm>
            <a:off x="936344" y="4415790"/>
            <a:ext cx="5137714" cy="4181767"/>
          </a:xfrm>
          <a:noFill/>
        </p:spPr>
        <p:txBody>
          <a:bodyPr wrap="square" lIns="91994" tIns="45190" rIns="91994" bIns="45190" numCol="1" anchor="t" anchorCtr="0" compatLnSpc="1">
            <a:prstTxWarp prst="textNoShape">
              <a:avLst/>
            </a:prstTxWarp>
          </a:bodyPr>
          <a:lstStyle/>
          <a:p>
            <a:pPr eaLnBrk="1" hangingPunct="1">
              <a:spcBef>
                <a:spcPct val="0"/>
              </a:spcBef>
              <a:buFontTx/>
              <a:buChar char="•"/>
            </a:pPr>
            <a:r>
              <a:rPr lang="en-US" dirty="0" smtClean="0">
                <a:latin typeface="Times New Roman" pitchFamily="18" charset="0"/>
              </a:rPr>
              <a:t> This is a proven methodology…</a:t>
            </a:r>
            <a:r>
              <a:rPr lang="en-US" b="1" dirty="0" smtClean="0">
                <a:latin typeface="Times New Roman" pitchFamily="18" charset="0"/>
              </a:rPr>
              <a:t>Campbell’s with Prego </a:t>
            </a:r>
            <a:r>
              <a:rPr lang="en-US" dirty="0" smtClean="0">
                <a:latin typeface="Times New Roman" pitchFamily="18" charset="0"/>
              </a:rPr>
              <a:t>(over 8 years added $500M to their bottom line) / </a:t>
            </a:r>
          </a:p>
          <a:p>
            <a:pPr eaLnBrk="1" hangingPunct="1">
              <a:spcBef>
                <a:spcPct val="0"/>
              </a:spcBef>
              <a:buFontTx/>
              <a:buChar char="•"/>
            </a:pPr>
            <a:r>
              <a:rPr lang="en-US" dirty="0" smtClean="0">
                <a:latin typeface="Times New Roman" pitchFamily="18" charset="0"/>
              </a:rPr>
              <a:t> </a:t>
            </a:r>
            <a:r>
              <a:rPr lang="en-US" b="1" dirty="0" smtClean="0">
                <a:latin typeface="Times New Roman" pitchFamily="18" charset="0"/>
              </a:rPr>
              <a:t>Vlasic Pickles </a:t>
            </a:r>
            <a:r>
              <a:rPr lang="en-US" dirty="0" smtClean="0">
                <a:latin typeface="Times New Roman" pitchFamily="18" charset="0"/>
              </a:rPr>
              <a:t>(differentiating product line) / </a:t>
            </a:r>
          </a:p>
          <a:p>
            <a:pPr eaLnBrk="1" hangingPunct="1">
              <a:spcBef>
                <a:spcPct val="0"/>
              </a:spcBef>
              <a:buFontTx/>
              <a:buChar char="•"/>
            </a:pPr>
            <a:r>
              <a:rPr lang="en-US" dirty="0" smtClean="0">
                <a:latin typeface="Times New Roman" pitchFamily="18" charset="0"/>
              </a:rPr>
              <a:t> </a:t>
            </a:r>
            <a:r>
              <a:rPr lang="en-US" b="1" dirty="0" smtClean="0">
                <a:latin typeface="Times New Roman" pitchFamily="18" charset="0"/>
              </a:rPr>
              <a:t>HSBC + MasterCard </a:t>
            </a:r>
            <a:r>
              <a:rPr lang="en-US" dirty="0" smtClean="0">
                <a:latin typeface="Times New Roman" pitchFamily="18" charset="0"/>
              </a:rPr>
              <a:t>to develop a highly successful card in Hong Kong</a:t>
            </a:r>
          </a:p>
          <a:p>
            <a:pPr eaLnBrk="1" hangingPunct="1">
              <a:spcBef>
                <a:spcPct val="0"/>
              </a:spcBef>
              <a:buFontTx/>
              <a:buChar char="•"/>
            </a:pPr>
            <a:r>
              <a:rPr lang="en-US" dirty="0" smtClean="0">
                <a:latin typeface="Times New Roman" pitchFamily="18" charset="0"/>
              </a:rPr>
              <a:t> Now we’re moving this successful approach into the </a:t>
            </a:r>
            <a:r>
              <a:rPr lang="en-US" b="1" dirty="0" smtClean="0">
                <a:latin typeface="Times New Roman" pitchFamily="18" charset="0"/>
              </a:rPr>
              <a:t>[service] sector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dirty="0">
              <a:latin typeface="Calibri" charset="0"/>
            </a:endParaRP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72851B-05A5-CF4C-A277-AB54E8832A94}" type="slidenum">
              <a:rPr lang="de-DE">
                <a:cs typeface="Arial" charset="0"/>
              </a:rPr>
              <a:pPr fontAlgn="base">
                <a:spcBef>
                  <a:spcPct val="0"/>
                </a:spcBef>
                <a:spcAft>
                  <a:spcPct val="0"/>
                </a:spcAft>
                <a:defRPr/>
              </a:pPr>
              <a:t>6</a:t>
            </a:fld>
            <a:endParaRPr lang="de-DE">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z="1800" dirty="0" smtClean="0">
                <a:latin typeface="Times New Roman" pitchFamily="18" charset="0"/>
              </a:rPr>
              <a:t>Traditional Segmentation</a:t>
            </a:r>
            <a:r>
              <a:rPr lang="en-US" sz="1400" dirty="0" smtClean="0">
                <a:latin typeface="Times New Roman" pitchFamily="18" charset="0"/>
              </a:rPr>
              <a:t>: </a:t>
            </a:r>
          </a:p>
          <a:p>
            <a:pPr lvl="1" eaLnBrk="1" hangingPunct="1"/>
            <a:r>
              <a:rPr lang="en-US" sz="1400" dirty="0" smtClean="0">
                <a:latin typeface="Times New Roman" pitchFamily="18" charset="0"/>
              </a:rPr>
              <a:t>- Identify segments in database by behaviors, psycho-demographics</a:t>
            </a:r>
          </a:p>
          <a:p>
            <a:pPr lvl="1" eaLnBrk="1" hangingPunct="1"/>
            <a:r>
              <a:rPr lang="en-US" sz="1400" dirty="0" smtClean="0">
                <a:latin typeface="Times New Roman" pitchFamily="18" charset="0"/>
              </a:rPr>
              <a:t>- Create marketing messages … deliver them…hope they buy</a:t>
            </a:r>
          </a:p>
          <a:p>
            <a:pPr lvl="1" eaLnBrk="1" hangingPunct="1"/>
            <a:r>
              <a:rPr lang="en-US" sz="1400" dirty="0" smtClean="0">
                <a:latin typeface="Times New Roman" pitchFamily="18" charset="0"/>
              </a:rPr>
              <a:t>- These segments may</a:t>
            </a:r>
            <a:r>
              <a:rPr lang="en-US" sz="1400" i="1" dirty="0" smtClean="0">
                <a:latin typeface="Times New Roman" pitchFamily="18" charset="0"/>
              </a:rPr>
              <a:t> seem</a:t>
            </a:r>
            <a:r>
              <a:rPr lang="en-US" sz="1400" dirty="0" smtClean="0">
                <a:latin typeface="Times New Roman" pitchFamily="18" charset="0"/>
              </a:rPr>
              <a:t> homogeneous -- but minds are not</a:t>
            </a:r>
          </a:p>
          <a:p>
            <a:pPr lvl="1" eaLnBrk="1" hangingPunct="1">
              <a:buFontTx/>
              <a:buChar char="-"/>
            </a:pPr>
            <a:r>
              <a:rPr lang="en-US" sz="1400" dirty="0" smtClean="0">
                <a:latin typeface="Times New Roman" pitchFamily="18" charset="0"/>
              </a:rPr>
              <a:t>These segments have minds that are </a:t>
            </a:r>
            <a:r>
              <a:rPr lang="en-US" sz="1400" b="1" dirty="0" smtClean="0">
                <a:latin typeface="Times New Roman" pitchFamily="18" charset="0"/>
              </a:rPr>
              <a:t>HETEROGENEOUS</a:t>
            </a:r>
          </a:p>
          <a:p>
            <a:pPr lvl="1" eaLnBrk="1" hangingPunct="1">
              <a:buFontTx/>
              <a:buChar char="-"/>
            </a:pPr>
            <a:endParaRPr lang="en-US" sz="1400" b="1" dirty="0" smtClean="0">
              <a:latin typeface="Times New Roman" pitchFamily="18" charset="0"/>
            </a:endParaRPr>
          </a:p>
          <a:p>
            <a:pPr eaLnBrk="1" hangingPunct="1"/>
            <a:r>
              <a:rPr lang="en-US" sz="1800" dirty="0" smtClean="0">
                <a:latin typeface="Times New Roman" pitchFamily="18" charset="0"/>
              </a:rPr>
              <a:t>Response-Based, Addressable Mind Segmentation</a:t>
            </a:r>
            <a:r>
              <a:rPr lang="en-US" sz="1800" dirty="0" smtClean="0">
                <a:solidFill>
                  <a:schemeClr val="bg2"/>
                </a:solidFill>
                <a:latin typeface="Times New Roman" pitchFamily="18" charset="0"/>
              </a:rPr>
              <a:t> </a:t>
            </a:r>
          </a:p>
          <a:p>
            <a:pPr lvl="1" eaLnBrk="1" hangingPunct="1"/>
            <a:r>
              <a:rPr lang="en-US" sz="1400" dirty="0" smtClean="0">
                <a:latin typeface="Times New Roman" pitchFamily="18" charset="0"/>
              </a:rPr>
              <a:t>- Expose customers to message vignettes by Experimental Design</a:t>
            </a:r>
          </a:p>
          <a:p>
            <a:pPr lvl="1" eaLnBrk="1" hangingPunct="1"/>
            <a:r>
              <a:rPr lang="en-US" sz="1400" dirty="0" smtClean="0">
                <a:solidFill>
                  <a:srgbClr val="7030A0"/>
                </a:solidFill>
                <a:latin typeface="Times New Roman" pitchFamily="18" charset="0"/>
              </a:rPr>
              <a:t>- </a:t>
            </a:r>
            <a:r>
              <a:rPr lang="en-US" sz="1400" dirty="0" smtClean="0">
                <a:latin typeface="Times New Roman" pitchFamily="18" charset="0"/>
              </a:rPr>
              <a:t>Identify profoundly different mind-sets that pervade the customer base</a:t>
            </a:r>
          </a:p>
          <a:p>
            <a:pPr lvl="1" eaLnBrk="1" hangingPunct="1"/>
            <a:r>
              <a:rPr lang="en-US" sz="1400" dirty="0" smtClean="0">
                <a:latin typeface="Times New Roman" pitchFamily="18" charset="0"/>
              </a:rPr>
              <a:t>- Type a customer into a mind-set using ‘scratch test’ + data mining </a:t>
            </a:r>
          </a:p>
          <a:p>
            <a:pPr lvl="1" eaLnBrk="1" hangingPunct="1"/>
            <a:r>
              <a:rPr lang="en-US" sz="1400" dirty="0" smtClean="0">
                <a:latin typeface="Times New Roman" pitchFamily="18" charset="0"/>
              </a:rPr>
              <a:t>- For a person ….</a:t>
            </a:r>
            <a:r>
              <a:rPr lang="en-US" sz="1400" b="1" dirty="0" smtClean="0">
                <a:latin typeface="Times New Roman" pitchFamily="18" charset="0"/>
              </a:rPr>
              <a:t>RIGHT MESSAGE, RIGHT EXPERIENCE</a:t>
            </a:r>
            <a:endParaRPr lang="en-US" sz="1400" dirty="0" smtClean="0">
              <a:latin typeface="Times New Roman" pitchFamily="18" charset="0"/>
            </a:endParaRPr>
          </a:p>
          <a:p>
            <a:pPr eaLnBrk="1" hangingPunct="1"/>
            <a:endParaRPr lang="en-US" sz="1000"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6521D8FB-5406-46D6-B374-77DAE5F5EE77}"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txBox="1">
            <a:spLocks noGrp="1"/>
          </p:cNvSpPr>
          <p:nvPr/>
        </p:nvSpPr>
        <p:spPr>
          <a:xfrm>
            <a:off x="3970938" y="8829967"/>
            <a:ext cx="3037840" cy="464820"/>
          </a:xfrm>
          <a:prstGeom prst="rect">
            <a:avLst/>
          </a:prstGeom>
          <a:noFill/>
        </p:spPr>
        <p:txBody>
          <a:bodyPr lIns="93177" tIns="46589" rIns="93177" bIns="46589" anchor="b"/>
          <a:lstStyle/>
          <a:p>
            <a:pPr algn="r">
              <a:defRPr/>
            </a:pPr>
            <a:fld id="{3305EAC3-B516-4641-84E1-66773191375C}" type="slidenum">
              <a:rPr lang="en-US" sz="1200"/>
              <a:pPr algn="r">
                <a:defRPr/>
              </a:pPr>
              <a:t>9</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D7FD11-88D8-45F0-BB33-25FC07E36377}" type="datetimeFigureOut">
              <a:rPr lang="en-US" smtClean="0"/>
              <a:pPr/>
              <a:t>10/21/2013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D121F-A1B7-4845-9557-AC1491A9B645}" type="slidenum">
              <a:rPr lang="en-US" smtClean="0"/>
              <a:pPr/>
              <a:t>‹#›</a:t>
            </a:fld>
            <a:endParaRPr lang="en-US" dirty="0"/>
          </a:p>
        </p:txBody>
      </p:sp>
    </p:spTree>
    <p:extLst>
      <p:ext uri="{BB962C8B-B14F-4D97-AF65-F5344CB8AC3E}">
        <p14:creationId xmlns:p14="http://schemas.microsoft.com/office/powerpoint/2010/main" xmlns="" val="249966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7FD11-88D8-45F0-BB33-25FC07E36377}" type="datetimeFigureOut">
              <a:rPr lang="en-US" smtClean="0"/>
              <a:pPr/>
              <a:t>10/21/2013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D121F-A1B7-4845-9557-AC1491A9B645}" type="slidenum">
              <a:rPr lang="en-US" smtClean="0"/>
              <a:pPr/>
              <a:t>‹#›</a:t>
            </a:fld>
            <a:endParaRPr lang="en-US" dirty="0"/>
          </a:p>
        </p:txBody>
      </p:sp>
    </p:spTree>
    <p:extLst>
      <p:ext uri="{BB962C8B-B14F-4D97-AF65-F5344CB8AC3E}">
        <p14:creationId xmlns:p14="http://schemas.microsoft.com/office/powerpoint/2010/main" xmlns="" val="2287850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7FD11-88D8-45F0-BB33-25FC07E36377}" type="datetimeFigureOut">
              <a:rPr lang="en-US" smtClean="0"/>
              <a:pPr/>
              <a:t>10/21/2013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D121F-A1B7-4845-9557-AC1491A9B645}" type="slidenum">
              <a:rPr lang="en-US" smtClean="0"/>
              <a:pPr/>
              <a:t>‹#›</a:t>
            </a:fld>
            <a:endParaRPr lang="en-US" dirty="0"/>
          </a:p>
        </p:txBody>
      </p:sp>
    </p:spTree>
    <p:extLst>
      <p:ext uri="{BB962C8B-B14F-4D97-AF65-F5344CB8AC3E}">
        <p14:creationId xmlns:p14="http://schemas.microsoft.com/office/powerpoint/2010/main" xmlns="" val="3620429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8648"/>
            <a:ext cx="7772400" cy="54878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©2012 iNovum LLC</a:t>
            </a:r>
          </a:p>
        </p:txBody>
      </p:sp>
      <p:sp>
        <p:nvSpPr>
          <p:cNvPr id="5" name="Slide Number Placeholder 5"/>
          <p:cNvSpPr>
            <a:spLocks noGrp="1"/>
          </p:cNvSpPr>
          <p:nvPr>
            <p:ph type="sldNum" sz="quarter" idx="12"/>
          </p:nvPr>
        </p:nvSpPr>
        <p:spPr/>
        <p:txBody>
          <a:bodyPr/>
          <a:lstStyle>
            <a:lvl1pPr>
              <a:defRPr/>
            </a:lvl1pPr>
          </a:lstStyle>
          <a:p>
            <a:pPr>
              <a:defRPr/>
            </a:pPr>
            <a:fld id="{0EF08F92-EF01-944A-A69D-9D9467C51A52}" type="slidenum">
              <a:rPr lang="en-US"/>
              <a:pPr>
                <a:defRPr/>
              </a:pPr>
              <a:t>‹#›</a:t>
            </a:fld>
            <a:endParaRPr lang="en-US" dirty="0"/>
          </a:p>
        </p:txBody>
      </p:sp>
    </p:spTree>
    <p:extLst>
      <p:ext uri="{BB962C8B-B14F-4D97-AF65-F5344CB8AC3E}">
        <p14:creationId xmlns:p14="http://schemas.microsoft.com/office/powerpoint/2010/main" xmlns="" val="824315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0F1A1A-B2AE-0445-B75F-BE75B659A40E}" type="datetimeFigureOut">
              <a:rPr lang="en-US" smtClean="0">
                <a:solidFill>
                  <a:prstClr val="black">
                    <a:tint val="75000"/>
                  </a:prstClr>
                </a:solidFill>
                <a:latin typeface="Calibri"/>
              </a:rPr>
              <a:pPr/>
              <a:t>10/21/2013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A9B587A-C406-484F-8A61-0EA6E5F536E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144547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F1A1A-B2AE-0445-B75F-BE75B659A40E}" type="datetimeFigureOut">
              <a:rPr lang="en-US" smtClean="0">
                <a:solidFill>
                  <a:prstClr val="black">
                    <a:tint val="75000"/>
                  </a:prstClr>
                </a:solidFill>
                <a:latin typeface="Calibri"/>
              </a:rPr>
              <a:pPr/>
              <a:t>10/21/2013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A9B587A-C406-484F-8A61-0EA6E5F536E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199089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0F1A1A-B2AE-0445-B75F-BE75B659A40E}" type="datetimeFigureOut">
              <a:rPr lang="en-US" smtClean="0">
                <a:solidFill>
                  <a:prstClr val="black">
                    <a:tint val="75000"/>
                  </a:prstClr>
                </a:solidFill>
                <a:latin typeface="Calibri"/>
              </a:rPr>
              <a:pPr/>
              <a:t>10/21/2013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A9B587A-C406-484F-8A61-0EA6E5F536E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535589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0F1A1A-B2AE-0445-B75F-BE75B659A40E}" type="datetimeFigureOut">
              <a:rPr lang="en-US" smtClean="0">
                <a:solidFill>
                  <a:prstClr val="black">
                    <a:tint val="75000"/>
                  </a:prstClr>
                </a:solidFill>
                <a:latin typeface="Calibri"/>
              </a:rPr>
              <a:pPr/>
              <a:t>10/21/2013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A9B587A-C406-484F-8A61-0EA6E5F536E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256354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0F1A1A-B2AE-0445-B75F-BE75B659A40E}" type="datetimeFigureOut">
              <a:rPr lang="en-US" smtClean="0">
                <a:solidFill>
                  <a:prstClr val="black">
                    <a:tint val="75000"/>
                  </a:prstClr>
                </a:solidFill>
                <a:latin typeface="Calibri"/>
              </a:rPr>
              <a:pPr/>
              <a:t>10/21/2013</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A9B587A-C406-484F-8A61-0EA6E5F536E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760355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0F1A1A-B2AE-0445-B75F-BE75B659A40E}" type="datetimeFigureOut">
              <a:rPr lang="en-US" smtClean="0">
                <a:solidFill>
                  <a:prstClr val="black">
                    <a:tint val="75000"/>
                  </a:prstClr>
                </a:solidFill>
                <a:latin typeface="Calibri"/>
              </a:rPr>
              <a:pPr/>
              <a:t>10/21/2013</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A9B587A-C406-484F-8A61-0EA6E5F536E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682145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0F1A1A-B2AE-0445-B75F-BE75B659A40E}" type="datetimeFigureOut">
              <a:rPr lang="en-US" smtClean="0">
                <a:solidFill>
                  <a:prstClr val="black">
                    <a:tint val="75000"/>
                  </a:prstClr>
                </a:solidFill>
                <a:latin typeface="Calibri"/>
              </a:rPr>
              <a:pPr/>
              <a:t>10/21/2013</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A9B587A-C406-484F-8A61-0EA6E5F536E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44779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7FD11-88D8-45F0-BB33-25FC07E36377}" type="datetimeFigureOut">
              <a:rPr lang="en-US" smtClean="0"/>
              <a:pPr/>
              <a:t>10/21/2013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D121F-A1B7-4845-9557-AC1491A9B645}" type="slidenum">
              <a:rPr lang="en-US" smtClean="0"/>
              <a:pPr/>
              <a:t>‹#›</a:t>
            </a:fld>
            <a:endParaRPr lang="en-US" dirty="0"/>
          </a:p>
        </p:txBody>
      </p:sp>
    </p:spTree>
    <p:extLst>
      <p:ext uri="{BB962C8B-B14F-4D97-AF65-F5344CB8AC3E}">
        <p14:creationId xmlns:p14="http://schemas.microsoft.com/office/powerpoint/2010/main" xmlns="" val="73907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F1A1A-B2AE-0445-B75F-BE75B659A40E}" type="datetimeFigureOut">
              <a:rPr lang="en-US" smtClean="0">
                <a:solidFill>
                  <a:prstClr val="black">
                    <a:tint val="75000"/>
                  </a:prstClr>
                </a:solidFill>
                <a:latin typeface="Calibri"/>
              </a:rPr>
              <a:pPr/>
              <a:t>10/21/2013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A9B587A-C406-484F-8A61-0EA6E5F536E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370141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0F1A1A-B2AE-0445-B75F-BE75B659A40E}" type="datetimeFigureOut">
              <a:rPr lang="en-US" smtClean="0">
                <a:solidFill>
                  <a:prstClr val="black">
                    <a:tint val="75000"/>
                  </a:prstClr>
                </a:solidFill>
                <a:latin typeface="Calibri"/>
              </a:rPr>
              <a:pPr/>
              <a:t>10/21/2013</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A9B587A-C406-484F-8A61-0EA6E5F536E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767067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F1A1A-B2AE-0445-B75F-BE75B659A40E}" type="datetimeFigureOut">
              <a:rPr lang="en-US" smtClean="0">
                <a:solidFill>
                  <a:prstClr val="black">
                    <a:tint val="75000"/>
                  </a:prstClr>
                </a:solidFill>
                <a:latin typeface="Calibri"/>
              </a:rPr>
              <a:pPr/>
              <a:t>10/21/2013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A9B587A-C406-484F-8A61-0EA6E5F536E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6952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0F1A1A-B2AE-0445-B75F-BE75B659A40E}" type="datetimeFigureOut">
              <a:rPr lang="en-US" smtClean="0">
                <a:solidFill>
                  <a:prstClr val="black">
                    <a:tint val="75000"/>
                  </a:prstClr>
                </a:solidFill>
                <a:latin typeface="Calibri"/>
              </a:rPr>
              <a:pPr/>
              <a:t>10/21/2013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A9B587A-C406-484F-8A61-0EA6E5F536E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4973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8648"/>
            <a:ext cx="7772400" cy="54878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latin typeface="Calibri"/>
              </a:rPr>
              <a:t>©2012 iNovum LLC</a:t>
            </a:r>
          </a:p>
        </p:txBody>
      </p:sp>
      <p:sp>
        <p:nvSpPr>
          <p:cNvPr id="5" name="Slide Number Placeholder 5"/>
          <p:cNvSpPr>
            <a:spLocks noGrp="1"/>
          </p:cNvSpPr>
          <p:nvPr>
            <p:ph type="sldNum" sz="quarter" idx="12"/>
          </p:nvPr>
        </p:nvSpPr>
        <p:spPr/>
        <p:txBody>
          <a:bodyPr/>
          <a:lstStyle>
            <a:lvl1pPr>
              <a:defRPr/>
            </a:lvl1pPr>
          </a:lstStyle>
          <a:p>
            <a:pPr>
              <a:defRPr/>
            </a:pPr>
            <a:fld id="{0EF08F92-EF01-944A-A69D-9D9467C51A52}" type="slidenum">
              <a:rPr lang="en-US">
                <a:solidFill>
                  <a:prstClr val="black">
                    <a:tint val="75000"/>
                  </a:prstClr>
                </a:solidFill>
                <a:latin typeface="Calibri"/>
              </a:rPr>
              <a:pPr>
                <a:def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124737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7FD11-88D8-45F0-BB33-25FC07E36377}" type="datetimeFigureOut">
              <a:rPr lang="en-US" smtClean="0"/>
              <a:pPr/>
              <a:t>10/21/2013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AD121F-A1B7-4845-9557-AC1491A9B645}" type="slidenum">
              <a:rPr lang="en-US" smtClean="0"/>
              <a:pPr/>
              <a:t>‹#›</a:t>
            </a:fld>
            <a:endParaRPr lang="en-US" dirty="0"/>
          </a:p>
        </p:txBody>
      </p:sp>
    </p:spTree>
    <p:extLst>
      <p:ext uri="{BB962C8B-B14F-4D97-AF65-F5344CB8AC3E}">
        <p14:creationId xmlns:p14="http://schemas.microsoft.com/office/powerpoint/2010/main" xmlns="" val="346768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D7FD11-88D8-45F0-BB33-25FC07E36377}" type="datetimeFigureOut">
              <a:rPr lang="en-US" smtClean="0"/>
              <a:pPr/>
              <a:t>10/21/2013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AD121F-A1B7-4845-9557-AC1491A9B645}" type="slidenum">
              <a:rPr lang="en-US" smtClean="0"/>
              <a:pPr/>
              <a:t>‹#›</a:t>
            </a:fld>
            <a:endParaRPr lang="en-US" dirty="0"/>
          </a:p>
        </p:txBody>
      </p:sp>
    </p:spTree>
    <p:extLst>
      <p:ext uri="{BB962C8B-B14F-4D97-AF65-F5344CB8AC3E}">
        <p14:creationId xmlns:p14="http://schemas.microsoft.com/office/powerpoint/2010/main" xmlns="" val="23097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D7FD11-88D8-45F0-BB33-25FC07E36377}" type="datetimeFigureOut">
              <a:rPr lang="en-US" smtClean="0"/>
              <a:pPr/>
              <a:t>10/21/2013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AD121F-A1B7-4845-9557-AC1491A9B645}" type="slidenum">
              <a:rPr lang="en-US" smtClean="0"/>
              <a:pPr/>
              <a:t>‹#›</a:t>
            </a:fld>
            <a:endParaRPr lang="en-US" dirty="0"/>
          </a:p>
        </p:txBody>
      </p:sp>
    </p:spTree>
    <p:extLst>
      <p:ext uri="{BB962C8B-B14F-4D97-AF65-F5344CB8AC3E}">
        <p14:creationId xmlns:p14="http://schemas.microsoft.com/office/powerpoint/2010/main" xmlns="" val="428909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7FD11-88D8-45F0-BB33-25FC07E36377}" type="datetimeFigureOut">
              <a:rPr lang="en-US" smtClean="0"/>
              <a:pPr/>
              <a:t>10/21/2013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AD121F-A1B7-4845-9557-AC1491A9B645}" type="slidenum">
              <a:rPr lang="en-US" smtClean="0"/>
              <a:pPr/>
              <a:t>‹#›</a:t>
            </a:fld>
            <a:endParaRPr lang="en-US" dirty="0"/>
          </a:p>
        </p:txBody>
      </p:sp>
    </p:spTree>
    <p:extLst>
      <p:ext uri="{BB962C8B-B14F-4D97-AF65-F5344CB8AC3E}">
        <p14:creationId xmlns:p14="http://schemas.microsoft.com/office/powerpoint/2010/main" xmlns="" val="368512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7FD11-88D8-45F0-BB33-25FC07E36377}" type="datetimeFigureOut">
              <a:rPr lang="en-US" smtClean="0"/>
              <a:pPr/>
              <a:t>10/21/2013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AD121F-A1B7-4845-9557-AC1491A9B645}" type="slidenum">
              <a:rPr lang="en-US" smtClean="0"/>
              <a:pPr/>
              <a:t>‹#›</a:t>
            </a:fld>
            <a:endParaRPr lang="en-US" dirty="0"/>
          </a:p>
        </p:txBody>
      </p:sp>
    </p:spTree>
    <p:extLst>
      <p:ext uri="{BB962C8B-B14F-4D97-AF65-F5344CB8AC3E}">
        <p14:creationId xmlns:p14="http://schemas.microsoft.com/office/powerpoint/2010/main" xmlns="" val="2428651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7FD11-88D8-45F0-BB33-25FC07E36377}" type="datetimeFigureOut">
              <a:rPr lang="en-US" smtClean="0"/>
              <a:pPr/>
              <a:t>10/21/2013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AD121F-A1B7-4845-9557-AC1491A9B645}" type="slidenum">
              <a:rPr lang="en-US" smtClean="0"/>
              <a:pPr/>
              <a:t>‹#›</a:t>
            </a:fld>
            <a:endParaRPr lang="en-US" dirty="0"/>
          </a:p>
        </p:txBody>
      </p:sp>
    </p:spTree>
    <p:extLst>
      <p:ext uri="{BB962C8B-B14F-4D97-AF65-F5344CB8AC3E}">
        <p14:creationId xmlns:p14="http://schemas.microsoft.com/office/powerpoint/2010/main" xmlns="" val="2413456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7FD11-88D8-45F0-BB33-25FC07E36377}" type="datetimeFigureOut">
              <a:rPr lang="en-US" smtClean="0"/>
              <a:pPr/>
              <a:t>10/21/2013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AD121F-A1B7-4845-9557-AC1491A9B645}" type="slidenum">
              <a:rPr lang="en-US" smtClean="0"/>
              <a:pPr/>
              <a:t>‹#›</a:t>
            </a:fld>
            <a:endParaRPr lang="en-US" dirty="0"/>
          </a:p>
        </p:txBody>
      </p:sp>
    </p:spTree>
    <p:extLst>
      <p:ext uri="{BB962C8B-B14F-4D97-AF65-F5344CB8AC3E}">
        <p14:creationId xmlns:p14="http://schemas.microsoft.com/office/powerpoint/2010/main" xmlns="" val="353110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7FD11-88D8-45F0-BB33-25FC07E36377}" type="datetimeFigureOut">
              <a:rPr lang="en-US" smtClean="0"/>
              <a:pPr/>
              <a:t>10/21/2013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D121F-A1B7-4845-9557-AC1491A9B645}" type="slidenum">
              <a:rPr lang="en-US" smtClean="0"/>
              <a:pPr/>
              <a:t>‹#›</a:t>
            </a:fld>
            <a:endParaRPr lang="en-US" dirty="0"/>
          </a:p>
        </p:txBody>
      </p:sp>
    </p:spTree>
    <p:extLst>
      <p:ext uri="{BB962C8B-B14F-4D97-AF65-F5344CB8AC3E}">
        <p14:creationId xmlns:p14="http://schemas.microsoft.com/office/powerpoint/2010/main" xmlns="" val="3203014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F0F1A1A-B2AE-0445-B75F-BE75B659A40E}" type="datetimeFigureOut">
              <a:rPr lang="en-US" smtClean="0">
                <a:solidFill>
                  <a:prstClr val="black">
                    <a:tint val="75000"/>
                  </a:prstClr>
                </a:solidFill>
                <a:latin typeface="Calibri"/>
              </a:rPr>
              <a:pPr defTabSz="457200"/>
              <a:t>10/21/2013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A9B587A-C406-484F-8A61-0EA6E5F536E5}" type="slidenum">
              <a:rPr lang="en-US" smtClean="0">
                <a:solidFill>
                  <a:prstClr val="black">
                    <a:tint val="75000"/>
                  </a:prstClr>
                </a:solidFill>
                <a:latin typeface="Calibri"/>
              </a:rPr>
              <a:pPr defTabSz="457200"/>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942399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mary.inovumclients.com/Default.aspx?vendor_id=7A4434BB-4E70-4158-A8DF-8FC34E064585"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8.jpeg"/><Relationship Id="rId4" Type="http://schemas.openxmlformats.org/officeDocument/2006/relationships/hyperlink" Target="http://www.google.com/imgres?imgurl=http://www.mgkaya.com/album/ga11/mediafiles/young-man-talking-on-the-cell-phone.jpg&amp;imgrefurl=http://www.mgkaya.com/album/ga11/pages/page_2.html&amp;docid=VZaU-5w9WxEHQM&amp;tbnid=O1fHJy5RAvPR0M&amp;w=1292&amp;h=1710&amp;ei=QYz4Udy4DejE4AP2noCIBQ&amp;ved=0CAUQxiAwAw&amp;iact=c"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1.jpeg"/><Relationship Id="rId4" Type="http://schemas.openxmlformats.org/officeDocument/2006/relationships/hyperlink" Target="http://www.google.com/imgres?imgurl=http://sweetwaterlibraries.com/sclsblogs/readeronthesamepage/wp-content/uploads/2011/07/cell-phone.jpg&amp;imgrefurl=http://www.slideshare.net/RojamDz/major-deborah-presentation-on-mobiletablet-design-12166309&amp;docid=Q3L2Ki_KjbMWIM&amp;tbnid=KQI_eaOjTlj6gM&amp;w=2304&amp;h=3456&amp;ei=QYz4Udy4DejE4AP2noCIBQ&amp;ved=0CAYQxiAwBA&amp;iact=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44.jpeg"/></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44.jpeg"/></Relationships>
</file>

<file path=ppt/slides/_rels/slide62.xml.rels><?xml version="1.0" encoding="UTF-8" standalone="yes"?>
<Relationships xmlns="http://schemas.openxmlformats.org/package/2006/relationships"><Relationship Id="rId3" Type="http://schemas.openxmlformats.org/officeDocument/2006/relationships/hyperlink" Target="http://healthdashboard.inovumclients.com/"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313" y="2753969"/>
            <a:ext cx="5742487" cy="1132231"/>
          </a:xfrm>
        </p:spPr>
        <p:txBody>
          <a:bodyPr>
            <a:noAutofit/>
          </a:bodyPr>
          <a:lstStyle/>
          <a:p>
            <a:r>
              <a:rPr lang="en-US" sz="2800" i="1" dirty="0" smtClean="0"/>
              <a:t> Mind Genomics® </a:t>
            </a:r>
            <a:br>
              <a:rPr lang="en-US" sz="2800" i="1" dirty="0" smtClean="0"/>
            </a:br>
            <a:r>
              <a:rPr lang="en-US" sz="2800" i="1" dirty="0" smtClean="0"/>
              <a:t>Scalable, Actionable Insight into </a:t>
            </a:r>
            <a:br>
              <a:rPr lang="en-US" sz="2800" i="1" dirty="0" smtClean="0"/>
            </a:br>
            <a:r>
              <a:rPr lang="en-US" sz="2800" i="1" dirty="0" smtClean="0"/>
              <a:t>Customer Preferences</a:t>
            </a:r>
            <a:endParaRPr lang="en-US" sz="2800" i="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24600" y="2667000"/>
            <a:ext cx="2420044" cy="2680098"/>
          </a:xfrm>
          <a:prstGeom prst="rect">
            <a:avLst/>
          </a:prstGeom>
          <a:ln>
            <a:solidFill>
              <a:schemeClr val="tx2"/>
            </a:solidFill>
          </a:ln>
        </p:spPr>
      </p:pic>
      <p:sp>
        <p:nvSpPr>
          <p:cNvPr id="6" name="Subtitle 5"/>
          <p:cNvSpPr>
            <a:spLocks noGrp="1"/>
          </p:cNvSpPr>
          <p:nvPr>
            <p:ph type="subTitle" idx="1"/>
          </p:nvPr>
        </p:nvSpPr>
        <p:spPr>
          <a:xfrm>
            <a:off x="0" y="4495800"/>
            <a:ext cx="6400800" cy="1752600"/>
          </a:xfrm>
        </p:spPr>
        <p:txBody>
          <a:bodyPr>
            <a:normAutofit/>
          </a:bodyPr>
          <a:lstStyle/>
          <a:p>
            <a:r>
              <a:rPr lang="en-US" sz="2000" dirty="0" smtClean="0">
                <a:solidFill>
                  <a:schemeClr val="tx1"/>
                </a:solidFill>
              </a:rPr>
              <a:t>Presented By:</a:t>
            </a:r>
          </a:p>
          <a:p>
            <a:r>
              <a:rPr lang="en-US" sz="2000" dirty="0" smtClean="0">
                <a:solidFill>
                  <a:schemeClr val="tx1"/>
                </a:solidFill>
              </a:rPr>
              <a:t>Steve Onufrey</a:t>
            </a:r>
          </a:p>
          <a:p>
            <a:r>
              <a:rPr lang="en-US" sz="2000" dirty="0" smtClean="0">
                <a:solidFill>
                  <a:schemeClr val="tx1"/>
                </a:solidFill>
              </a:rPr>
              <a:t>Chief Implementation Officer</a:t>
            </a:r>
          </a:p>
          <a:p>
            <a:r>
              <a:rPr lang="en-US" sz="2000" dirty="0" smtClean="0">
                <a:solidFill>
                  <a:schemeClr val="tx1"/>
                </a:solidFill>
              </a:rPr>
              <a:t>iNovum LLC</a:t>
            </a:r>
            <a:endParaRPr lang="en-US" sz="2000" dirty="0">
              <a:solidFill>
                <a:schemeClr val="tx1"/>
              </a:solidFill>
            </a:endParaRPr>
          </a:p>
        </p:txBody>
      </p:sp>
      <p:pic>
        <p:nvPicPr>
          <p:cNvPr id="10" name="Picture 9" descr="Misanu logo.gif"/>
          <p:cNvPicPr/>
          <p:nvPr/>
        </p:nvPicPr>
        <p:blipFill>
          <a:blip r:embed="rId4" cstate="print"/>
          <a:stretch>
            <a:fillRect/>
          </a:stretch>
        </p:blipFill>
        <p:spPr>
          <a:xfrm>
            <a:off x="3886200" y="304800"/>
            <a:ext cx="1123950" cy="1076325"/>
          </a:xfrm>
          <a:prstGeom prst="rect">
            <a:avLst/>
          </a:prstGeom>
        </p:spPr>
      </p:pic>
      <p:sp>
        <p:nvSpPr>
          <p:cNvPr id="136193" name="Rectangle 1"/>
          <p:cNvSpPr>
            <a:spLocks noChangeArrowheads="1"/>
          </p:cNvSpPr>
          <p:nvPr/>
        </p:nvSpPr>
        <p:spPr bwMode="auto">
          <a:xfrm>
            <a:off x="2018879" y="1431668"/>
            <a:ext cx="4801444"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Mathematical Institute</a:t>
            </a:r>
            <a:r>
              <a:rPr kumimoji="0" lang="en-US" sz="105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
            </a:r>
            <a:br>
              <a:rPr kumimoji="0" lang="en-US" sz="1050"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br>
            <a:r>
              <a:rPr kumimoji="0" lang="en-US" b="0" i="0" u="none" strike="noStrike" cap="none" normalizeH="0" baseline="0" dirty="0" smtClean="0">
                <a:ln>
                  <a:noFill/>
                </a:ln>
                <a:solidFill>
                  <a:schemeClr val="accent2">
                    <a:lumMod val="75000"/>
                  </a:schemeClr>
                </a:solidFill>
                <a:effectLst/>
                <a:latin typeface="Arial" pitchFamily="34" charset="0"/>
                <a:ea typeface="Calibri" pitchFamily="34" charset="0"/>
                <a:cs typeface="Arial" pitchFamily="34" charset="0"/>
              </a:rPr>
              <a:t>of the Serbian Academy of Sciences and Arts</a:t>
            </a:r>
            <a:endParaRPr kumimoji="0" lang="en-US" sz="2400" b="0"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r="49920" b="41143"/>
          <a:stretch>
            <a:fillRect/>
          </a:stretch>
        </p:blipFill>
        <p:spPr bwMode="auto">
          <a:xfrm>
            <a:off x="533400" y="6400800"/>
            <a:ext cx="1389354" cy="22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06518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idx="4294967295"/>
          </p:nvPr>
        </p:nvSpPr>
        <p:spPr>
          <a:xfrm>
            <a:off x="339440" y="214745"/>
            <a:ext cx="8229600" cy="775855"/>
          </a:xfrm>
        </p:spPr>
        <p:txBody>
          <a:bodyPr anchor="t">
            <a:normAutofit/>
          </a:bodyPr>
          <a:lstStyle/>
          <a:p>
            <a:r>
              <a:rPr lang="en-US" sz="3400" dirty="0" smtClean="0"/>
              <a:t>Addressable Minds’ underlying science</a:t>
            </a:r>
            <a:endParaRPr lang="en-US" sz="3400" dirty="0"/>
          </a:p>
        </p:txBody>
      </p:sp>
      <p:sp>
        <p:nvSpPr>
          <p:cNvPr id="102403" name="Slide Number Placeholder 3"/>
          <p:cNvSpPr txBox="1">
            <a:spLocks noGrp="1"/>
          </p:cNvSpPr>
          <p:nvPr/>
        </p:nvSpPr>
        <p:spPr bwMode="auto">
          <a:xfrm>
            <a:off x="6858000" y="6356350"/>
            <a:ext cx="1828800" cy="365125"/>
          </a:xfrm>
          <a:prstGeom prst="rect">
            <a:avLst/>
          </a:prstGeom>
          <a:noFill/>
          <a:ln w="9525">
            <a:noFill/>
            <a:miter lim="800000"/>
            <a:headEnd/>
            <a:tailEnd/>
          </a:ln>
        </p:spPr>
        <p:txBody>
          <a:bodyPr/>
          <a:lstStyle/>
          <a:p>
            <a:pPr algn="r" eaLnBrk="1" hangingPunct="1"/>
            <a:fld id="{BC64FC6D-0FBB-4592-B650-91BE34416F62}" type="slidenum">
              <a:rPr lang="en-US" sz="1100"/>
              <a:pPr algn="r" eaLnBrk="1" hangingPunct="1"/>
              <a:t>10</a:t>
            </a:fld>
            <a:endParaRPr lang="en-US" sz="1100" dirty="0"/>
          </a:p>
        </p:txBody>
      </p:sp>
      <p:sp>
        <p:nvSpPr>
          <p:cNvPr id="6" name="Cloud"/>
          <p:cNvSpPr>
            <a:spLocks noChangeAspect="1" noEditPoints="1" noChangeArrowheads="1"/>
          </p:cNvSpPr>
          <p:nvPr/>
        </p:nvSpPr>
        <p:spPr bwMode="auto">
          <a:xfrm>
            <a:off x="3276600" y="3040063"/>
            <a:ext cx="2286000" cy="15319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lgn="ctr">
              <a:buClr>
                <a:srgbClr val="008000"/>
              </a:buClr>
              <a:buSzPct val="100000"/>
              <a:defRPr/>
            </a:pPr>
            <a:endParaRPr lang="en-US" b="1" i="1" dirty="0">
              <a:latin typeface="Times New Roman" pitchFamily="18" charset="0"/>
              <a:cs typeface="+mn-cs"/>
            </a:endParaRPr>
          </a:p>
        </p:txBody>
      </p:sp>
      <p:sp>
        <p:nvSpPr>
          <p:cNvPr id="102405" name="AutoShape 3"/>
          <p:cNvSpPr>
            <a:spLocks noChangeArrowheads="1"/>
          </p:cNvSpPr>
          <p:nvPr/>
        </p:nvSpPr>
        <p:spPr bwMode="gray">
          <a:xfrm>
            <a:off x="3962400" y="2590800"/>
            <a:ext cx="908050" cy="457200"/>
          </a:xfrm>
          <a:prstGeom prst="downArrow">
            <a:avLst>
              <a:gd name="adj1" fmla="val 50000"/>
              <a:gd name="adj2" fmla="val 46343"/>
            </a:avLst>
          </a:prstGeom>
          <a:solidFill>
            <a:schemeClr val="accent2"/>
          </a:solidFill>
          <a:ln w="19050">
            <a:solidFill>
              <a:schemeClr val="accent2"/>
            </a:solidFill>
            <a:miter lim="800000"/>
            <a:headEnd/>
            <a:tailEnd/>
          </a:ln>
        </p:spPr>
        <p:txBody>
          <a:bodyPr vert="eaVert" wrap="none" anchor="ctr"/>
          <a:lstStyle/>
          <a:p>
            <a:pPr algn="ctr">
              <a:buClr>
                <a:srgbClr val="008000"/>
              </a:buClr>
              <a:buSzPct val="100000"/>
            </a:pPr>
            <a:endParaRPr lang="en-US" b="1" i="1" dirty="0">
              <a:latin typeface="Times New Roman" pitchFamily="18" charset="0"/>
            </a:endParaRPr>
          </a:p>
        </p:txBody>
      </p:sp>
      <p:sp>
        <p:nvSpPr>
          <p:cNvPr id="8" name="Text Box 5"/>
          <p:cNvSpPr txBox="1">
            <a:spLocks noChangeArrowheads="1"/>
          </p:cNvSpPr>
          <p:nvPr/>
        </p:nvSpPr>
        <p:spPr bwMode="auto">
          <a:xfrm>
            <a:off x="2154390" y="2251075"/>
            <a:ext cx="4953000" cy="341313"/>
          </a:xfrm>
          <a:prstGeom prst="rect">
            <a:avLst/>
          </a:prstGeom>
          <a:noFill/>
          <a:ln w="9525" algn="ctr">
            <a:noFill/>
            <a:miter lim="800000"/>
            <a:headEnd/>
            <a:tailEnd/>
          </a:ln>
          <a:effectLst/>
        </p:spPr>
        <p:txBody>
          <a:bodyPr>
            <a:spAutoFit/>
          </a:bodyPr>
          <a:lstStyle/>
          <a:p>
            <a:pPr marL="912813" indent="-227013" eaLnBrk="1" hangingPunct="1">
              <a:lnSpc>
                <a:spcPct val="90000"/>
              </a:lnSpc>
              <a:spcBef>
                <a:spcPct val="50000"/>
              </a:spcBef>
              <a:buClr>
                <a:srgbClr val="008000"/>
              </a:buClr>
              <a:buSzPct val="100000"/>
              <a:defRPr/>
            </a:pPr>
            <a:r>
              <a:rPr lang="en-US" b="1" i="1" dirty="0">
                <a:latin typeface="+mn-lt"/>
                <a:cs typeface="+mn-cs"/>
              </a:rPr>
              <a:t>DEVELOP SURVEY  QUESTIONS</a:t>
            </a:r>
          </a:p>
        </p:txBody>
      </p:sp>
      <p:sp>
        <p:nvSpPr>
          <p:cNvPr id="102407" name="Text Box 7"/>
          <p:cNvSpPr txBox="1">
            <a:spLocks noChangeArrowheads="1"/>
          </p:cNvSpPr>
          <p:nvPr/>
        </p:nvSpPr>
        <p:spPr bwMode="auto">
          <a:xfrm>
            <a:off x="6560135" y="4357270"/>
            <a:ext cx="3200400" cy="369332"/>
          </a:xfrm>
          <a:prstGeom prst="rect">
            <a:avLst/>
          </a:prstGeom>
          <a:noFill/>
          <a:ln w="9525" algn="ctr">
            <a:noFill/>
            <a:miter lim="800000"/>
            <a:headEnd/>
            <a:tailEnd/>
          </a:ln>
        </p:spPr>
        <p:txBody>
          <a:bodyPr wrap="square">
            <a:spAutoFit/>
          </a:bodyPr>
          <a:lstStyle/>
          <a:p>
            <a:pPr marL="912813" indent="-227013" eaLnBrk="1" hangingPunct="1"/>
            <a:r>
              <a:rPr lang="en-US" b="1" dirty="0"/>
              <a:t>Potential Students</a:t>
            </a:r>
          </a:p>
        </p:txBody>
      </p:sp>
      <p:sp>
        <p:nvSpPr>
          <p:cNvPr id="11" name="Text Box 8"/>
          <p:cNvSpPr txBox="1">
            <a:spLocks noChangeArrowheads="1"/>
          </p:cNvSpPr>
          <p:nvPr/>
        </p:nvSpPr>
        <p:spPr bwMode="auto">
          <a:xfrm>
            <a:off x="762000" y="5145088"/>
            <a:ext cx="7543800" cy="341632"/>
          </a:xfrm>
          <a:prstGeom prst="rect">
            <a:avLst/>
          </a:prstGeom>
          <a:noFill/>
          <a:ln w="9525" algn="ctr">
            <a:solidFill>
              <a:schemeClr val="accent6">
                <a:lumMod val="75000"/>
              </a:schemeClr>
            </a:solidFill>
            <a:miter lim="800000"/>
            <a:headEnd/>
            <a:tailEnd/>
          </a:ln>
        </p:spPr>
        <p:txBody>
          <a:bodyPr wrap="square">
            <a:spAutoFit/>
          </a:bodyPr>
          <a:lstStyle/>
          <a:p>
            <a:pPr marL="912813" indent="-227013" eaLnBrk="1" hangingPunct="1">
              <a:lnSpc>
                <a:spcPct val="90000"/>
              </a:lnSpc>
              <a:spcBef>
                <a:spcPct val="50000"/>
              </a:spcBef>
              <a:buClr>
                <a:srgbClr val="008000"/>
              </a:buClr>
              <a:buSzPct val="100000"/>
              <a:defRPr/>
            </a:pPr>
            <a:r>
              <a:rPr lang="en-US" b="1" i="1" dirty="0">
                <a:latin typeface="Arial" pitchFamily="34" charset="0"/>
                <a:cs typeface="+mn-cs"/>
              </a:rPr>
              <a:t>ANALYZED SURVEY RESULTS → </a:t>
            </a:r>
            <a:r>
              <a:rPr lang="en-US" b="1" i="1" dirty="0" smtClean="0">
                <a:latin typeface="Arial" pitchFamily="34" charset="0"/>
                <a:cs typeface="+mn-cs"/>
              </a:rPr>
              <a:t>ViewPoint Mind Segments</a:t>
            </a:r>
            <a:endParaRPr lang="en-US" b="1" i="1" dirty="0">
              <a:latin typeface="Arial" pitchFamily="34" charset="0"/>
              <a:cs typeface="+mn-cs"/>
            </a:endParaRPr>
          </a:p>
        </p:txBody>
      </p:sp>
      <p:sp>
        <p:nvSpPr>
          <p:cNvPr id="12" name="Text Box 10"/>
          <p:cNvSpPr txBox="1">
            <a:spLocks noChangeArrowheads="1"/>
          </p:cNvSpPr>
          <p:nvPr/>
        </p:nvSpPr>
        <p:spPr bwMode="auto">
          <a:xfrm>
            <a:off x="2971800" y="3462338"/>
            <a:ext cx="2819400" cy="728662"/>
          </a:xfrm>
          <a:prstGeom prst="rect">
            <a:avLst/>
          </a:prstGeom>
          <a:noFill/>
          <a:ln w="9525" algn="ctr">
            <a:noFill/>
            <a:miter lim="800000"/>
            <a:headEnd/>
            <a:tailEnd/>
          </a:ln>
        </p:spPr>
        <p:txBody>
          <a:bodyPr>
            <a:spAutoFit/>
          </a:bodyPr>
          <a:lstStyle/>
          <a:p>
            <a:pPr marL="912813" indent="-227013" eaLnBrk="1" hangingPunct="1">
              <a:lnSpc>
                <a:spcPct val="90000"/>
              </a:lnSpc>
              <a:spcBef>
                <a:spcPct val="50000"/>
              </a:spcBef>
              <a:buClr>
                <a:srgbClr val="008000"/>
              </a:buClr>
              <a:buSzPct val="100000"/>
              <a:defRPr/>
            </a:pPr>
            <a:r>
              <a:rPr lang="en-US" b="1" i="1" dirty="0">
                <a:latin typeface="+mn-lt"/>
                <a:cs typeface="+mn-cs"/>
              </a:rPr>
              <a:t> INTERNET</a:t>
            </a:r>
          </a:p>
          <a:p>
            <a:pPr marL="912813" indent="-227013" eaLnBrk="1" hangingPunct="1">
              <a:lnSpc>
                <a:spcPct val="90000"/>
              </a:lnSpc>
              <a:spcBef>
                <a:spcPct val="50000"/>
              </a:spcBef>
              <a:buClr>
                <a:srgbClr val="008000"/>
              </a:buClr>
              <a:buSzPct val="100000"/>
              <a:defRPr/>
            </a:pPr>
            <a:r>
              <a:rPr lang="en-US" b="1" i="1" dirty="0">
                <a:latin typeface="+mn-lt"/>
                <a:cs typeface="+mn-cs"/>
              </a:rPr>
              <a:t>  IdeaMap™</a:t>
            </a:r>
          </a:p>
        </p:txBody>
      </p:sp>
      <p:sp>
        <p:nvSpPr>
          <p:cNvPr id="102411" name="AutoShape 13"/>
          <p:cNvSpPr>
            <a:spLocks noChangeArrowheads="1"/>
          </p:cNvSpPr>
          <p:nvPr/>
        </p:nvSpPr>
        <p:spPr bwMode="auto">
          <a:xfrm>
            <a:off x="5715000" y="3552825"/>
            <a:ext cx="1443038" cy="561975"/>
          </a:xfrm>
          <a:prstGeom prst="leftRightArrow">
            <a:avLst>
              <a:gd name="adj1" fmla="val 50000"/>
              <a:gd name="adj2" fmla="val 51356"/>
            </a:avLst>
          </a:prstGeom>
          <a:solidFill>
            <a:schemeClr val="accent2"/>
          </a:solidFill>
          <a:ln w="9525" algn="ctr">
            <a:solidFill>
              <a:schemeClr val="accent2"/>
            </a:solidFill>
            <a:miter lim="800000"/>
            <a:headEnd/>
            <a:tailEnd/>
          </a:ln>
        </p:spPr>
        <p:txBody>
          <a:bodyPr wrap="none" anchor="ctr"/>
          <a:lstStyle/>
          <a:p>
            <a:pPr algn="ctr">
              <a:buClr>
                <a:srgbClr val="008000"/>
              </a:buClr>
              <a:buSzPct val="100000"/>
            </a:pPr>
            <a:endParaRPr lang="en-US" b="1" i="1" dirty="0">
              <a:latin typeface="Times New Roman" pitchFamily="18" charset="0"/>
            </a:endParaRPr>
          </a:p>
        </p:txBody>
      </p:sp>
      <p:sp>
        <p:nvSpPr>
          <p:cNvPr id="102412" name="AutoShape 14"/>
          <p:cNvSpPr>
            <a:spLocks noChangeArrowheads="1"/>
          </p:cNvSpPr>
          <p:nvPr/>
        </p:nvSpPr>
        <p:spPr bwMode="gray">
          <a:xfrm>
            <a:off x="4044950" y="4648200"/>
            <a:ext cx="908050" cy="457200"/>
          </a:xfrm>
          <a:prstGeom prst="downArrow">
            <a:avLst>
              <a:gd name="adj1" fmla="val 50000"/>
              <a:gd name="adj2" fmla="val 46343"/>
            </a:avLst>
          </a:prstGeom>
          <a:solidFill>
            <a:schemeClr val="accent2"/>
          </a:solidFill>
          <a:ln w="19050">
            <a:solidFill>
              <a:schemeClr val="accent2"/>
            </a:solidFill>
            <a:miter lim="800000"/>
            <a:headEnd/>
            <a:tailEnd/>
          </a:ln>
        </p:spPr>
        <p:txBody>
          <a:bodyPr vert="eaVert" wrap="none" anchor="ctr"/>
          <a:lstStyle/>
          <a:p>
            <a:pPr algn="ctr">
              <a:buClr>
                <a:srgbClr val="008000"/>
              </a:buClr>
              <a:buSzPct val="100000"/>
            </a:pPr>
            <a:endParaRPr lang="en-US" b="1" i="1" dirty="0">
              <a:latin typeface="Times New Roman" pitchFamily="18" charset="0"/>
            </a:endParaRPr>
          </a:p>
        </p:txBody>
      </p:sp>
      <p:sp>
        <p:nvSpPr>
          <p:cNvPr id="25" name="TextBox 24"/>
          <p:cNvSpPr txBox="1"/>
          <p:nvPr/>
        </p:nvSpPr>
        <p:spPr bwMode="auto">
          <a:xfrm>
            <a:off x="2057400" y="3733800"/>
            <a:ext cx="914400" cy="276225"/>
          </a:xfrm>
          <a:prstGeom prst="rect">
            <a:avLst/>
          </a:prstGeom>
          <a:noFill/>
        </p:spPr>
        <p:txBody>
          <a:bodyPr>
            <a:spAutoFit/>
          </a:bodyPr>
          <a:lstStyle/>
          <a:p>
            <a:pPr algn="ctr">
              <a:buClr>
                <a:srgbClr val="008000"/>
              </a:buClr>
              <a:buSzPct val="100000"/>
            </a:pPr>
            <a:r>
              <a:rPr lang="en-US" sz="1200" b="1" dirty="0">
                <a:solidFill>
                  <a:schemeClr val="bg1"/>
                </a:solidFill>
              </a:rPr>
              <a:t>SUY</a:t>
            </a:r>
          </a:p>
        </p:txBody>
      </p:sp>
      <p:sp>
        <p:nvSpPr>
          <p:cNvPr id="26" name="Rectangle 25"/>
          <p:cNvSpPr/>
          <p:nvPr/>
        </p:nvSpPr>
        <p:spPr bwMode="auto">
          <a:xfrm>
            <a:off x="5932488" y="3686175"/>
            <a:ext cx="815975" cy="276225"/>
          </a:xfrm>
          <a:prstGeom prst="rect">
            <a:avLst/>
          </a:prstGeom>
        </p:spPr>
        <p:txBody>
          <a:bodyPr wrap="none">
            <a:spAutoFit/>
          </a:bodyPr>
          <a:lstStyle/>
          <a:p>
            <a:pPr algn="ctr">
              <a:buClr>
                <a:srgbClr val="008000"/>
              </a:buClr>
              <a:buSzPct val="100000"/>
              <a:defRPr/>
            </a:pPr>
            <a:r>
              <a:rPr lang="en-US" sz="1200" b="1" dirty="0">
                <a:solidFill>
                  <a:schemeClr val="bg1"/>
                </a:solidFill>
                <a:latin typeface="+mn-lt"/>
                <a:cs typeface="+mn-cs"/>
              </a:rPr>
              <a:t>SURVEY</a:t>
            </a:r>
          </a:p>
        </p:txBody>
      </p:sp>
      <p:sp>
        <p:nvSpPr>
          <p:cNvPr id="102415" name="AutoShape 3"/>
          <p:cNvSpPr>
            <a:spLocks noChangeArrowheads="1"/>
          </p:cNvSpPr>
          <p:nvPr/>
        </p:nvSpPr>
        <p:spPr bwMode="gray">
          <a:xfrm>
            <a:off x="3962400" y="1676400"/>
            <a:ext cx="908050" cy="609600"/>
          </a:xfrm>
          <a:prstGeom prst="downArrow">
            <a:avLst>
              <a:gd name="adj1" fmla="val 50000"/>
              <a:gd name="adj2" fmla="val 46343"/>
            </a:avLst>
          </a:prstGeom>
          <a:solidFill>
            <a:schemeClr val="accent2"/>
          </a:solidFill>
          <a:ln w="19050">
            <a:solidFill>
              <a:schemeClr val="accent2"/>
            </a:solidFill>
            <a:miter lim="800000"/>
            <a:headEnd/>
            <a:tailEnd/>
          </a:ln>
        </p:spPr>
        <p:txBody>
          <a:bodyPr vert="eaVert" wrap="none" anchor="ctr"/>
          <a:lstStyle/>
          <a:p>
            <a:pPr algn="ctr">
              <a:buClr>
                <a:srgbClr val="008000"/>
              </a:buClr>
              <a:buSzPct val="100000"/>
            </a:pPr>
            <a:endParaRPr lang="en-US" b="1" i="1" dirty="0">
              <a:latin typeface="Times New Roman" pitchFamily="18" charset="0"/>
            </a:endParaRPr>
          </a:p>
        </p:txBody>
      </p:sp>
      <p:sp>
        <p:nvSpPr>
          <p:cNvPr id="28" name="Text Box 5"/>
          <p:cNvSpPr txBox="1">
            <a:spLocks noChangeArrowheads="1"/>
          </p:cNvSpPr>
          <p:nvPr/>
        </p:nvSpPr>
        <p:spPr bwMode="auto">
          <a:xfrm>
            <a:off x="2237515" y="1330035"/>
            <a:ext cx="4267200" cy="341313"/>
          </a:xfrm>
          <a:prstGeom prst="rect">
            <a:avLst/>
          </a:prstGeom>
          <a:noFill/>
          <a:ln w="9525" algn="ctr">
            <a:noFill/>
            <a:miter lim="800000"/>
            <a:headEnd/>
            <a:tailEnd/>
          </a:ln>
          <a:effectLst/>
        </p:spPr>
        <p:txBody>
          <a:bodyPr>
            <a:spAutoFit/>
          </a:bodyPr>
          <a:lstStyle/>
          <a:p>
            <a:pPr marL="912813" indent="-227013" eaLnBrk="1" hangingPunct="1">
              <a:lnSpc>
                <a:spcPct val="90000"/>
              </a:lnSpc>
              <a:spcBef>
                <a:spcPct val="50000"/>
              </a:spcBef>
              <a:buClr>
                <a:srgbClr val="008000"/>
              </a:buClr>
              <a:buSzPct val="100000"/>
              <a:defRPr/>
            </a:pPr>
            <a:r>
              <a:rPr lang="en-US" b="1" i="1" dirty="0">
                <a:latin typeface="+mn-lt"/>
                <a:cs typeface="+mn-cs"/>
              </a:rPr>
              <a:t>IDENTIFY  TARGET MARKET</a:t>
            </a:r>
          </a:p>
        </p:txBody>
      </p:sp>
      <p:sp>
        <p:nvSpPr>
          <p:cNvPr id="102430" name="Text Box 30"/>
          <p:cNvSpPr txBox="1">
            <a:spLocks noChangeArrowheads="1"/>
          </p:cNvSpPr>
          <p:nvPr/>
        </p:nvSpPr>
        <p:spPr bwMode="auto">
          <a:xfrm>
            <a:off x="5562600" y="3086101"/>
            <a:ext cx="1752600" cy="338554"/>
          </a:xfrm>
          <a:prstGeom prst="rect">
            <a:avLst/>
          </a:prstGeom>
          <a:noFill/>
          <a:ln w="9525">
            <a:solidFill>
              <a:srgbClr val="FF9900"/>
            </a:solidFill>
            <a:miter lim="800000"/>
            <a:headEnd/>
            <a:tailEnd/>
          </a:ln>
          <a:effectLst/>
        </p:spPr>
        <p:txBody>
          <a:bodyPr wrap="square">
            <a:spAutoFit/>
          </a:bodyPr>
          <a:lstStyle/>
          <a:p>
            <a:pPr algn="ctr" eaLnBrk="1" hangingPunct="1">
              <a:spcBef>
                <a:spcPct val="50000"/>
              </a:spcBef>
            </a:pPr>
            <a:r>
              <a:rPr lang="en-US" sz="1600" b="1" dirty="0"/>
              <a:t>Conjoint analysis</a:t>
            </a:r>
          </a:p>
        </p:txBody>
      </p:sp>
      <p:sp>
        <p:nvSpPr>
          <p:cNvPr id="102431" name="Text Box 31"/>
          <p:cNvSpPr txBox="1">
            <a:spLocks noChangeArrowheads="1"/>
          </p:cNvSpPr>
          <p:nvPr/>
        </p:nvSpPr>
        <p:spPr bwMode="auto">
          <a:xfrm>
            <a:off x="914400" y="5597525"/>
            <a:ext cx="2514600" cy="650875"/>
          </a:xfrm>
          <a:prstGeom prst="rect">
            <a:avLst/>
          </a:prstGeom>
          <a:noFill/>
          <a:ln w="9525">
            <a:solidFill>
              <a:srgbClr val="FF9900"/>
            </a:solidFill>
            <a:miter lim="800000"/>
            <a:headEnd/>
            <a:tailEnd/>
          </a:ln>
          <a:effectLst/>
        </p:spPr>
        <p:txBody>
          <a:bodyPr>
            <a:spAutoFit/>
          </a:bodyPr>
          <a:lstStyle/>
          <a:p>
            <a:pPr eaLnBrk="1" hangingPunct="1">
              <a:spcBef>
                <a:spcPct val="50000"/>
              </a:spcBef>
            </a:pPr>
            <a:r>
              <a:rPr lang="en-US" b="1" dirty="0"/>
              <a:t>Ordinary Least Squares Regression</a:t>
            </a:r>
          </a:p>
        </p:txBody>
      </p:sp>
      <p:sp>
        <p:nvSpPr>
          <p:cNvPr id="102432" name="Text Box 32"/>
          <p:cNvSpPr txBox="1">
            <a:spLocks noChangeArrowheads="1"/>
          </p:cNvSpPr>
          <p:nvPr/>
        </p:nvSpPr>
        <p:spPr bwMode="auto">
          <a:xfrm>
            <a:off x="5638800" y="5562600"/>
            <a:ext cx="2438400" cy="650875"/>
          </a:xfrm>
          <a:prstGeom prst="rect">
            <a:avLst/>
          </a:prstGeom>
          <a:noFill/>
          <a:ln w="9525">
            <a:solidFill>
              <a:srgbClr val="FF9900"/>
            </a:solidFill>
            <a:miter lim="800000"/>
            <a:headEnd/>
            <a:tailEnd/>
          </a:ln>
          <a:effectLst/>
        </p:spPr>
        <p:txBody>
          <a:bodyPr>
            <a:spAutoFit/>
          </a:bodyPr>
          <a:lstStyle/>
          <a:p>
            <a:pPr eaLnBrk="1" hangingPunct="1">
              <a:spcBef>
                <a:spcPct val="50000"/>
              </a:spcBef>
            </a:pPr>
            <a:r>
              <a:rPr lang="en-US" b="1" dirty="0"/>
              <a:t>Discriminant Function Analysis</a:t>
            </a:r>
          </a:p>
        </p:txBody>
      </p:sp>
      <p:sp>
        <p:nvSpPr>
          <p:cNvPr id="102433" name="Text Box 33"/>
          <p:cNvSpPr txBox="1">
            <a:spLocks noChangeArrowheads="1"/>
          </p:cNvSpPr>
          <p:nvPr/>
        </p:nvSpPr>
        <p:spPr bwMode="auto">
          <a:xfrm>
            <a:off x="5334000" y="4191000"/>
            <a:ext cx="1981200" cy="584775"/>
          </a:xfrm>
          <a:prstGeom prst="rect">
            <a:avLst/>
          </a:prstGeom>
          <a:noFill/>
          <a:ln w="9525">
            <a:solidFill>
              <a:srgbClr val="FF9900"/>
            </a:solidFill>
            <a:miter lim="800000"/>
            <a:headEnd/>
            <a:tailEnd/>
          </a:ln>
          <a:effectLst/>
        </p:spPr>
        <p:txBody>
          <a:bodyPr wrap="square">
            <a:spAutoFit/>
          </a:bodyPr>
          <a:lstStyle/>
          <a:p>
            <a:pPr eaLnBrk="1" hangingPunct="1">
              <a:spcBef>
                <a:spcPct val="50000"/>
              </a:spcBef>
            </a:pPr>
            <a:r>
              <a:rPr lang="en-US" sz="1600" dirty="0"/>
              <a:t>Experimental Design – Stimulus/Response</a:t>
            </a:r>
          </a:p>
        </p:txBody>
      </p:sp>
      <p:pic>
        <p:nvPicPr>
          <p:cNvPr id="102434" name="Picture 34"/>
          <p:cNvPicPr>
            <a:picLocks noChangeAspect="1" noChangeArrowheads="1"/>
          </p:cNvPicPr>
          <p:nvPr/>
        </p:nvPicPr>
        <p:blipFill>
          <a:blip r:embed="rId3" cstate="print"/>
          <a:srcRect/>
          <a:stretch>
            <a:fillRect/>
          </a:stretch>
        </p:blipFill>
        <p:spPr bwMode="auto">
          <a:xfrm>
            <a:off x="7356765" y="3193490"/>
            <a:ext cx="1676400" cy="1163638"/>
          </a:xfrm>
          <a:prstGeom prst="rect">
            <a:avLst/>
          </a:prstGeom>
          <a:noFill/>
          <a:ln w="9525">
            <a:noFill/>
            <a:miter lim="800000"/>
            <a:headEnd/>
            <a:tailEnd/>
          </a:ln>
          <a:effectLst/>
        </p:spPr>
      </p:pic>
      <p:sp>
        <p:nvSpPr>
          <p:cNvPr id="21" name="Footer Placeholder 20"/>
          <p:cNvSpPr>
            <a:spLocks noGrp="1"/>
          </p:cNvSpPr>
          <p:nvPr>
            <p:ph type="ftr" sz="quarter" idx="11"/>
          </p:nvPr>
        </p:nvSpPr>
        <p:spPr/>
        <p:txBody>
          <a:bodyPr/>
          <a:lstStyle/>
          <a:p>
            <a:r>
              <a:rPr lang="en-US" smtClean="0"/>
              <a:t>© 2012 </a:t>
            </a:r>
            <a:endParaRPr lang="en-US"/>
          </a:p>
        </p:txBody>
      </p:sp>
      <p:grpSp>
        <p:nvGrpSpPr>
          <p:cNvPr id="22" name="Group 21"/>
          <p:cNvGrpSpPr>
            <a:grpSpLocks/>
          </p:cNvGrpSpPr>
          <p:nvPr/>
        </p:nvGrpSpPr>
        <p:grpSpPr bwMode="auto">
          <a:xfrm>
            <a:off x="230188" y="1066800"/>
            <a:ext cx="8683625" cy="73025"/>
            <a:chOff x="0" y="0"/>
            <a:chExt cx="5470" cy="46"/>
          </a:xfrm>
        </p:grpSpPr>
        <p:sp>
          <p:nvSpPr>
            <p:cNvPr id="23"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24"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sp>
        <p:nvSpPr>
          <p:cNvPr id="27" name="Text Box 31"/>
          <p:cNvSpPr txBox="1">
            <a:spLocks noChangeArrowheads="1"/>
          </p:cNvSpPr>
          <p:nvPr/>
        </p:nvSpPr>
        <p:spPr bwMode="auto">
          <a:xfrm>
            <a:off x="3657600" y="5562600"/>
            <a:ext cx="1752600" cy="369332"/>
          </a:xfrm>
          <a:prstGeom prst="rect">
            <a:avLst/>
          </a:prstGeom>
          <a:noFill/>
          <a:ln w="9525">
            <a:solidFill>
              <a:srgbClr val="FF9900"/>
            </a:solidFill>
            <a:miter lim="800000"/>
            <a:headEnd/>
            <a:tailEnd/>
          </a:ln>
          <a:effectLst/>
        </p:spPr>
        <p:txBody>
          <a:bodyPr wrap="square">
            <a:spAutoFit/>
          </a:bodyPr>
          <a:lstStyle/>
          <a:p>
            <a:pPr eaLnBrk="1" hangingPunct="1">
              <a:spcBef>
                <a:spcPct val="50000"/>
              </a:spcBef>
            </a:pPr>
            <a:r>
              <a:rPr lang="en-US" b="1" dirty="0" smtClean="0"/>
              <a:t>Cluster Analysis</a:t>
            </a:r>
            <a:endParaRPr lang="en-US" b="1" dirty="0"/>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a:xfrm>
            <a:off x="0" y="228600"/>
            <a:ext cx="9144000" cy="1143000"/>
          </a:xfrm>
        </p:spPr>
        <p:txBody>
          <a:bodyPr>
            <a:normAutofit fontScale="90000"/>
          </a:bodyPr>
          <a:lstStyle/>
          <a:p>
            <a:pPr algn="ctr" eaLnBrk="1" fontAlgn="auto" hangingPunct="1">
              <a:spcAft>
                <a:spcPts val="0"/>
              </a:spcAft>
              <a:defRPr/>
            </a:pPr>
            <a:r>
              <a:rPr lang="en-US" dirty="0" smtClean="0"/>
              <a:t>QUEENS COLLEGE ADMISSIONS SURVEY</a:t>
            </a:r>
            <a:r>
              <a:rPr lang="en-US" sz="3600" dirty="0" smtClean="0">
                <a:solidFill>
                  <a:schemeClr val="tx1"/>
                </a:solidFill>
                <a:latin typeface="Arial" pitchFamily="34" charset="0"/>
                <a:cs typeface="Arial" pitchFamily="34" charset="0"/>
              </a:rPr>
              <a:t/>
            </a:r>
            <a:br>
              <a:rPr lang="en-US" sz="3600" dirty="0" smtClean="0">
                <a:solidFill>
                  <a:schemeClr val="tx1"/>
                </a:solidFill>
                <a:latin typeface="Arial" pitchFamily="34" charset="0"/>
                <a:cs typeface="Arial" pitchFamily="34" charset="0"/>
              </a:rPr>
            </a:br>
            <a:endParaRPr lang="en-US" sz="4900" dirty="0" smtClean="0">
              <a:solidFill>
                <a:schemeClr val="tx1"/>
              </a:solidFill>
              <a:latin typeface="Arial" pitchFamily="34" charset="0"/>
              <a:cs typeface="Arial" pitchFamily="34" charset="0"/>
            </a:endParaRPr>
          </a:p>
        </p:txBody>
      </p:sp>
      <p:sp>
        <p:nvSpPr>
          <p:cNvPr id="41987" name="Content Placeholder 2"/>
          <p:cNvSpPr>
            <a:spLocks noGrp="1"/>
          </p:cNvSpPr>
          <p:nvPr>
            <p:ph idx="4294967295"/>
          </p:nvPr>
        </p:nvSpPr>
        <p:spPr>
          <a:xfrm>
            <a:off x="27710" y="1239975"/>
            <a:ext cx="8991600" cy="4800600"/>
          </a:xfrm>
        </p:spPr>
        <p:txBody>
          <a:bodyPr>
            <a:normAutofit fontScale="85000" lnSpcReduction="10000"/>
          </a:bodyPr>
          <a:lstStyle/>
          <a:p>
            <a:pPr marL="765810" lvl="1" indent="-256032">
              <a:buFont typeface="Wingdings" pitchFamily="2" charset="2"/>
              <a:buChar char="Ø"/>
              <a:defRPr/>
            </a:pPr>
            <a:r>
              <a:rPr lang="en-US" dirty="0" smtClean="0">
                <a:latin typeface="Arial" pitchFamily="34" charset="0"/>
                <a:cs typeface="Arial" pitchFamily="34" charset="0"/>
              </a:rPr>
              <a:t>A survey was completed by potential students who checked  out QC offerings and left their e-mail addresses. </a:t>
            </a:r>
          </a:p>
          <a:p>
            <a:pPr marL="1165860" lvl="2" indent="-256032">
              <a:defRPr/>
            </a:pPr>
            <a:r>
              <a:rPr lang="en-US" dirty="0" smtClean="0">
                <a:latin typeface="Arial" pitchFamily="34" charset="0"/>
                <a:cs typeface="Arial" pitchFamily="34" charset="0"/>
              </a:rPr>
              <a:t>The survey was launched on Monday, April 25th and closed  on Tuesday, April 26th 2011.</a:t>
            </a:r>
          </a:p>
          <a:p>
            <a:pPr lvl="3">
              <a:buNone/>
              <a:defRPr/>
            </a:pPr>
            <a:endParaRPr lang="en-US" sz="1600" dirty="0" smtClean="0">
              <a:latin typeface="Arial" pitchFamily="34" charset="0"/>
              <a:cs typeface="Arial" pitchFamily="34" charset="0"/>
            </a:endParaRPr>
          </a:p>
          <a:p>
            <a:pPr lvl="1">
              <a:buFont typeface="Wingdings" pitchFamily="2" charset="2"/>
              <a:buChar char="Ø"/>
              <a:defRPr/>
            </a:pPr>
            <a:r>
              <a:rPr lang="en-US" dirty="0" smtClean="0">
                <a:latin typeface="Arial" pitchFamily="34" charset="0"/>
                <a:cs typeface="Arial" pitchFamily="34" charset="0"/>
              </a:rPr>
              <a:t>Tested existing and potential Queens College messages created in conjunction with the following departments:</a:t>
            </a:r>
          </a:p>
          <a:p>
            <a:pPr marL="1565910" lvl="3" indent="-342900">
              <a:buFont typeface="Arial" pitchFamily="34" charset="0"/>
              <a:buChar char="•"/>
              <a:defRPr/>
            </a:pPr>
            <a:r>
              <a:rPr lang="en-US" sz="2400" dirty="0" smtClean="0">
                <a:latin typeface="Arial" pitchFamily="34" charset="0"/>
                <a:cs typeface="Arial" pitchFamily="34" charset="0"/>
              </a:rPr>
              <a:t>Communications</a:t>
            </a:r>
          </a:p>
          <a:p>
            <a:pPr marL="1565910" lvl="3" indent="-342900">
              <a:buFont typeface="Arial" pitchFamily="34" charset="0"/>
              <a:buChar char="•"/>
              <a:defRPr/>
            </a:pPr>
            <a:r>
              <a:rPr lang="en-US" sz="2400" dirty="0" smtClean="0">
                <a:latin typeface="Arial" pitchFamily="34" charset="0"/>
                <a:cs typeface="Arial" pitchFamily="34" charset="0"/>
              </a:rPr>
              <a:t>Student Life</a:t>
            </a:r>
          </a:p>
          <a:p>
            <a:pPr marL="1565910" lvl="3" indent="-342900">
              <a:buFont typeface="Arial" pitchFamily="34" charset="0"/>
              <a:buChar char="•"/>
              <a:defRPr/>
            </a:pPr>
            <a:r>
              <a:rPr lang="en-US" sz="2400" dirty="0" smtClean="0">
                <a:latin typeface="Arial" pitchFamily="34" charset="0"/>
                <a:cs typeface="Arial" pitchFamily="34" charset="0"/>
              </a:rPr>
              <a:t>Enrollment</a:t>
            </a:r>
          </a:p>
          <a:p>
            <a:pPr marL="1565910" lvl="3" indent="-342900">
              <a:buFont typeface="Arial" pitchFamily="34" charset="0"/>
              <a:buChar char="•"/>
              <a:defRPr/>
            </a:pPr>
            <a:r>
              <a:rPr lang="en-US" sz="2400" dirty="0" smtClean="0">
                <a:latin typeface="Arial" pitchFamily="34" charset="0"/>
                <a:cs typeface="Arial" pitchFamily="34" charset="0"/>
              </a:rPr>
              <a:t>Academics</a:t>
            </a:r>
          </a:p>
          <a:p>
            <a:pPr marL="1565910" lvl="3" indent="-342900">
              <a:buFont typeface="Arial" pitchFamily="34" charset="0"/>
              <a:buChar char="•"/>
              <a:defRPr/>
            </a:pPr>
            <a:r>
              <a:rPr lang="en-US" sz="2400" dirty="0" smtClean="0">
                <a:latin typeface="Arial" pitchFamily="34" charset="0"/>
                <a:cs typeface="Arial" pitchFamily="34" charset="0"/>
              </a:rPr>
              <a:t>FYI</a:t>
            </a:r>
          </a:p>
          <a:p>
            <a:pPr marL="1565910" lvl="3" indent="-342900">
              <a:buFont typeface="Arial" pitchFamily="34" charset="0"/>
              <a:buChar char="•"/>
              <a:defRPr/>
            </a:pPr>
            <a:r>
              <a:rPr lang="en-US" sz="2400" smtClean="0">
                <a:latin typeface="Arial" pitchFamily="34" charset="0"/>
                <a:cs typeface="Arial" pitchFamily="34" charset="0"/>
              </a:rPr>
              <a:t>Study </a:t>
            </a:r>
            <a:r>
              <a:rPr lang="en-US" sz="2400" dirty="0" smtClean="0">
                <a:latin typeface="Arial" pitchFamily="34" charset="0"/>
                <a:cs typeface="Arial" pitchFamily="34" charset="0"/>
              </a:rPr>
              <a:t>Abroad </a:t>
            </a:r>
          </a:p>
          <a:p>
            <a:pPr marL="1565910" lvl="3" indent="-342900">
              <a:buFont typeface="Arial" pitchFamily="34" charset="0"/>
              <a:buChar char="•"/>
              <a:defRPr/>
            </a:pPr>
            <a:r>
              <a:rPr lang="en-US" sz="2400" dirty="0" smtClean="0">
                <a:latin typeface="Arial" pitchFamily="34" charset="0"/>
                <a:cs typeface="Arial" pitchFamily="34" charset="0"/>
              </a:rPr>
              <a:t>Marketing Departments</a:t>
            </a:r>
          </a:p>
          <a:p>
            <a:pPr lvl="1" fontAlgn="auto">
              <a:spcAft>
                <a:spcPts val="0"/>
              </a:spcAft>
              <a:buNone/>
              <a:defRPr/>
            </a:pPr>
            <a:endParaRPr lang="en-US" sz="2400" dirty="0" smtClean="0">
              <a:latin typeface="Arial" pitchFamily="34" charset="0"/>
              <a:cs typeface="Arial" pitchFamily="34" charset="0"/>
            </a:endParaRPr>
          </a:p>
          <a:p>
            <a:pPr lvl="1" eaLnBrk="1" fontAlgn="auto" hangingPunct="1">
              <a:spcBef>
                <a:spcPts val="324"/>
              </a:spcBef>
              <a:spcAft>
                <a:spcPts val="0"/>
              </a:spcAft>
              <a:buNone/>
              <a:defRPr/>
            </a:pPr>
            <a:endParaRPr lang="en-US" sz="1100" dirty="0" smtClean="0">
              <a:latin typeface="Arial" pitchFamily="34" charset="0"/>
              <a:cs typeface="Arial" pitchFamily="34" charset="0"/>
            </a:endParaRPr>
          </a:p>
        </p:txBody>
      </p:sp>
      <p:sp>
        <p:nvSpPr>
          <p:cNvPr id="19460" name="Slide Number Placeholder 3"/>
          <p:cNvSpPr txBox="1">
            <a:spLocks noGrp="1"/>
          </p:cNvSpPr>
          <p:nvPr/>
        </p:nvSpPr>
        <p:spPr bwMode="auto">
          <a:xfrm>
            <a:off x="7010400" y="6248400"/>
            <a:ext cx="1828800" cy="365125"/>
          </a:xfrm>
          <a:prstGeom prst="rect">
            <a:avLst/>
          </a:prstGeom>
          <a:noFill/>
          <a:ln w="9525">
            <a:noFill/>
            <a:miter lim="800000"/>
            <a:headEnd/>
            <a:tailEnd/>
          </a:ln>
        </p:spPr>
        <p:txBody>
          <a:bodyPr/>
          <a:lstStyle/>
          <a:p>
            <a:pPr algn="r"/>
            <a:fld id="{B4D4AE96-D4F7-470B-B4FB-52A2C9E7BF17}" type="slidenum">
              <a:rPr lang="en-US" sz="1100"/>
              <a:pPr algn="r"/>
              <a:t>11</a:t>
            </a:fld>
            <a:endParaRPr lang="en-US" sz="1100"/>
          </a:p>
        </p:txBody>
      </p:sp>
      <p:grpSp>
        <p:nvGrpSpPr>
          <p:cNvPr id="5" name="Group 4"/>
          <p:cNvGrpSpPr>
            <a:grpSpLocks/>
          </p:cNvGrpSpPr>
          <p:nvPr/>
        </p:nvGrpSpPr>
        <p:grpSpPr bwMode="auto">
          <a:xfrm>
            <a:off x="230188" y="1066800"/>
            <a:ext cx="8683625" cy="73025"/>
            <a:chOff x="0" y="0"/>
            <a:chExt cx="5470" cy="46"/>
          </a:xfrm>
        </p:grpSpPr>
        <p:sp>
          <p:nvSpPr>
            <p:cNvPr id="6"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1" hangingPunct="1"/>
              <a:endParaRPr lang="en-US" b="1" i="1">
                <a:solidFill>
                  <a:srgbClr val="000000"/>
                </a:solidFill>
                <a:latin typeface="Times New Roman" pitchFamily="18" charset="0"/>
                <a:sym typeface="Times New Roman" pitchFamily="18" charset="0"/>
              </a:endParaRPr>
            </a:p>
          </p:txBody>
        </p:sp>
        <p:sp>
          <p:nvSpPr>
            <p:cNvPr id="7"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1" hangingPunct="1"/>
              <a:endParaRPr lang="en-US" b="1" i="1">
                <a:solidFill>
                  <a:srgbClr val="000000"/>
                </a:solidFill>
                <a:latin typeface="Times New Roman" pitchFamily="18" charset="0"/>
                <a:sym typeface="Times New Roman" pitchFamily="18" charset="0"/>
              </a:endParaRPr>
            </a:p>
          </p:txBody>
        </p:sp>
      </p:gr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0" y="228600"/>
            <a:ext cx="9144000" cy="1066800"/>
          </a:xfrm>
        </p:spPr>
        <p:txBody>
          <a:bodyPr>
            <a:noAutofit/>
          </a:bodyPr>
          <a:lstStyle/>
          <a:p>
            <a:pPr algn="ctr">
              <a:defRPr/>
            </a:pPr>
            <a:r>
              <a:rPr lang="en-US" sz="4000" dirty="0"/>
              <a:t>QUEENS COLLEGE </a:t>
            </a:r>
            <a:r>
              <a:rPr lang="en-US" sz="4000" dirty="0" smtClean="0"/>
              <a:t>ADMISSIONS SURVEY</a:t>
            </a:r>
            <a:r>
              <a:rPr lang="en-US" sz="3200" dirty="0">
                <a:solidFill>
                  <a:schemeClr val="tx1"/>
                </a:solidFill>
                <a:latin typeface="Arial" pitchFamily="34" charset="0"/>
                <a:cs typeface="Arial" pitchFamily="34" charset="0"/>
              </a:rPr>
              <a:t/>
            </a:r>
            <a:br>
              <a:rPr lang="en-US" sz="3200" dirty="0">
                <a:solidFill>
                  <a:schemeClr val="tx1"/>
                </a:solidFill>
                <a:latin typeface="Arial" pitchFamily="34" charset="0"/>
                <a:cs typeface="Arial" pitchFamily="34" charset="0"/>
              </a:rPr>
            </a:br>
            <a:endParaRPr lang="en-US" sz="3200" dirty="0">
              <a:solidFill>
                <a:schemeClr val="tx1"/>
              </a:solidFill>
              <a:latin typeface="Arial" pitchFamily="34" charset="0"/>
              <a:cs typeface="Arial" pitchFamily="34" charset="0"/>
            </a:endParaRPr>
          </a:p>
        </p:txBody>
      </p:sp>
      <p:sp>
        <p:nvSpPr>
          <p:cNvPr id="20483" name="Content Placeholder 2"/>
          <p:cNvSpPr>
            <a:spLocks noGrp="1"/>
          </p:cNvSpPr>
          <p:nvPr>
            <p:ph idx="4294967295"/>
          </p:nvPr>
        </p:nvSpPr>
        <p:spPr>
          <a:xfrm>
            <a:off x="304800" y="1447800"/>
            <a:ext cx="8305800" cy="5029200"/>
          </a:xfrm>
        </p:spPr>
        <p:txBody>
          <a:bodyPr>
            <a:normAutofit/>
          </a:bodyPr>
          <a:lstStyle/>
          <a:p>
            <a:pPr marL="708660" lvl="1" indent="-342900">
              <a:buNone/>
              <a:defRPr/>
            </a:pPr>
            <a:endParaRPr lang="en-US" sz="1200" dirty="0" smtClean="0"/>
          </a:p>
          <a:p>
            <a:pPr eaLnBrk="1" hangingPunct="1">
              <a:buFont typeface="Wingdings" pitchFamily="2" charset="2"/>
              <a:buChar char="Ø"/>
            </a:pPr>
            <a:r>
              <a:rPr lang="en-US" sz="2800" dirty="0" smtClean="0">
                <a:latin typeface="Arial" pitchFamily="34" charset="0"/>
                <a:cs typeface="Arial" pitchFamily="34" charset="0"/>
              </a:rPr>
              <a:t>310 Individuals responded – Potential students</a:t>
            </a:r>
          </a:p>
          <a:p>
            <a:pPr marL="109728" indent="0" eaLnBrk="1" hangingPunct="1">
              <a:buFont typeface="Wingdings" pitchFamily="2" charset="2"/>
              <a:buChar char="Ø"/>
            </a:pPr>
            <a:endParaRPr lang="en-US" sz="1700" dirty="0" smtClean="0"/>
          </a:p>
          <a:p>
            <a:pPr eaLnBrk="1" hangingPunct="1">
              <a:buFont typeface="Wingdings" pitchFamily="2" charset="2"/>
              <a:buChar char="Ø"/>
            </a:pPr>
            <a:r>
              <a:rPr lang="en-US" sz="2800" dirty="0" smtClean="0">
                <a:latin typeface="Arial" pitchFamily="34" charset="0"/>
                <a:cs typeface="Arial" pitchFamily="34" charset="0"/>
              </a:rPr>
              <a:t>Assess two major aspects of messages</a:t>
            </a:r>
          </a:p>
          <a:p>
            <a:pPr lvl="1" eaLnBrk="1" hangingPunct="1">
              <a:buFont typeface="Arial" pitchFamily="34" charset="0"/>
              <a:buChar char="•"/>
            </a:pPr>
            <a:r>
              <a:rPr lang="en-US" sz="2000" dirty="0" smtClean="0"/>
              <a:t>Does it convince a prospect to attend?</a:t>
            </a:r>
          </a:p>
          <a:p>
            <a:pPr lvl="1" eaLnBrk="1" hangingPunct="1">
              <a:buFont typeface="Arial" pitchFamily="34" charset="0"/>
              <a:buChar char="•"/>
            </a:pPr>
            <a:r>
              <a:rPr lang="en-US" sz="2000" dirty="0" smtClean="0"/>
              <a:t>How does it make the prospect feel?</a:t>
            </a:r>
          </a:p>
          <a:p>
            <a:pPr marL="393192" lvl="1" indent="0" eaLnBrk="1" hangingPunct="1">
              <a:buFont typeface="Wingdings" pitchFamily="2" charset="2"/>
              <a:buChar char="Ø"/>
            </a:pPr>
            <a:endParaRPr lang="en-US" sz="1500" dirty="0" smtClean="0"/>
          </a:p>
          <a:p>
            <a:pPr eaLnBrk="1" hangingPunct="1">
              <a:buFont typeface="Wingdings" pitchFamily="2" charset="2"/>
              <a:buChar char="Ø"/>
            </a:pPr>
            <a:r>
              <a:rPr lang="en-US" sz="2800" dirty="0" smtClean="0">
                <a:latin typeface="Arial" pitchFamily="34" charset="0"/>
                <a:cs typeface="Arial" pitchFamily="34" charset="0"/>
              </a:rPr>
              <a:t>Data reveals the mind-sets of respondents who already were interested in applying to QC, as well as ‘what works, what doesn’t’</a:t>
            </a:r>
          </a:p>
          <a:p>
            <a:pPr eaLnBrk="1" hangingPunct="1">
              <a:buFont typeface="Arial" pitchFamily="34" charset="0"/>
              <a:buNone/>
            </a:pPr>
            <a:endParaRPr lang="en-US" sz="2400" dirty="0" smtClean="0"/>
          </a:p>
          <a:p>
            <a:pPr eaLnBrk="1" hangingPunct="1">
              <a:buFont typeface="Arial" pitchFamily="34" charset="0"/>
              <a:buNone/>
            </a:pPr>
            <a:endParaRPr lang="en-US" sz="2000" dirty="0" smtClean="0"/>
          </a:p>
          <a:p>
            <a:pPr lvl="1" eaLnBrk="1" hangingPunct="1"/>
            <a:endParaRPr lang="en-US" dirty="0" smtClean="0"/>
          </a:p>
          <a:p>
            <a:pPr eaLnBrk="1" hangingPunct="1"/>
            <a:endParaRPr lang="en-US" dirty="0" smtClean="0"/>
          </a:p>
        </p:txBody>
      </p:sp>
      <p:sp>
        <p:nvSpPr>
          <p:cNvPr id="20484" name="Slide Number Placeholder 3"/>
          <p:cNvSpPr txBox="1">
            <a:spLocks noGrp="1"/>
          </p:cNvSpPr>
          <p:nvPr/>
        </p:nvSpPr>
        <p:spPr bwMode="auto">
          <a:xfrm>
            <a:off x="7162800" y="6324600"/>
            <a:ext cx="1828800" cy="365125"/>
          </a:xfrm>
          <a:prstGeom prst="rect">
            <a:avLst/>
          </a:prstGeom>
          <a:noFill/>
          <a:ln w="9525">
            <a:noFill/>
            <a:miter lim="800000"/>
            <a:headEnd/>
            <a:tailEnd/>
          </a:ln>
        </p:spPr>
        <p:txBody>
          <a:bodyPr/>
          <a:lstStyle/>
          <a:p>
            <a:pPr algn="r"/>
            <a:fld id="{DD8D1E57-A538-4496-9BCC-C863590BC9EF}" type="slidenum">
              <a:rPr lang="en-US" sz="1100"/>
              <a:pPr algn="r"/>
              <a:t>12</a:t>
            </a:fld>
            <a:endParaRPr lang="en-US" sz="1100"/>
          </a:p>
        </p:txBody>
      </p:sp>
      <p:grpSp>
        <p:nvGrpSpPr>
          <p:cNvPr id="5" name="Group 4"/>
          <p:cNvGrpSpPr>
            <a:grpSpLocks/>
          </p:cNvGrpSpPr>
          <p:nvPr/>
        </p:nvGrpSpPr>
        <p:grpSpPr bwMode="auto">
          <a:xfrm>
            <a:off x="230188" y="1066800"/>
            <a:ext cx="8683625" cy="73025"/>
            <a:chOff x="0" y="0"/>
            <a:chExt cx="5470" cy="46"/>
          </a:xfrm>
        </p:grpSpPr>
        <p:sp>
          <p:nvSpPr>
            <p:cNvPr id="6"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1" hangingPunct="1"/>
              <a:endParaRPr lang="en-US" b="1" i="1">
                <a:solidFill>
                  <a:srgbClr val="000000"/>
                </a:solidFill>
                <a:latin typeface="Times New Roman" pitchFamily="18" charset="0"/>
                <a:sym typeface="Times New Roman" pitchFamily="18" charset="0"/>
              </a:endParaRPr>
            </a:p>
          </p:txBody>
        </p:sp>
        <p:sp>
          <p:nvSpPr>
            <p:cNvPr id="7"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1" hangingPunct="1"/>
              <a:endParaRPr lang="en-US" b="1" i="1">
                <a:solidFill>
                  <a:srgbClr val="000000"/>
                </a:solidFill>
                <a:latin typeface="Times New Roman" pitchFamily="18" charset="0"/>
                <a:sym typeface="Times New Roman" pitchFamily="18" charset="0"/>
              </a:endParaRPr>
            </a:p>
          </p:txBody>
        </p:sp>
      </p:gr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txBox="1">
            <a:spLocks noGrp="1"/>
          </p:cNvSpPr>
          <p:nvPr/>
        </p:nvSpPr>
        <p:spPr bwMode="auto">
          <a:xfrm>
            <a:off x="7086600" y="6356350"/>
            <a:ext cx="1828800" cy="365125"/>
          </a:xfrm>
          <a:prstGeom prst="rect">
            <a:avLst/>
          </a:prstGeom>
          <a:noFill/>
          <a:ln w="9525">
            <a:noFill/>
            <a:miter lim="800000"/>
            <a:headEnd/>
            <a:tailEnd/>
          </a:ln>
        </p:spPr>
        <p:txBody>
          <a:bodyPr/>
          <a:lstStyle/>
          <a:p>
            <a:pPr algn="r"/>
            <a:fld id="{3072CF13-E788-401C-BA8E-FFB162ABB8D2}" type="slidenum">
              <a:rPr lang="en-US" sz="1100"/>
              <a:pPr algn="r"/>
              <a:t>13</a:t>
            </a:fld>
            <a:endParaRPr lang="en-US" sz="1100"/>
          </a:p>
        </p:txBody>
      </p:sp>
      <p:sp>
        <p:nvSpPr>
          <p:cNvPr id="6" name="Rectangle 5"/>
          <p:cNvSpPr/>
          <p:nvPr/>
        </p:nvSpPr>
        <p:spPr>
          <a:xfrm>
            <a:off x="76200" y="76200"/>
            <a:ext cx="8915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smtClean="0">
                <a:solidFill>
                  <a:schemeClr val="tx1"/>
                </a:solidFill>
                <a:latin typeface="+mj-lt"/>
                <a:ea typeface="+mj-ea"/>
                <a:cs typeface="+mj-cs"/>
              </a:rPr>
              <a:t>The Study </a:t>
            </a:r>
            <a:r>
              <a:rPr lang="en-US" sz="3600" dirty="0">
                <a:solidFill>
                  <a:schemeClr val="tx1"/>
                </a:solidFill>
                <a:latin typeface="+mj-lt"/>
                <a:ea typeface="+mj-ea"/>
                <a:cs typeface="+mj-cs"/>
              </a:rPr>
              <a:t>begins with an orientation screen</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9655" y="1156860"/>
            <a:ext cx="76962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Group 4"/>
          <p:cNvGrpSpPr>
            <a:grpSpLocks/>
          </p:cNvGrpSpPr>
          <p:nvPr/>
        </p:nvGrpSpPr>
        <p:grpSpPr bwMode="auto">
          <a:xfrm>
            <a:off x="230188" y="1066800"/>
            <a:ext cx="8683625" cy="73025"/>
            <a:chOff x="0" y="0"/>
            <a:chExt cx="5470" cy="46"/>
          </a:xfrm>
        </p:grpSpPr>
        <p:sp>
          <p:nvSpPr>
            <p:cNvPr id="7"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1" hangingPunct="1"/>
              <a:endParaRPr lang="en-US" b="1" i="1">
                <a:solidFill>
                  <a:srgbClr val="000000"/>
                </a:solidFill>
                <a:latin typeface="Times New Roman" pitchFamily="18" charset="0"/>
                <a:sym typeface="Times New Roman" pitchFamily="18" charset="0"/>
              </a:endParaRPr>
            </a:p>
          </p:txBody>
        </p:sp>
        <p:sp>
          <p:nvSpPr>
            <p:cNvPr id="8"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1" hangingPunct="1"/>
              <a:endParaRPr lang="en-US" b="1" i="1">
                <a:solidFill>
                  <a:srgbClr val="000000"/>
                </a:solidFill>
                <a:latin typeface="Times New Roman" pitchFamily="18" charset="0"/>
                <a:sym typeface="Times New Roman" pitchFamily="18" charset="0"/>
              </a:endParaRPr>
            </a:p>
          </p:txBody>
        </p:sp>
      </p:gr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txBox="1">
            <a:spLocks noGrp="1"/>
          </p:cNvSpPr>
          <p:nvPr/>
        </p:nvSpPr>
        <p:spPr bwMode="auto">
          <a:xfrm>
            <a:off x="7086600" y="6324600"/>
            <a:ext cx="1828800" cy="365125"/>
          </a:xfrm>
          <a:prstGeom prst="rect">
            <a:avLst/>
          </a:prstGeom>
          <a:noFill/>
          <a:ln w="9525">
            <a:noFill/>
            <a:miter lim="800000"/>
            <a:headEnd/>
            <a:tailEnd/>
          </a:ln>
        </p:spPr>
        <p:txBody>
          <a:bodyPr/>
          <a:lstStyle/>
          <a:p>
            <a:pPr algn="r"/>
            <a:fld id="{2EFB7243-765A-4FA2-9FBE-8002CB547B3E}" type="slidenum">
              <a:rPr lang="en-US" sz="1100"/>
              <a:pPr algn="r"/>
              <a:t>14</a:t>
            </a:fld>
            <a:endParaRPr lang="en-US" sz="1100"/>
          </a:p>
        </p:txBody>
      </p:sp>
      <p:sp>
        <p:nvSpPr>
          <p:cNvPr id="8" name="Rectangle 7"/>
          <p:cNvSpPr/>
          <p:nvPr/>
        </p:nvSpPr>
        <p:spPr>
          <a:xfrm>
            <a:off x="0" y="76200"/>
            <a:ext cx="8763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a:solidFill>
                  <a:schemeClr val="tx1"/>
                </a:solidFill>
                <a:latin typeface="+mj-lt"/>
                <a:ea typeface="+mj-ea"/>
                <a:cs typeface="+mj-cs"/>
              </a:rPr>
              <a:t>Each respondent evaluates 48 unique combinations of elements</a:t>
            </a:r>
          </a:p>
          <a:p>
            <a:pPr algn="ctr">
              <a:defRPr/>
            </a:pPr>
            <a:r>
              <a:rPr lang="en-US" sz="2600" dirty="0">
                <a:solidFill>
                  <a:schemeClr val="tx1"/>
                </a:solidFill>
                <a:latin typeface="+mj-lt"/>
                <a:ea typeface="+mj-ea"/>
                <a:cs typeface="+mj-cs"/>
              </a:rPr>
              <a:t>First on overall interest</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198425"/>
            <a:ext cx="7831367" cy="4973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Group 4"/>
          <p:cNvGrpSpPr>
            <a:grpSpLocks/>
          </p:cNvGrpSpPr>
          <p:nvPr/>
        </p:nvGrpSpPr>
        <p:grpSpPr bwMode="auto">
          <a:xfrm>
            <a:off x="230188" y="1066800"/>
            <a:ext cx="8683625" cy="73025"/>
            <a:chOff x="0" y="0"/>
            <a:chExt cx="5470" cy="46"/>
          </a:xfrm>
        </p:grpSpPr>
        <p:sp>
          <p:nvSpPr>
            <p:cNvPr id="6"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1" hangingPunct="1"/>
              <a:endParaRPr lang="en-US" b="1" i="1">
                <a:solidFill>
                  <a:srgbClr val="000000"/>
                </a:solidFill>
                <a:latin typeface="Times New Roman" pitchFamily="18" charset="0"/>
                <a:sym typeface="Times New Roman" pitchFamily="18" charset="0"/>
              </a:endParaRPr>
            </a:p>
          </p:txBody>
        </p:sp>
        <p:sp>
          <p:nvSpPr>
            <p:cNvPr id="7"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1" hangingPunct="1"/>
              <a:endParaRPr lang="en-US" b="1" i="1">
                <a:solidFill>
                  <a:srgbClr val="000000"/>
                </a:solidFill>
                <a:latin typeface="Times New Roman" pitchFamily="18" charset="0"/>
                <a:sym typeface="Times New Roman" pitchFamily="18" charset="0"/>
              </a:endParaRPr>
            </a:p>
          </p:txBody>
        </p:sp>
      </p:gr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txBox="1">
            <a:spLocks noGrp="1"/>
          </p:cNvSpPr>
          <p:nvPr/>
        </p:nvSpPr>
        <p:spPr bwMode="auto">
          <a:xfrm>
            <a:off x="7086600" y="6356350"/>
            <a:ext cx="1828800" cy="365125"/>
          </a:xfrm>
          <a:prstGeom prst="rect">
            <a:avLst/>
          </a:prstGeom>
          <a:noFill/>
          <a:ln w="9525">
            <a:noFill/>
            <a:miter lim="800000"/>
            <a:headEnd/>
            <a:tailEnd/>
          </a:ln>
        </p:spPr>
        <p:txBody>
          <a:bodyPr/>
          <a:lstStyle/>
          <a:p>
            <a:pPr algn="r"/>
            <a:fld id="{6F28E398-44D8-4317-B5A6-DD099780B454}" type="slidenum">
              <a:rPr lang="en-US" sz="1100"/>
              <a:pPr algn="r"/>
              <a:t>15</a:t>
            </a:fld>
            <a:endParaRPr lang="en-US" sz="1100" dirty="0"/>
          </a:p>
        </p:txBody>
      </p:sp>
      <p:sp>
        <p:nvSpPr>
          <p:cNvPr id="11" name="Rectangle 10"/>
          <p:cNvSpPr/>
          <p:nvPr/>
        </p:nvSpPr>
        <p:spPr>
          <a:xfrm>
            <a:off x="304800" y="76200"/>
            <a:ext cx="8610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schemeClr val="tx1"/>
                </a:solidFill>
                <a:latin typeface="+mj-lt"/>
                <a:ea typeface="+mj-ea"/>
                <a:cs typeface="+mj-cs"/>
              </a:rPr>
              <a:t>Then selects a single emotion</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8976" y="1156866"/>
            <a:ext cx="7509164" cy="5006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A6AB05C-60ED-43D8-9BD4-D374FE70127E}"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107521" name="Title 4"/>
          <p:cNvSpPr>
            <a:spLocks noGrp="1"/>
          </p:cNvSpPr>
          <p:nvPr>
            <p:ph type="ctrTitle" idx="4294967295"/>
          </p:nvPr>
        </p:nvSpPr>
        <p:spPr>
          <a:xfrm>
            <a:off x="0" y="2133600"/>
            <a:ext cx="9144000" cy="2667000"/>
          </a:xfrm>
        </p:spPr>
        <p:txBody>
          <a:bodyPr>
            <a:normAutofit/>
          </a:bodyPr>
          <a:lstStyle/>
          <a:p>
            <a:pPr algn="ctr" eaLnBrk="1" fontAlgn="auto" hangingPunct="1">
              <a:spcAft>
                <a:spcPts val="0"/>
              </a:spcAft>
              <a:defRPr/>
            </a:pPr>
            <a:r>
              <a:rPr lang="en-US" sz="4000" dirty="0" smtClean="0">
                <a:solidFill>
                  <a:schemeClr val="tx1"/>
                </a:solidFill>
                <a:latin typeface="Arial" pitchFamily="34" charset="0"/>
                <a:cs typeface="Arial" pitchFamily="34" charset="0"/>
              </a:rPr>
              <a:t>What convinces?</a:t>
            </a:r>
            <a:br>
              <a:rPr lang="en-US" sz="4000" dirty="0" smtClean="0">
                <a:solidFill>
                  <a:schemeClr val="tx1"/>
                </a:solidFill>
                <a:latin typeface="Arial" pitchFamily="34" charset="0"/>
                <a:cs typeface="Arial" pitchFamily="34" charset="0"/>
              </a:rPr>
            </a:br>
            <a:r>
              <a:rPr lang="en-US" sz="4000" dirty="0" smtClean="0">
                <a:solidFill>
                  <a:schemeClr val="tx1"/>
                </a:solidFill>
                <a:latin typeface="Arial" pitchFamily="34" charset="0"/>
                <a:cs typeface="Arial" pitchFamily="34" charset="0"/>
              </a:rPr>
              <a:t/>
            </a:r>
            <a:br>
              <a:rPr lang="en-US" sz="4000" dirty="0" smtClean="0">
                <a:solidFill>
                  <a:schemeClr val="tx1"/>
                </a:solidFill>
                <a:latin typeface="Arial" pitchFamily="34" charset="0"/>
                <a:cs typeface="Arial" pitchFamily="34" charset="0"/>
              </a:rPr>
            </a:br>
            <a:r>
              <a:rPr lang="en-US" sz="4000" dirty="0" smtClean="0">
                <a:solidFill>
                  <a:schemeClr val="tx1"/>
                </a:solidFill>
                <a:latin typeface="Arial" pitchFamily="34" charset="0"/>
                <a:cs typeface="Arial" pitchFamily="34" charset="0"/>
              </a:rPr>
              <a:t>What drives feelings?</a:t>
            </a:r>
          </a:p>
        </p:txBody>
      </p:sp>
      <p:sp>
        <p:nvSpPr>
          <p:cNvPr id="4" name="Rectangle 2"/>
          <p:cNvSpPr txBox="1">
            <a:spLocks/>
          </p:cNvSpPr>
          <p:nvPr/>
        </p:nvSpPr>
        <p:spPr>
          <a:xfrm>
            <a:off x="0" y="173165"/>
            <a:ext cx="9144000" cy="1143000"/>
          </a:xfrm>
          <a:prstGeom prst="rect">
            <a:avLst/>
          </a:prstGeom>
        </p:spPr>
        <p:txBody>
          <a:bodyPr anchor="ctr">
            <a:noAutofit/>
            <a:scene3d>
              <a:camera prst="orthographicFront"/>
              <a:lightRig rig="soft" dir="t"/>
            </a:scene3d>
            <a:sp3d prstMaterial="softEdge">
              <a:bevelT w="25400" h="25400"/>
            </a:sp3d>
          </a:bodyPr>
          <a:lstStyle/>
          <a:p>
            <a:pPr algn="ctr" fontAlgn="auto">
              <a:spcAft>
                <a:spcPts val="0"/>
              </a:spcAft>
              <a:defRPr/>
            </a:pPr>
            <a:r>
              <a:rPr lang="en-US" sz="4400" dirty="0">
                <a:latin typeface="+mj-lt"/>
                <a:ea typeface="+mj-ea"/>
                <a:cs typeface="+mj-cs"/>
              </a:rPr>
              <a:t>RESULTS</a:t>
            </a:r>
            <a:br>
              <a:rPr lang="en-US" sz="4400" dirty="0">
                <a:latin typeface="+mj-lt"/>
                <a:ea typeface="+mj-ea"/>
                <a:cs typeface="+mj-cs"/>
              </a:rPr>
            </a:br>
            <a:endParaRPr lang="en-US" sz="4400" dirty="0">
              <a:latin typeface="+mj-lt"/>
              <a:ea typeface="+mj-ea"/>
              <a:cs typeface="+mj-cs"/>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txBox="1">
            <a:spLocks noGrp="1"/>
          </p:cNvSpPr>
          <p:nvPr/>
        </p:nvSpPr>
        <p:spPr bwMode="auto">
          <a:xfrm>
            <a:off x="7010400" y="6416675"/>
            <a:ext cx="1828800" cy="365125"/>
          </a:xfrm>
          <a:prstGeom prst="rect">
            <a:avLst/>
          </a:prstGeom>
          <a:noFill/>
          <a:ln w="9525">
            <a:noFill/>
            <a:miter lim="800000"/>
            <a:headEnd/>
            <a:tailEnd/>
          </a:ln>
        </p:spPr>
        <p:txBody>
          <a:bodyPr/>
          <a:lstStyle/>
          <a:p>
            <a:pPr algn="r"/>
            <a:fld id="{208110ED-AAB8-4D3C-A381-F5971A240024}" type="slidenum">
              <a:rPr lang="en-US" sz="1100"/>
              <a:pPr algn="r"/>
              <a:t>17</a:t>
            </a:fld>
            <a:endParaRPr lang="en-US" sz="1100" dirty="0"/>
          </a:p>
        </p:txBody>
      </p:sp>
      <p:sp>
        <p:nvSpPr>
          <p:cNvPr id="25603" name="Title 1"/>
          <p:cNvSpPr>
            <a:spLocks noGrp="1"/>
          </p:cNvSpPr>
          <p:nvPr>
            <p:ph type="title" idx="4294967295"/>
          </p:nvPr>
        </p:nvSpPr>
        <p:spPr>
          <a:xfrm>
            <a:off x="0" y="90055"/>
            <a:ext cx="9144000" cy="762000"/>
          </a:xfrm>
        </p:spPr>
        <p:txBody>
          <a:bodyPr>
            <a:noAutofit/>
          </a:bodyPr>
          <a:lstStyle/>
          <a:p>
            <a:pPr>
              <a:defRPr/>
            </a:pPr>
            <a:r>
              <a:rPr lang="en-US" sz="2400" dirty="0" smtClean="0"/>
              <a:t>Survey was performed and showed as a whole respondents are interested in school prestige &amp; career opportunities. Not concerned with athletic facilities.</a:t>
            </a:r>
          </a:p>
        </p:txBody>
      </p:sp>
      <p:pic>
        <p:nvPicPr>
          <p:cNvPr id="7" name="zippyicon" descr="cleardot"/>
          <p:cNvPicPr>
            <a:picLocks noChangeAspect="1" noChangeArrowheads="1"/>
          </p:cNvPicPr>
          <p:nvPr/>
        </p:nvPicPr>
        <p:blipFill>
          <a:blip r:embed="rId3"/>
          <a:srcRect/>
          <a:stretch>
            <a:fillRect/>
          </a:stretch>
        </p:blipFill>
        <p:spPr bwMode="auto">
          <a:xfrm>
            <a:off x="1525588" y="4687888"/>
            <a:ext cx="9525" cy="9525"/>
          </a:xfrm>
          <a:prstGeom prst="rect">
            <a:avLst/>
          </a:prstGeom>
          <a:noFill/>
          <a:ln w="9525">
            <a:noFill/>
            <a:miter lim="800000"/>
            <a:headEnd/>
            <a:tailEnd/>
          </a:ln>
        </p:spPr>
      </p:pic>
      <p:pic>
        <p:nvPicPr>
          <p:cNvPr id="2086" name="Picture 38"/>
          <p:cNvPicPr>
            <a:picLocks noChangeAspect="1" noChangeArrowheads="1"/>
          </p:cNvPicPr>
          <p:nvPr/>
        </p:nvPicPr>
        <p:blipFill>
          <a:blip r:embed="rId4" cstate="print"/>
          <a:srcRect/>
          <a:stretch>
            <a:fillRect/>
          </a:stretch>
        </p:blipFill>
        <p:spPr bwMode="auto">
          <a:xfrm>
            <a:off x="886690" y="1133497"/>
            <a:ext cx="7398328" cy="5143600"/>
          </a:xfrm>
          <a:prstGeom prst="rect">
            <a:avLst/>
          </a:prstGeom>
          <a:noFill/>
          <a:ln w="9525">
            <a:noFill/>
            <a:miter lim="800000"/>
            <a:headEnd/>
            <a:tailEnd/>
          </a:ln>
          <a:effec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bwMode="auto">
          <a:xfrm>
            <a:off x="8647113" y="6492875"/>
            <a:ext cx="366712" cy="365125"/>
          </a:xfrm>
          <a:noFill/>
          <a:ln>
            <a:miter lim="800000"/>
            <a:headEnd/>
            <a:tailEnd/>
          </a:ln>
        </p:spPr>
        <p:txBody>
          <a:bodyPr wrap="square" lIns="91440" tIns="45720" rIns="91440" bIns="45720" numCol="1" anchor="t" anchorCtr="0" compatLnSpc="1">
            <a:prstTxWarp prst="textNoShape">
              <a:avLst/>
            </a:prstTxWarp>
          </a:bodyPr>
          <a:lstStyle/>
          <a:p>
            <a:fld id="{14992C68-0C94-40D8-8082-5A3085841755}" type="slidenum">
              <a:rPr lang="en-US" smtClean="0">
                <a:latin typeface="Arial" pitchFamily="34" charset="0"/>
                <a:cs typeface="Arial" pitchFamily="34" charset="0"/>
              </a:rPr>
              <a:pPr/>
              <a:t>18</a:t>
            </a:fld>
            <a:endParaRPr lang="en-US" dirty="0" smtClean="0">
              <a:latin typeface="Arial" pitchFamily="34" charset="0"/>
              <a:cs typeface="Arial" pitchFamily="34" charset="0"/>
            </a:endParaRPr>
          </a:p>
        </p:txBody>
      </p:sp>
      <p:sp>
        <p:nvSpPr>
          <p:cNvPr id="115715" name="Title 1"/>
          <p:cNvSpPr>
            <a:spLocks noGrp="1"/>
          </p:cNvSpPr>
          <p:nvPr>
            <p:ph type="title" idx="4294967295"/>
          </p:nvPr>
        </p:nvSpPr>
        <p:spPr>
          <a:xfrm>
            <a:off x="0" y="122238"/>
            <a:ext cx="9144000" cy="639762"/>
          </a:xfrm>
        </p:spPr>
        <p:txBody>
          <a:bodyPr>
            <a:noAutofit/>
          </a:bodyPr>
          <a:lstStyle/>
          <a:p>
            <a:pPr algn="ctr" eaLnBrk="1" fontAlgn="auto" hangingPunct="1">
              <a:spcAft>
                <a:spcPts val="0"/>
              </a:spcAft>
              <a:defRPr/>
            </a:pPr>
            <a:r>
              <a:rPr lang="en-US" sz="3200" dirty="0" smtClean="0"/>
              <a:t>The Total Panel’s Interest is Different From That in Each of Three Identified Segments</a:t>
            </a:r>
          </a:p>
        </p:txBody>
      </p:sp>
      <p:pic>
        <p:nvPicPr>
          <p:cNvPr id="41313" name="Picture 353"/>
          <p:cNvPicPr>
            <a:picLocks noChangeAspect="1" noChangeArrowheads="1"/>
          </p:cNvPicPr>
          <p:nvPr/>
        </p:nvPicPr>
        <p:blipFill>
          <a:blip r:embed="rId3" cstate="print"/>
          <a:srcRect/>
          <a:stretch>
            <a:fillRect/>
          </a:stretch>
        </p:blipFill>
        <p:spPr bwMode="auto">
          <a:xfrm>
            <a:off x="423863" y="1066800"/>
            <a:ext cx="8296275" cy="5410200"/>
          </a:xfrm>
          <a:prstGeom prst="rect">
            <a:avLst/>
          </a:prstGeom>
          <a:noFill/>
          <a:ln w="9525">
            <a:noFill/>
            <a:miter lim="800000"/>
            <a:headEnd/>
            <a:tailEnd/>
          </a:ln>
          <a:effectLst/>
        </p:spPr>
      </p:pic>
      <p:sp>
        <p:nvSpPr>
          <p:cNvPr id="5" name="Right Arrow 4"/>
          <p:cNvSpPr/>
          <p:nvPr/>
        </p:nvSpPr>
        <p:spPr>
          <a:xfrm>
            <a:off x="4814475" y="4052455"/>
            <a:ext cx="120700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p:cNvGrpSpPr>
          <p:nvPr/>
        </p:nvGrpSpPr>
        <p:grpSpPr bwMode="auto">
          <a:xfrm>
            <a:off x="230188" y="1066800"/>
            <a:ext cx="8683625" cy="73025"/>
            <a:chOff x="0" y="0"/>
            <a:chExt cx="5470" cy="46"/>
          </a:xfrm>
        </p:grpSpPr>
        <p:sp>
          <p:nvSpPr>
            <p:cNvPr id="7"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1" hangingPunct="1"/>
              <a:endParaRPr lang="en-US" b="1" i="1">
                <a:solidFill>
                  <a:srgbClr val="000000"/>
                </a:solidFill>
                <a:latin typeface="Times New Roman" pitchFamily="18" charset="0"/>
                <a:sym typeface="Times New Roman" pitchFamily="18" charset="0"/>
              </a:endParaRPr>
            </a:p>
          </p:txBody>
        </p:sp>
        <p:sp>
          <p:nvSpPr>
            <p:cNvPr id="8"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1" hangingPunct="1"/>
              <a:endParaRPr lang="en-US" b="1" i="1">
                <a:solidFill>
                  <a:srgbClr val="000000"/>
                </a:solidFill>
                <a:latin typeface="Times New Roman" pitchFamily="18" charset="0"/>
                <a:sym typeface="Times New Roman" pitchFamily="18" charset="0"/>
              </a:endParaRPr>
            </a:p>
          </p:txBody>
        </p:sp>
      </p:gr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5185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Title 1"/>
          <p:cNvSpPr>
            <a:spLocks noGrp="1"/>
          </p:cNvSpPr>
          <p:nvPr>
            <p:ph type="title" idx="4294967295"/>
          </p:nvPr>
        </p:nvSpPr>
        <p:spPr>
          <a:xfrm>
            <a:off x="0" y="160338"/>
            <a:ext cx="8763000" cy="1058862"/>
          </a:xfrm>
        </p:spPr>
        <p:txBody>
          <a:bodyPr>
            <a:noAutofit/>
          </a:bodyPr>
          <a:lstStyle/>
          <a:p>
            <a:pPr algn="ctr" eaLnBrk="1" fontAlgn="auto" hangingPunct="1">
              <a:spcAft>
                <a:spcPts val="0"/>
              </a:spcAft>
              <a:defRPr/>
            </a:pPr>
            <a:r>
              <a:rPr lang="en-US" sz="3200" dirty="0" smtClean="0"/>
              <a:t>Different Prospective Students – Different Approach</a:t>
            </a:r>
            <a:br>
              <a:rPr lang="en-US" sz="3200" dirty="0" smtClean="0"/>
            </a:br>
            <a:endParaRPr lang="en-US" sz="3200" dirty="0" smtClean="0"/>
          </a:p>
        </p:txBody>
      </p:sp>
      <p:sp>
        <p:nvSpPr>
          <p:cNvPr id="113668" name="Content Placeholder 2"/>
          <p:cNvSpPr>
            <a:spLocks noGrp="1"/>
          </p:cNvSpPr>
          <p:nvPr>
            <p:ph idx="4294967295"/>
          </p:nvPr>
        </p:nvSpPr>
        <p:spPr>
          <a:xfrm>
            <a:off x="0" y="990600"/>
            <a:ext cx="9144000" cy="5334000"/>
          </a:xfrm>
          <a:scene3d>
            <a:camera prst="orthographicFront"/>
            <a:lightRig rig="threePt" dir="t"/>
          </a:scene3d>
          <a:sp3d>
            <a:bevelT/>
            <a:bevelB/>
          </a:sp3d>
        </p:spPr>
        <p:txBody>
          <a:bodyPr>
            <a:normAutofit/>
          </a:bodyPr>
          <a:lstStyle/>
          <a:p>
            <a:pPr marL="365760" indent="-256032" eaLnBrk="1" fontAlgn="auto" hangingPunct="1">
              <a:spcAft>
                <a:spcPts val="0"/>
              </a:spcAft>
              <a:buFont typeface="Arial" charset="0"/>
              <a:buNone/>
              <a:defRPr/>
            </a:pPr>
            <a:endParaRPr lang="en-US" dirty="0" smtClean="0"/>
          </a:p>
          <a:p>
            <a:pPr marL="621792" lvl="1" eaLnBrk="1" fontAlgn="auto" hangingPunct="1">
              <a:spcBef>
                <a:spcPts val="324"/>
              </a:spcBef>
              <a:spcAft>
                <a:spcPts val="0"/>
              </a:spcAft>
              <a:buFont typeface="Arial" charset="0"/>
              <a:buNone/>
              <a:defRPr/>
            </a:pPr>
            <a:endParaRPr lang="en-US" sz="2400" dirty="0" smtClean="0">
              <a:solidFill>
                <a:srgbClr val="FF0000"/>
              </a:solidFill>
            </a:endParaRPr>
          </a:p>
          <a:p>
            <a:pPr marL="621792" lvl="1" eaLnBrk="1" fontAlgn="auto" hangingPunct="1">
              <a:spcBef>
                <a:spcPts val="324"/>
              </a:spcBef>
              <a:spcAft>
                <a:spcPts val="0"/>
              </a:spcAft>
              <a:buFont typeface="Arial" charset="0"/>
              <a:buNone/>
              <a:defRPr/>
            </a:pPr>
            <a:endParaRPr lang="en-US" sz="2400" dirty="0" smtClean="0">
              <a:solidFill>
                <a:srgbClr val="FF0000"/>
              </a:solidFill>
            </a:endParaRPr>
          </a:p>
          <a:p>
            <a:pPr marL="621792" lvl="1" eaLnBrk="1" fontAlgn="auto" hangingPunct="1">
              <a:spcBef>
                <a:spcPts val="324"/>
              </a:spcBef>
              <a:spcAft>
                <a:spcPts val="0"/>
              </a:spcAft>
              <a:buFont typeface="Arial" charset="0"/>
              <a:buNone/>
              <a:defRPr/>
            </a:pPr>
            <a:endParaRPr lang="en-US" sz="2400" dirty="0" smtClean="0">
              <a:solidFill>
                <a:srgbClr val="FF0000"/>
              </a:solidFill>
            </a:endParaRPr>
          </a:p>
          <a:p>
            <a:pPr marL="621792" lvl="1" eaLnBrk="1" fontAlgn="auto" hangingPunct="1">
              <a:spcBef>
                <a:spcPts val="324"/>
              </a:spcBef>
              <a:spcAft>
                <a:spcPts val="0"/>
              </a:spcAft>
              <a:buFont typeface="Arial" charset="0"/>
              <a:buNone/>
              <a:defRPr/>
            </a:pPr>
            <a:endParaRPr lang="en-US" sz="2400" dirty="0" smtClean="0">
              <a:solidFill>
                <a:srgbClr val="FF0000"/>
              </a:solidFill>
            </a:endParaRPr>
          </a:p>
          <a:p>
            <a:pPr marL="621792" lvl="1" eaLnBrk="1" fontAlgn="auto" hangingPunct="1">
              <a:spcBef>
                <a:spcPts val="324"/>
              </a:spcBef>
              <a:spcAft>
                <a:spcPts val="0"/>
              </a:spcAft>
              <a:buFont typeface="Arial" charset="0"/>
              <a:buNone/>
              <a:defRPr/>
            </a:pPr>
            <a:endParaRPr lang="en-US" sz="2400" dirty="0" smtClean="0">
              <a:solidFill>
                <a:srgbClr val="FF0000"/>
              </a:solidFill>
            </a:endParaRPr>
          </a:p>
          <a:p>
            <a:pPr marL="621792" lvl="1" eaLnBrk="1" fontAlgn="auto" hangingPunct="1">
              <a:spcBef>
                <a:spcPts val="324"/>
              </a:spcBef>
              <a:spcAft>
                <a:spcPts val="0"/>
              </a:spcAft>
              <a:buFont typeface="Arial" charset="0"/>
              <a:buNone/>
              <a:defRPr/>
            </a:pPr>
            <a:endParaRPr lang="en-US" sz="2400" dirty="0" smtClean="0">
              <a:solidFill>
                <a:srgbClr val="FF0000"/>
              </a:solidFill>
            </a:endParaRPr>
          </a:p>
          <a:p>
            <a:pPr marL="621792" lvl="1" eaLnBrk="1" fontAlgn="auto" hangingPunct="1">
              <a:spcBef>
                <a:spcPts val="324"/>
              </a:spcBef>
              <a:spcAft>
                <a:spcPts val="0"/>
              </a:spcAft>
              <a:buFont typeface="Arial" charset="0"/>
              <a:buNone/>
              <a:defRPr/>
            </a:pPr>
            <a:endParaRPr lang="en-US" sz="2400" dirty="0" smtClean="0">
              <a:solidFill>
                <a:srgbClr val="FF0000"/>
              </a:solidFill>
            </a:endParaRPr>
          </a:p>
          <a:p>
            <a:pPr marL="621792" lvl="1" eaLnBrk="1" fontAlgn="auto" hangingPunct="1">
              <a:spcBef>
                <a:spcPts val="324"/>
              </a:spcBef>
              <a:spcAft>
                <a:spcPts val="0"/>
              </a:spcAft>
              <a:buFont typeface="Arial" charset="0"/>
              <a:buNone/>
              <a:defRPr/>
            </a:pPr>
            <a:endParaRPr lang="en-US" sz="2400" dirty="0" smtClean="0">
              <a:solidFill>
                <a:srgbClr val="FF0000"/>
              </a:solidFill>
            </a:endParaRPr>
          </a:p>
          <a:p>
            <a:pPr marL="621792" lvl="1" eaLnBrk="1" fontAlgn="auto" hangingPunct="1">
              <a:spcBef>
                <a:spcPts val="324"/>
              </a:spcBef>
              <a:spcAft>
                <a:spcPts val="0"/>
              </a:spcAft>
              <a:buFont typeface="Arial" charset="0"/>
              <a:buNone/>
              <a:defRPr/>
            </a:pPr>
            <a:endParaRPr lang="en-US" sz="2400" dirty="0" smtClean="0">
              <a:solidFill>
                <a:srgbClr val="FF0000"/>
              </a:solidFill>
            </a:endParaRPr>
          </a:p>
          <a:p>
            <a:pPr marL="621792" lvl="1" eaLnBrk="1" fontAlgn="auto" hangingPunct="1">
              <a:spcBef>
                <a:spcPts val="324"/>
              </a:spcBef>
              <a:spcAft>
                <a:spcPts val="0"/>
              </a:spcAft>
              <a:buFont typeface="Arial" charset="0"/>
              <a:buNone/>
              <a:defRPr/>
            </a:pPr>
            <a:endParaRPr lang="en-US" sz="2400" dirty="0" smtClean="0">
              <a:solidFill>
                <a:srgbClr val="FF0000"/>
              </a:solidFill>
            </a:endParaRPr>
          </a:p>
          <a:p>
            <a:pPr marL="621792" lvl="1" algn="ctr" eaLnBrk="1" fontAlgn="auto" hangingPunct="1">
              <a:spcBef>
                <a:spcPts val="324"/>
              </a:spcBef>
              <a:spcAft>
                <a:spcPts val="0"/>
              </a:spcAft>
              <a:buFont typeface="Arial" charset="0"/>
              <a:buNone/>
              <a:defRPr/>
            </a:pPr>
            <a:endParaRPr lang="en-US" sz="2400" dirty="0" smtClean="0">
              <a:solidFill>
                <a:srgbClr val="FF0000"/>
              </a:solidFill>
            </a:endParaRPr>
          </a:p>
          <a:p>
            <a:pPr marL="621792" lvl="1" algn="ctr" eaLnBrk="1" fontAlgn="auto" hangingPunct="1">
              <a:spcBef>
                <a:spcPts val="324"/>
              </a:spcBef>
              <a:spcAft>
                <a:spcPts val="0"/>
              </a:spcAft>
              <a:buFont typeface="Arial" charset="0"/>
              <a:buNone/>
              <a:defRPr/>
            </a:pPr>
            <a:endParaRPr lang="en-US" sz="1200" dirty="0" smtClean="0">
              <a:solidFill>
                <a:srgbClr val="FF0000"/>
              </a:solidFill>
            </a:endParaRPr>
          </a:p>
          <a:p>
            <a:pPr marL="621792" lvl="1" eaLnBrk="1" fontAlgn="auto" hangingPunct="1">
              <a:spcBef>
                <a:spcPts val="324"/>
              </a:spcBef>
              <a:spcAft>
                <a:spcPts val="0"/>
              </a:spcAft>
              <a:buFont typeface="Arial" charset="0"/>
              <a:buNone/>
              <a:defRPr/>
            </a:pPr>
            <a:endParaRPr lang="en-US" sz="2400" dirty="0" smtClean="0"/>
          </a:p>
          <a:p>
            <a:pPr marL="621792" lvl="1" eaLnBrk="1" fontAlgn="auto" hangingPunct="1">
              <a:spcBef>
                <a:spcPts val="324"/>
              </a:spcBef>
              <a:spcAft>
                <a:spcPts val="0"/>
              </a:spcAft>
              <a:buFont typeface="Arial" charset="0"/>
              <a:buNone/>
              <a:defRPr/>
            </a:pPr>
            <a:endParaRPr lang="en-US" sz="2400" dirty="0" smtClean="0"/>
          </a:p>
          <a:p>
            <a:pPr marL="621792" lvl="1" eaLnBrk="1" fontAlgn="auto" hangingPunct="1">
              <a:spcBef>
                <a:spcPts val="324"/>
              </a:spcBef>
              <a:spcAft>
                <a:spcPts val="0"/>
              </a:spcAft>
              <a:buFont typeface="Arial" charset="0"/>
              <a:buNone/>
              <a:defRPr/>
            </a:pPr>
            <a:endParaRPr lang="en-US" sz="2000" dirty="0" smtClean="0"/>
          </a:p>
          <a:p>
            <a:pPr marL="621792" lvl="1" eaLnBrk="1" fontAlgn="auto" hangingPunct="1">
              <a:spcBef>
                <a:spcPts val="324"/>
              </a:spcBef>
              <a:spcAft>
                <a:spcPts val="0"/>
              </a:spcAft>
              <a:buFont typeface="Verdana"/>
              <a:buChar char="◦"/>
              <a:defRPr/>
            </a:pPr>
            <a:endParaRPr lang="en-US" sz="2000" dirty="0" smtClean="0"/>
          </a:p>
        </p:txBody>
      </p:sp>
      <p:sp>
        <p:nvSpPr>
          <p:cNvPr id="26628" name="Slide Number Placeholder 3"/>
          <p:cNvSpPr txBox="1">
            <a:spLocks noGrp="1"/>
          </p:cNvSpPr>
          <p:nvPr/>
        </p:nvSpPr>
        <p:spPr bwMode="auto">
          <a:xfrm>
            <a:off x="7162800" y="6356350"/>
            <a:ext cx="1828800" cy="365125"/>
          </a:xfrm>
          <a:prstGeom prst="rect">
            <a:avLst/>
          </a:prstGeom>
          <a:noFill/>
          <a:ln w="9525">
            <a:noFill/>
            <a:miter lim="800000"/>
            <a:headEnd/>
            <a:tailEnd/>
          </a:ln>
        </p:spPr>
        <p:txBody>
          <a:bodyPr/>
          <a:lstStyle/>
          <a:p>
            <a:pPr algn="r"/>
            <a:fld id="{3E469E7B-DAFA-4B35-BA5C-2A28CCE1C60D}" type="slidenum">
              <a:rPr lang="en-US" sz="1100"/>
              <a:pPr algn="r"/>
              <a:t>19</a:t>
            </a:fld>
            <a:endParaRPr lang="en-US" sz="1100"/>
          </a:p>
        </p:txBody>
      </p:sp>
      <p:sp>
        <p:nvSpPr>
          <p:cNvPr id="7" name="Text Placeholder 6"/>
          <p:cNvSpPr txBox="1">
            <a:spLocks/>
          </p:cNvSpPr>
          <p:nvPr/>
        </p:nvSpPr>
        <p:spPr>
          <a:xfrm>
            <a:off x="304799" y="3962400"/>
            <a:ext cx="2909455" cy="1260764"/>
          </a:xfrm>
          <a:prstGeom prst="rect">
            <a:avLst/>
          </a:prstGeom>
        </p:spPr>
        <p:txBody>
          <a:bodyPr lIns="45720" tIns="0" rIns="0" bIns="0">
            <a:normAutofit fontScale="40000" lnSpcReduction="20000"/>
          </a:bodyPr>
          <a:lstStyle/>
          <a:p>
            <a:pPr algn="ctr" fontAlgn="auto">
              <a:spcBef>
                <a:spcPts val="0"/>
              </a:spcBef>
              <a:spcAft>
                <a:spcPts val="0"/>
              </a:spcAft>
              <a:buClr>
                <a:schemeClr val="tx2"/>
              </a:buClr>
              <a:buSzPct val="73000"/>
              <a:defRPr/>
            </a:pPr>
            <a:r>
              <a:rPr lang="en-US" sz="7000" dirty="0" smtClean="0">
                <a:solidFill>
                  <a:schemeClr val="accent5">
                    <a:lumMod val="50000"/>
                  </a:schemeClr>
                </a:solidFill>
              </a:rPr>
              <a:t>Opportunistic Knowledge Seekers</a:t>
            </a:r>
          </a:p>
          <a:p>
            <a:pPr algn="ctr" fontAlgn="auto">
              <a:spcBef>
                <a:spcPts val="0"/>
              </a:spcBef>
              <a:spcAft>
                <a:spcPts val="0"/>
              </a:spcAft>
              <a:buClr>
                <a:schemeClr val="tx2"/>
              </a:buClr>
              <a:buSzPct val="73000"/>
              <a:defRPr/>
            </a:pPr>
            <a:endParaRPr lang="en-US" sz="4000" dirty="0">
              <a:solidFill>
                <a:schemeClr val="accent5">
                  <a:lumMod val="50000"/>
                </a:schemeClr>
              </a:solidFill>
            </a:endParaRPr>
          </a:p>
          <a:p>
            <a:pPr algn="ctr" fontAlgn="auto">
              <a:spcBef>
                <a:spcPts val="0"/>
              </a:spcBef>
              <a:spcAft>
                <a:spcPts val="0"/>
              </a:spcAft>
              <a:buClr>
                <a:schemeClr val="tx2"/>
              </a:buClr>
              <a:buSzPct val="73000"/>
              <a:buFont typeface="Wingdings 2"/>
              <a:buNone/>
              <a:defRPr/>
            </a:pPr>
            <a:r>
              <a:rPr lang="en-US" sz="7000" b="1" dirty="0" smtClean="0">
                <a:solidFill>
                  <a:schemeClr val="accent5">
                    <a:lumMod val="50000"/>
                  </a:schemeClr>
                </a:solidFill>
              </a:rPr>
              <a:t>56%</a:t>
            </a:r>
            <a:endParaRPr lang="en-US" sz="7000" b="1" dirty="0">
              <a:solidFill>
                <a:schemeClr val="accent5">
                  <a:lumMod val="50000"/>
                </a:schemeClr>
              </a:solidFill>
            </a:endParaRPr>
          </a:p>
          <a:p>
            <a:pPr fontAlgn="auto">
              <a:spcBef>
                <a:spcPts val="0"/>
              </a:spcBef>
              <a:spcAft>
                <a:spcPts val="0"/>
              </a:spcAft>
              <a:buClr>
                <a:schemeClr val="tx2"/>
              </a:buClr>
              <a:buSzPct val="73000"/>
              <a:buFont typeface="Wingdings 2"/>
              <a:buNone/>
              <a:defRPr/>
            </a:pPr>
            <a:endParaRPr lang="en-US" sz="1400" dirty="0">
              <a:latin typeface="+mn-lt"/>
              <a:cs typeface="+mn-cs"/>
            </a:endParaRPr>
          </a:p>
        </p:txBody>
      </p:sp>
      <p:sp>
        <p:nvSpPr>
          <p:cNvPr id="8" name="Text Placeholder 6"/>
          <p:cNvSpPr txBox="1">
            <a:spLocks/>
          </p:cNvSpPr>
          <p:nvPr/>
        </p:nvSpPr>
        <p:spPr>
          <a:xfrm>
            <a:off x="5867400" y="3927765"/>
            <a:ext cx="3124200" cy="838200"/>
          </a:xfrm>
          <a:prstGeom prst="rect">
            <a:avLst/>
          </a:prstGeom>
        </p:spPr>
        <p:txBody>
          <a:bodyPr lIns="45720" tIns="0" rIns="0" bIns="0">
            <a:normAutofit fontScale="25000" lnSpcReduction="20000"/>
          </a:bodyPr>
          <a:lstStyle/>
          <a:p>
            <a:pPr algn="ctr" fontAlgn="auto">
              <a:spcBef>
                <a:spcPts val="0"/>
              </a:spcBef>
              <a:spcAft>
                <a:spcPts val="0"/>
              </a:spcAft>
              <a:buClr>
                <a:schemeClr val="tx2"/>
              </a:buClr>
              <a:buSzPct val="73000"/>
              <a:defRPr/>
            </a:pPr>
            <a:r>
              <a:rPr lang="en-US" sz="11200" dirty="0" smtClean="0">
                <a:solidFill>
                  <a:schemeClr val="accent5">
                    <a:lumMod val="50000"/>
                  </a:schemeClr>
                </a:solidFill>
              </a:rPr>
              <a:t>Mentor Me</a:t>
            </a:r>
            <a:endParaRPr lang="en-US" sz="11200" dirty="0">
              <a:solidFill>
                <a:schemeClr val="accent5">
                  <a:lumMod val="50000"/>
                </a:schemeClr>
              </a:solidFill>
            </a:endParaRPr>
          </a:p>
          <a:p>
            <a:pPr algn="ctr" fontAlgn="auto">
              <a:spcBef>
                <a:spcPts val="0"/>
              </a:spcBef>
              <a:spcAft>
                <a:spcPts val="0"/>
              </a:spcAft>
              <a:buClr>
                <a:schemeClr val="tx2"/>
              </a:buClr>
              <a:buSzPct val="73000"/>
              <a:buFont typeface="Wingdings 2"/>
              <a:buNone/>
              <a:defRPr/>
            </a:pPr>
            <a:endParaRPr lang="en-US" sz="6400" dirty="0">
              <a:solidFill>
                <a:schemeClr val="accent5">
                  <a:lumMod val="50000"/>
                </a:schemeClr>
              </a:solidFill>
            </a:endParaRPr>
          </a:p>
          <a:p>
            <a:pPr algn="ctr" fontAlgn="auto">
              <a:spcBef>
                <a:spcPts val="0"/>
              </a:spcBef>
              <a:spcAft>
                <a:spcPts val="0"/>
              </a:spcAft>
              <a:buClr>
                <a:schemeClr val="tx2"/>
              </a:buClr>
              <a:buSzPct val="73000"/>
              <a:buFont typeface="Wingdings 2"/>
              <a:buNone/>
              <a:defRPr/>
            </a:pPr>
            <a:r>
              <a:rPr lang="en-US" sz="11200" b="1" dirty="0" smtClean="0">
                <a:solidFill>
                  <a:schemeClr val="accent5">
                    <a:lumMod val="50000"/>
                  </a:schemeClr>
                </a:solidFill>
              </a:rPr>
              <a:t>24%</a:t>
            </a:r>
            <a:endParaRPr lang="en-US" sz="11200" b="1" dirty="0">
              <a:solidFill>
                <a:schemeClr val="accent5">
                  <a:lumMod val="50000"/>
                </a:schemeClr>
              </a:solidFill>
            </a:endParaRPr>
          </a:p>
          <a:p>
            <a:pPr fontAlgn="auto">
              <a:spcBef>
                <a:spcPts val="0"/>
              </a:spcBef>
              <a:spcAft>
                <a:spcPts val="0"/>
              </a:spcAft>
              <a:buClr>
                <a:schemeClr val="tx2"/>
              </a:buClr>
              <a:buSzPct val="73000"/>
              <a:buFont typeface="Wingdings 2"/>
              <a:buNone/>
              <a:defRPr/>
            </a:pPr>
            <a:endParaRPr lang="en-US" sz="1400" dirty="0">
              <a:latin typeface="+mn-lt"/>
              <a:cs typeface="+mn-cs"/>
            </a:endParaRPr>
          </a:p>
        </p:txBody>
      </p:sp>
      <p:sp>
        <p:nvSpPr>
          <p:cNvPr id="26634" name="AutoShape 12" descr="data:image/jpg;base64,/9j/4AAQSkZJRgABAQAAAQABAAD/2wBDAAkGBwgHBgkIBwgKCgkLDRYPDQwMDRsUFRAWIB0iIiAdHx8kKDQsJCYxJx8fLT0tMTU3Ojo6Iys/RD84QzQ5Ojf/2wBDAQoKCg0MDRoPDxo3JR8lNzc3Nzc3Nzc3Nzc3Nzc3Nzc3Nzc3Nzc3Nzc3Nzc3Nzc3Nzc3Nzc3Nzc3Nzc3Nzc3Nzf/wAARCACjAOQDASIAAhEBAxEB/8QAHAAAAQQDAQAAAAAAAAAAAAAAAAQFBgcBAgMI/8QARBAAAgEDAgQDBQcBBgQEBwAAAQIDAAQRBSEGEjFBEyJRB2FxgZEUIzJCobHBUhUkYnLR4QgWNPAmM0SSVGSTorKzwv/EABkBAAIDAQAAAAAAAAAAAAAAAAADAQIEBf/EACERAAIDAAMAAwEBAQAAAAAAAAABAgMREiExBCIyQWET/9oADAMBAAIRAxEAPwC8aKKKACiiigAoorSSWOJGeRgqruSegoA3opBFrGnyvyJdRk/HY0uBBxg5zUJph4ZorGaM1IGaKxkUZoABSbUL220+1kuryVIoYxksxpSem1Ud7T9em1fWnsYpWWzs25FVTjnfux+ew9APeapOXFFoR5PCTaj7VYElZdOs/FRerykjP0rjYe0+ea4+/s4uT+iNjzAetVT9luISHjjYKVyw/muoWVQrBdubv2P8Vnla/wCM0RpX9R6T0nVLXVbVbi0kDKdiO6n0IpfVK8D65LY30RdzyseVs9x1wfXbernicPGrqcggEEd6bVZy9FW18H/hvRRWCwAyTgeppwozWKbb/XtK0+WGO7v7eJ5iQgLjfFL45Y5VDRurr6qcigDeigbiigAooooAKKKKACis4ooAzRRRQAUUUUAFVz7QtXkN6LNJCkUWOZR+ZiM/tVimqY9oV2b3VfH0snlbZyQF3HlPX0waXb+R1KTl2J7S9kWZT4jkk779KszhC+kuIPDkYlMZQt1qlZlvpIInSYqfzjON+1WNwtqz6dY2OYjMzyrb9cEs1Z6m0+2aL4px6RYV3cRWtvJcXEixxRqXd2OygdSaqzWva2fHki0O0DxrnlmnzlveF7D408e2nVBY8IG2DgPeTLGFz+JR5j8thUB9n+gWt1YjUb1Q7ysSnP6Z9PfWiyxRWmWuDm8MWvtd4hjlBk+yzgN5hJDy5Hp5cY+NWxwRxlZ8WWkjRRtb3UGPGt3IJXPQg91O+9VlxlwbaNYTXtjGIZoxzEAbEVDuENcm4e1e11GFm+7flmQfnjP4gfXpn4gGohbyRNlTgendRmNtY3E46xxMw+QrzlpcD3/FLRTZdUPO5+PU/WvQesyCTRLpo2BDwnlPrkYH71Smh2yHifUIw2HZAV27EmlXy7wb8eO9kpvdLhKIxiKoqlSQv5aY2063jVldCDH5JB7uoanm00m+tmmupzb4A8hiQjJ9++/brSzWdDe9kia0WJOUgnmXOB6Vice+mb1Lrwg180VorvA34Asin382P0JI+FXTwjd/bNBtpD1Vcfz+2KqLjDRZLKzgZ2UmRxHIEUgLlh0HptVlezqQto/J25VI/UfwK00P7GT5MfrpLfWqx45167169uOG9B8RPAJ+1zluUbflHqKs+qzWyXS9a4jmKP5ruMjkQsxDKSMAfP6VqsbUejJWk5dkLHs11K4cPdX0IO/MVB2FdoLfX+A2i1G2ufHtlJSSJiShB9R9N+1WHBqNu1s8w8X7v8SOhVgfTBpq1Arr2l30CRyRgxMfMyNkjfHlY4O1ZI2y1Gt0xwsHSr2PUtNtr2H/AMu4jWRfmKVHY1HvZ+rLwjpoc7+GT16DJwKctS1FbQcoPmOPqa28klrMWd4L80VHU1S4achpJF/wlQPpTzZXa3MQIOSOp9arGxS6JcWhTWRWKKYVNqKKKACiiigAoorFAARtVW+0vSxYTx3kK/czs5bA6McE/Xc1ZlxdQ265mkC+7uar32p3tzLo6TWQ57aNszIy9Qeje7H80uzHEZW2paVlGQ1zyhZTzAjDSYq2eArSOS2t1mUFolEignfmB6/rVHDUjHcK4i3U5qxuD+NHsdM1TVbuL+7WsIVUH5pCfKg9+evupFaxj7Zauhn9uuqm84nh02Fsi0iCY/xvgn9OWn7+yAmn2lvDOYVijVSoVSDgd8jP0qn9a1W51XV59SuWzcTSGQkdj129BVyNI91a215asPCcBnBXmwpHUDO5FR8nxFvhpNsxqC3q6dFZwzsCV3JcjI/Xaqiu4nt7ie2mHJIkpQjOeU5q245J3uokhmSdADzOFZfD7jIPf3VVvF+G1+4lg3ieZl5s5DOPxb/HP0qvx93Bny4pQR6A026ef2b2FyWJf7JGS3+Uj/Sqplkls+M7R1YhZJGhbfqDkr/pVp8OxY9mFlGf/hATn4k1VHEURuLZLqLImt5QxI9x/wBqm/qS0V8bzosm4vU+wxq0kaGQjl52wD6jNLIb2MoginjLgDCqwbOBUb0LUbfUrVYrkDPcN2PqKfYxZafA8oZQoXzP1IArKutOh1hDPabqDxT6daR5zM7MUHU4K4z8yfpVhezqJk0ose6gfq1Vfdk61rZ1W62XaO0iPVU3xn3kkmrl4Vtlt9KiRTvjfHurTR+0jD8j8seqh3EVqXu75LhWMU3hMCpxlcFSPkf3qYUi1W1+02MqKAGxlSfdWqyPKLMlcuMlpBoYLWzEltHARGwGFVdsUvtLO3gIW1gjDPnIVQObammWK7MwEcjr5sOhk5Qg7npTrp8qQzIGctytndsk1zY/rGdOecdJPoVvJa6dGkqhWyTyjtTJqtyFv152UI3M5J9BtipQsiyQCVCCpXIIqHaxySTw+IoZJE5cEZ9c1tufGCRgqXKes0e/tWt3uI5VMa7M1KeGL7mvpEEiujxh1IPXfBP6ikAtLJLc26w4QnPJjy/T50aKsdtrcccSBFCcvKp2xn0rPB5NM0WQ+pPqKwu4FZroowGaKxmigDasHpWa1dgqFmOABk0AJb29W2PKAC+Mneme51aVwVB5fcpxXC+uTLMzZ2bJ+VNMc3PcsGO2Mn60qUi6iLJLhmGHY4OSe2ajnFN/qF5bNY6ZGYoXBWS7YAtj0VfT3n5etPQlZlJ29wNJ50BQ+UetUfZZLCqrjQo5ZmdwAU2ZUOAx9w+tb6rpmqQcPGCRl+zCUSmAYwm3bHyz/wB5lunaPc6neT3cfJHac5VmlHVgR+Ed+lSi50WF4fCVsmUjJcZGc+lR4T68KDvdHvIdLTUpYyIGk5MgHcHOGz0wSCPlVjcDXVzLosXIA4ReUox9P9qkl1oltrOnavpyRpGjKiQMFwoKbqw93NnPzpi4T06TToHhn+6kVyCme42NLulsR9EOMznxlrlzpuiTPEot3kPIjZyd+pH6/pTRZ8N2c/Ddv9okMVy8SkgnALkBg2O5Ctgnv36Ug9o98suppYph1hUFwdxzHf8AbFMdtq064S4lmkhAAEQflGBtj3DAAq1dbUOit1qc8ZccHFEa8OWekWv3rwwiKVkBI22H+9NM2hSQafK82D445yo/Lk4x8aiGocVpFpkdnplrFasfxmGQyFRj+o43+HSnn2eas12JdGmkH2Qx88bNv4BBGMn0YtuOx39aXOucu2TXZCPSJLw1psH2VQy+ZDj4it+JpV5otLto1845pQo6D/enXSYHg5xIvIcnKfOm+OI/2tdXEqM7FlWIep7D6kVm4vDduvRq0zS5ZdSmkdPJZtGWwOhbfPy2+tWHwrqsMkJtJXVJ0YjkY4P0qqOMOKL7hjULvSdKkQXUjLLdXJUNuVH3ag7AAAAncntjvvNxbofENgIr5X03UAcJKuTExxseYbp6Z7etaoVyhkkYLLIz1F7gjqDXO4nihXMjqM9Ae/yqitG9rF/YQx206Pdwrt4r8olUe49G+f1FS+w4qttbhP8AZd0GuSMssmzp78H9OordD7GOb4nGeLxb51nDBlYqyhzsc7fL0p0sLOJj5FKoDuc9arCS+1Lh3Vp7K5nkmgEnP4srliAxz5j13bO47knB6VM+GNOvUll1X7ZceJckN4MwwDGB5Q6jbm7ZHTG2xpcPhpTcm+hs/ltw4xRPrK8MC+G4ymDjH5aj3G0z2ejNewBSLaVXyRkMpzkHFOoJYZOfnQxBQqwDBlwQRkEelOtpU0JrucHrIPDxNodxB9pMkYkABZWdQc/zUk4Ghe/xqlwAGmbMY9E3x+9R7i3gXTNQsLifSrFLfUI0JjEOyyY3Klem/r61z9kOq3Mtpewyu3PayIFDdl5SB+xrG6OEtZvdysr6LgH7UU32+pq/llHI2e3Q0uR0deZDkVpT0xG1FZAoqQM02azOI7cRA+ZuoHpTi7BFLHoBk1F7+dri4Mh6dvhVZMlIQXe4ODgcu1MkM/PeKpP442/Su+rvLJIfAlZQOw71y/sqWzuLa4kk5s23iEAYxzHp9MUhvRq8HHIA32ApPdTKIcD8TA4rm7s78menWsxIJbtE7KVX6kZoBjxDbrbWcVsu3JGAPee5+ZzXVlEkqemTt8KxcsAAT6GukQwq8rK2AScHPpUljVI0gjQoAANiPdUW4yuYtFLanIRyOuGA/M/YD4/xUnu5UhtmaRwqKpLE9APf7qo/2g8WHiG+WG1Drp8O8YYYZ2xgsfl093xqHDl0H/Rx7I1dXE13cy3FzIXmkYszGuR3/F+laDbbf51nNPzOjO3r0wD95jPbIJqxfYrbrca9fRv0+xHHuPOgquJNuVh2qy/YWw/5kuwT1smx/wDUjoBFrXlsyBG6cwxzAb9Nj/36V20+0ia7lvXUfcAKhx3xkn5Db5n1pXerm0QsQMFSfcMUh1K9FjwjNdrlc27S5xvuM/tikcFzNLsfA878VXJvOJNTuGYsXuX3PxxTRIxIx27VtNIzuzMcu7FmPvO5rHUU8ymVJAqT+zq5FvxbaliAj8yHfsVNRYHyt7qceH7h7fV7WaPmLeIAAvU522+tWj6iJeE/1G4bVTcXTKG/vC/Z4QAOcjvjuxA77KPTfNk2ZVraJ1C4ZQdjmqfu71mjlsbEq0rLyySKQQEG5AboIxjzNtzdyFAzbWlgx6baISDyQIM+vlG9bLJRaSRlhFptti4d81o5Ao59qTXM4iRnY7CqIuzrE/nYA9Mbim/StCTTta1a/t8LDf8AhOUA/DIObn+RyD86V2o5ZJuY9WGPpSyFgwZT8t6XdDUMrlxMA4YU56JJnnQ96aXON/dSzRnxchSdiKxp4zQyQUUdqKeUG7V7t7eApEgZmB3JwBUPvb27UMI4YztjrUw1iDxIOYYyOvwqJXqsxdecqo6gHelSLxGuxS8vpESOAnxGKh1B5Sfj0qRcTwrBdW4H4BCF+QNMtpeXtjNGbeeSOHmyUB2I7kj4U+8XOsrWrxsGV0yGHcGqLwt/RhT8TMelao5iaBgMl7iNfqwrYjEWO7VhiI57dWGeWRPrmoJHe+bCrg9q4aYY7bSISvV1Zz8SaxqjkBcehqAcR8Uzadw+LWD/AKmaSSONgd44wd2+OTgfP0oXciz/ACN/tK4sa8m/smwnIgj/AOoZDjnb+n4Dv79u1V63XOTWxYNvnfoRitG6Zp6WGdvWYLebrW2d6lug8ES3dubvUWKF0Yw26Eg83L5eY9t+w/SohuCQc5BwaNDGdGUMMGrE9hIZuJrk9lsnz/70qugSRt1qyfYQwXiDUh0P2Qf/ALFoBFyazE8ukTQxNyu+IwT25nC/s1MHtXmNpwTdpESoKiP5EgY+hqT83iIVO/3g/dTUG9stxjheS3HVnjP/AN61BZlCnBbIrbPlJrTO9ZzUlDBby7d66wkKebOMEb/Okx612jbY464NAE700x6PCYsB72RgwWRQQjflLKfxNuCsZ2XZm3wBbMTERIWBGwzn1qpuGdNC3trc3MpYzOBF4Z5mY8wzy52wM+aQ7DcDLdLdK4Ug4wewFausQh+gx7Zpu1mN5rGVIT94VPIP8XUUubZa0PK/U5CqSQKlEM46PdNdWEc7pyM4BZP6T3H1zTghIIK9RvUe4dlf7FKJdmW4kBHpls4p5jnGQc9KmaxkRfQpvG5ULDpy5FZ0+XkniYdmrjfI8tqwgBYgcwx/T1pLZXauuVDLvgErsK581xkbYPYk8U5APrRXK0fxLaN/VaKbpQ6uodSrAEEYIPemPUdE5g72xA2zykfzT7WDuKM0Ctb7mVn5zyoqZbJx8j7qWSXEmrxwNyN48aeGYgn4wN+ZR+4p21fQLi8vGMARYWYSNzHrj8uPjiorr18mkQM0vOsoYhFU4PN6g9sdc0mSwanp3eWNA7MRzIOnQg/CkFhMbi7jZ2GXlBG/of8Aaqp1eSaTUZbyS9lSaVy7Sc5OSfWpDwLrl9LxJY2UzpPCzMBMBg7IWqEl6iX16WVq8iZAycgHIA3qg9XvJr7UJppsbMVQDoBk/wDfzq7tbbaUkDsDVJa5aCy1OeHAwGLIf8J3H71aD7CxfUbyTnepNwDon9s60rzLzWlpiWXI2Y58q/M/oD61G871Zvs01K0fTpLBESO4i5nYcuPEHZs98dKvLpCopNkxbIkcBd1lbfPfeqQ4mtfsOv6hCowomJX4N5h+hq6y/wDeZgNh4wP1FVf7S7UQ61DcgbTw4b/Mpx+xFKrfY2xdEUQ5GKsD2JzeHxLeDbzWTde+JIzVeg4qbeyBv/GSRZx4ttKBnuQA3/8ANOEHoBcKECnvnHzFV37ZnDac8eQG5Fdc9/vFBqwo8goGAG/aoB7Yrdn0iWU4CJGN++eZelVLlHfHrRnymgnfesZqxQ0Y+ZfhW6nbP0rgSeYe4V3jOMZ3qQLM4VuTJd27kmZnCeJIzAYGMqv06IvbJ2G5s1G8o6VSPB0s8us6ZGXAggLcgGwOQScY6n1PXG221W/bzEoBmtTsckjMoKLYvz1B79KTsrKzLkYIxQZCcUoQpKU5sAggf5hQmDEIgNs3kZQ8p8Qqf3pQjtjzDrtkUy8SXUkGtRyMjLGrr4XL+YFWU4+pz6Yp1gnWVF5shiNx6Gqxm5bv8LShwz/R3066W3eNnPlCsD399JrSFhDlgC3UgdKTRv51AycKdgKetGt3kn52H3fcGs9y2SH1PodtPjkS1UNgZ3wKKVKMCiq8S2m1FFFXIMYqHe0PhyLUtPe/SRYprWNnYscKyjc/PaplUb9odwttwdqrv0aAxgepYhf5z8qhrVhKbT1HnLU3jdnLMrjOwFLfZtj/AJ1syF2Cy4Gdh5DTFJgs595qQ+zNA3GELZ/DBKR/7cVTMRLk5MsrWusm/Vh/FQviDRBquhPdwJm7iZ5FwN3XO6/QZHwqYa8xMMnhjJUjNItMYHTIXIKYGSvXB60pPHo5rVhSx2OKcuHNSbStYt7oHyq2JBn8SHZh9P2pdxnpA0+++026Ytbg5A/pfuPnuRUdz7x8af6jP4y8ZZv72xUllPhnI37Deoj7SIOfS7e4IwY7jAJ7hl3/AGpq4U4nW1iFjfO4XnHhTFtlG3lPfG2x99PnG1hdanp6RWgD+FL4jqzgFhg4A9TSkuMhrlyXRWuKfeBb2Wx4r066iRnZZCvInVgQQQPfikzcP6qqn+4yttnCYbI92OtbcGOY+LNIOSpW8QH5nFM3Rbi16ekYr2OezW4gkDxuoZWHpUN9s6mXRFwxXw2JZf6sY/0qTxW4tJpYlXFvKxJQfkY5BI9x/eoh7YFlNi55sJ4TNj1qpJSnurNaE7ms8wq5Q0uECMhDA8wyQO2+MGsoex77VrN+U47YJoQ9Nz8qkCZcDyrHcEzXMNvCg8zPIAXB/CBnsDk+84z0qy7HUbORQsd9byY7iZT/ADVGxSomn3MbH8RHKPU57UnLAggoOb1ParxniwpKGvT0Ul1bsPJPG5/wMD+1c5r+2tmBluETfoWGT7gOua88hm6jbHcbVIODAk+qokiozEEq7DJUjfIJ71Ls6IVa0srTb2bV9Qe8gfntEYoFyCF93uPc1ISH8wQKo6jemfSLP7AjcsarFM2XIGMt6/x9KdUXmKqu5z1xV61xjr/pFrUpYvELLcslxDEF5w4wzA4KnsMd6m1jB4Fsse2e+PWo3Y8qSIfQgZqUxHmQEVn3lLRyXFG9FFFWAKKKKACoV7XZAnB0wP55UUfqf4qa1X/trk5OE4x/VdL+itQB5+P5qknswBbiwEfltpD+1Rhm8ufWpH7M5THxSACRz28i/sf4qsvCY9ss3WEKpKwK4K9KrGw4y/syKXTru2MyROyLLG+Gxk7EHr8asXVyWjYKoA6sxPWqW4ji8DXLtQMefmHz32pMEmxtjaRJNV4t0nUdPmtpLO6cOPKCUHKexBye9Q0HIrkTmhWxtTksEt6LbG1lvbqO3t/xyHAJ6D3/AAq0LdZfsK+KWumVcbAAtjvjpmoRwheadaC4a5lWO4bYM3ZPd86crjirTWlWJ4riSNdhJCShz7t96VNNvDVRwitZ0urbS5JORL+/0u8Y7CZmUHPx/g1HrW2k0riizgmkjd4ruFvEicMDlgc5H/Yp8u+KrH7JEgDajhsPb30AAC46h1x9Md+tRayZX1a3aNBGrXKFUUnC+cbDParQWLspdKLfR6kkUTryn8Qccp9N6gPtWmjvOGYLy3fmikhJVh3GKlF1qQtdHv7vJ5raCWQH3qpI/UVW2p3DT+x/SCScokkROevKzD/SgSVkeufWgGtc1irlTLjyn61qtbE5Fap3oA7dYG+Ncu3lG+a3U+Rx25a5E71IDxp0Oj+Es1/eS84J5oEU/v3qccKDSSi3en2qIQSod/xY99VeSe5p94S1VrHUBblh4Vx5cHoG7H+KVOL9TH1zj+ZLouy3lEqAJvnP+9OFvGUZTikWi2ohgPMcu+CxNOYbB5avK6U0KVUYyeHdG5W2+NSqxbNutQ8tnpUq0h/EslNVgSxdRRRTSoUUUUAFVt7d35OE7Y//ADY//B6smqq/4g5uThvT48jL3ZOM9cRt/qKAKKZvLTnwhqCadxFa3Eqlo90IGMksMAb+/HypmLbVqHKtzq2Cu4PoarLwE8eluanrl1cHwbW2V5HbkjiQFmZj0AHr8Kq/iOSaXU3luMc7qM4XHTbf3jpVgi01TQtT0nVJbGW4iPgXi+AhYODhiucbHqN+/uqA8SXC3Oo3DiKSFjPIRG43VSxIB947ilQTTNFrTWIZzQTQTWpNOMxnNbA+U1pmsg+Q0EG4eu9jcRw31vLLnw45Ud8dcAgnHvpJtRQSW7rvHuhXfDepW1ndXJnuIGjjjeAg5bA3I26ZqMycQ6a3s3ttGEzC/jmlLRcjYKscg83SoTmsVGE6diwJ26VjmFc80ZqSDpzVhD1rWgGgDsprlmtlO9aMcMaANh0pTp7BL63dvwiRcj3Z3pIDXe03uIwOvMP3oYHo60kwmffXfm++UetN1pJ5CO4NKPE+9GOoBpA7BYT94QfWpLw6/NauP6WqKSv5sg9QDT9wtNl5Y89QDVovsqyR0UUU4oZooooADVI/8Qbs1/pUTMTGsEjBewJOM/oKKKAKbYbVoQOQ0UVBD8PXOl5TTrRVJAWCMDB/wCvM/tBVRxtrmB/6tj9TRRUEkaIFYIFFFSQzGK2AHKaKKCDGBRgUUUAGBRgUUUAGBRgUUUAYwKyOtFFBJug3rVgOY0UUAGKV6YoOoWwI6yJ+4oooAvm06t8a6xkmY/AUUUgcKJD5l/yinjhcn7d16iiipj6VfhL6KKK0FD//2Q=="/>
          <p:cNvSpPr>
            <a:spLocks noChangeAspect="1" noChangeArrowheads="1"/>
          </p:cNvSpPr>
          <p:nvPr/>
        </p:nvSpPr>
        <p:spPr bwMode="auto">
          <a:xfrm>
            <a:off x="80963" y="-601663"/>
            <a:ext cx="1762125" cy="1257301"/>
          </a:xfrm>
          <a:prstGeom prst="rect">
            <a:avLst/>
          </a:prstGeom>
          <a:noFill/>
          <a:ln w="9525">
            <a:noFill/>
            <a:miter lim="800000"/>
            <a:headEnd/>
            <a:tailEnd/>
          </a:ln>
        </p:spPr>
        <p:txBody>
          <a:bodyPr/>
          <a:lstStyle/>
          <a:p>
            <a:endParaRPr lang="en-US"/>
          </a:p>
        </p:txBody>
      </p:sp>
      <p:sp>
        <p:nvSpPr>
          <p:cNvPr id="26635" name="AutoShape 14" descr="data:image/jpg;base64,/9j/4AAQSkZJRgABAQAAAQABAAD/2wBDAAkGBwgHBgkIBwgKCgkLDRYPDQwMDRsUFRAWIB0iIiAdHx8kKDQsJCYxJx8fLT0tMTU3Ojo6Iys/RD84QzQ5Ojf/2wBDAQoKCg0MDRoPDxo3JR8lNzc3Nzc3Nzc3Nzc3Nzc3Nzc3Nzc3Nzc3Nzc3Nzc3Nzc3Nzc3Nzc3Nzc3Nzc3Nzc3Nzf/wAARCACjAOQDASIAAhEBAxEB/8QAHAAAAQQDAQAAAAAAAAAAAAAAAAQFBgcBAgMI/8QARBAAAgEDAgQDBQcBBgQEBwAAAQIDAAQRBSEGEjFBEyJRB2FxgZEUIzJCobHBUhUkYnLR4QgWNPAmM0SSVGSTorKzwv/EABkBAAIDAQAAAAAAAAAAAAAAAAADAQIEBf/EACERAAIDAAMAAwEBAQAAAAAAAAABAgMREiExBCIyQWET/9oADAMBAAIRAxEAPwC8aKKKACiiigAoorSSWOJGeRgqruSegoA3opBFrGnyvyJdRk/HY0uBBxg5zUJph4ZorGaM1IGaKxkUZoABSbUL220+1kuryVIoYxksxpSem1Ud7T9em1fWnsYpWWzs25FVTjnfux+ew9APeapOXFFoR5PCTaj7VYElZdOs/FRerykjP0rjYe0+ea4+/s4uT+iNjzAetVT9luISHjjYKVyw/muoWVQrBdubv2P8Vnla/wCM0RpX9R6T0nVLXVbVbi0kDKdiO6n0IpfVK8D65LY30RdzyseVs9x1wfXbernicPGrqcggEEd6bVZy9FW18H/hvRRWCwAyTgeppwozWKbb/XtK0+WGO7v7eJ5iQgLjfFL45Y5VDRurr6qcigDeigbiigAooooAKKKKACis4ooAzRRRQAUUUUAFVz7QtXkN6LNJCkUWOZR+ZiM/tVimqY9oV2b3VfH0snlbZyQF3HlPX0waXb+R1KTl2J7S9kWZT4jkk779KszhC+kuIPDkYlMZQt1qlZlvpIInSYqfzjON+1WNwtqz6dY2OYjMzyrb9cEs1Z6m0+2aL4px6RYV3cRWtvJcXEixxRqXd2OygdSaqzWva2fHki0O0DxrnlmnzlveF7D408e2nVBY8IG2DgPeTLGFz+JR5j8thUB9n+gWt1YjUb1Q7ysSnP6Z9PfWiyxRWmWuDm8MWvtd4hjlBk+yzgN5hJDy5Hp5cY+NWxwRxlZ8WWkjRRtb3UGPGt3IJXPQg91O+9VlxlwbaNYTXtjGIZoxzEAbEVDuENcm4e1e11GFm+7flmQfnjP4gfXpn4gGohbyRNlTgendRmNtY3E46xxMw+QrzlpcD3/FLRTZdUPO5+PU/WvQesyCTRLpo2BDwnlPrkYH71Smh2yHifUIw2HZAV27EmlXy7wb8eO9kpvdLhKIxiKoqlSQv5aY2063jVldCDH5JB7uoanm00m+tmmupzb4A8hiQjJ9++/brSzWdDe9kia0WJOUgnmXOB6Vice+mb1Lrwg180VorvA34Asin382P0JI+FXTwjd/bNBtpD1Vcfz+2KqLjDRZLKzgZ2UmRxHIEUgLlh0HptVlezqQto/J25VI/UfwK00P7GT5MfrpLfWqx45167169uOG9B8RPAJ+1zluUbflHqKs+qzWyXS9a4jmKP5ruMjkQsxDKSMAfP6VqsbUejJWk5dkLHs11K4cPdX0IO/MVB2FdoLfX+A2i1G2ufHtlJSSJiShB9R9N+1WHBqNu1s8w8X7v8SOhVgfTBpq1Arr2l30CRyRgxMfMyNkjfHlY4O1ZI2y1Gt0xwsHSr2PUtNtr2H/AMu4jWRfmKVHY1HvZ+rLwjpoc7+GT16DJwKctS1FbQcoPmOPqa28klrMWd4L80VHU1S4achpJF/wlQPpTzZXa3MQIOSOp9arGxS6JcWhTWRWKKYVNqKKKACiiigAoorFAARtVW+0vSxYTx3kK/czs5bA6McE/Xc1ZlxdQ265mkC+7uar32p3tzLo6TWQ57aNszIy9Qeje7H80uzHEZW2paVlGQ1zyhZTzAjDSYq2eArSOS2t1mUFolEignfmB6/rVHDUjHcK4i3U5qxuD+NHsdM1TVbuL+7WsIVUH5pCfKg9+evupFaxj7Zauhn9uuqm84nh02Fsi0iCY/xvgn9OWn7+yAmn2lvDOYVijVSoVSDgd8jP0qn9a1W51XV59SuWzcTSGQkdj129BVyNI91a215asPCcBnBXmwpHUDO5FR8nxFvhpNsxqC3q6dFZwzsCV3JcjI/Xaqiu4nt7ie2mHJIkpQjOeU5q245J3uokhmSdADzOFZfD7jIPf3VVvF+G1+4lg3ieZl5s5DOPxb/HP0qvx93Bny4pQR6A026ef2b2FyWJf7JGS3+Uj/Sqplkls+M7R1YhZJGhbfqDkr/pVp8OxY9mFlGf/hATn4k1VHEURuLZLqLImt5QxI9x/wBqm/qS0V8bzosm4vU+wxq0kaGQjl52wD6jNLIb2MoginjLgDCqwbOBUb0LUbfUrVYrkDPcN2PqKfYxZafA8oZQoXzP1IArKutOh1hDPabqDxT6daR5zM7MUHU4K4z8yfpVhezqJk0ose6gfq1Vfdk61rZ1W62XaO0iPVU3xn3kkmrl4Vtlt9KiRTvjfHurTR+0jD8j8seqh3EVqXu75LhWMU3hMCpxlcFSPkf3qYUi1W1+02MqKAGxlSfdWqyPKLMlcuMlpBoYLWzEltHARGwGFVdsUvtLO3gIW1gjDPnIVQObammWK7MwEcjr5sOhk5Qg7npTrp8qQzIGctytndsk1zY/rGdOecdJPoVvJa6dGkqhWyTyjtTJqtyFv152UI3M5J9BtipQsiyQCVCCpXIIqHaxySTw+IoZJE5cEZ9c1tufGCRgqXKes0e/tWt3uI5VMa7M1KeGL7mvpEEiujxh1IPXfBP6ikAtLJLc26w4QnPJjy/T50aKsdtrcccSBFCcvKp2xn0rPB5NM0WQ+pPqKwu4FZroowGaKxmigDasHpWa1dgqFmOABk0AJb29W2PKAC+Mneme51aVwVB5fcpxXC+uTLMzZ2bJ+VNMc3PcsGO2Mn60qUi6iLJLhmGHY4OSe2ajnFN/qF5bNY6ZGYoXBWS7YAtj0VfT3n5etPQlZlJ29wNJ50BQ+UetUfZZLCqrjQo5ZmdwAU2ZUOAx9w+tb6rpmqQcPGCRl+zCUSmAYwm3bHyz/wB5lunaPc6neT3cfJHac5VmlHVgR+Ed+lSi50WF4fCVsmUjJcZGc+lR4T68KDvdHvIdLTUpYyIGk5MgHcHOGz0wSCPlVjcDXVzLosXIA4ReUox9P9qkl1oltrOnavpyRpGjKiQMFwoKbqw93NnPzpi4T06TToHhn+6kVyCme42NLulsR9EOMznxlrlzpuiTPEot3kPIjZyd+pH6/pTRZ8N2c/Ddv9okMVy8SkgnALkBg2O5Ctgnv36Ug9o98suppYph1hUFwdxzHf8AbFMdtq064S4lmkhAAEQflGBtj3DAAq1dbUOit1qc8ZccHFEa8OWekWv3rwwiKVkBI22H+9NM2hSQafK82D445yo/Lk4x8aiGocVpFpkdnplrFasfxmGQyFRj+o43+HSnn2eas12JdGmkH2Qx88bNv4BBGMn0YtuOx39aXOucu2TXZCPSJLw1psH2VQy+ZDj4it+JpV5otLto1845pQo6D/enXSYHg5xIvIcnKfOm+OI/2tdXEqM7FlWIep7D6kVm4vDduvRq0zS5ZdSmkdPJZtGWwOhbfPy2+tWHwrqsMkJtJXVJ0YjkY4P0qqOMOKL7hjULvSdKkQXUjLLdXJUNuVH3ag7AAAAncntjvvNxbofENgIr5X03UAcJKuTExxseYbp6Z7etaoVyhkkYLLIz1F7gjqDXO4nihXMjqM9Ae/yqitG9rF/YQx206Pdwrt4r8olUe49G+f1FS+w4qttbhP8AZd0GuSMssmzp78H9OordD7GOb4nGeLxb51nDBlYqyhzsc7fL0p0sLOJj5FKoDuc9arCS+1Lh3Vp7K5nkmgEnP4srliAxz5j13bO47knB6VM+GNOvUll1X7ZceJckN4MwwDGB5Q6jbm7ZHTG2xpcPhpTcm+hs/ltw4xRPrK8MC+G4ymDjH5aj3G0z2ejNewBSLaVXyRkMpzkHFOoJYZOfnQxBQqwDBlwQRkEelOtpU0JrucHrIPDxNodxB9pMkYkABZWdQc/zUk4Ghe/xqlwAGmbMY9E3x+9R7i3gXTNQsLifSrFLfUI0JjEOyyY3Klem/r61z9kOq3Mtpewyu3PayIFDdl5SB+xrG6OEtZvdysr6LgH7UU32+pq/llHI2e3Q0uR0deZDkVpT0xG1FZAoqQM02azOI7cRA+ZuoHpTi7BFLHoBk1F7+dri4Mh6dvhVZMlIQXe4ODgcu1MkM/PeKpP442/Su+rvLJIfAlZQOw71y/sqWzuLa4kk5s23iEAYxzHp9MUhvRq8HHIA32ApPdTKIcD8TA4rm7s78menWsxIJbtE7KVX6kZoBjxDbrbWcVsu3JGAPee5+ZzXVlEkqemTt8KxcsAAT6GukQwq8rK2AScHPpUljVI0gjQoAANiPdUW4yuYtFLanIRyOuGA/M/YD4/xUnu5UhtmaRwqKpLE9APf7qo/2g8WHiG+WG1Drp8O8YYYZ2xgsfl093xqHDl0H/Rx7I1dXE13cy3FzIXmkYszGuR3/F+laDbbf51nNPzOjO3r0wD95jPbIJqxfYrbrca9fRv0+xHHuPOgquJNuVh2qy/YWw/5kuwT1smx/wDUjoBFrXlsyBG6cwxzAb9Nj/36V20+0ia7lvXUfcAKhx3xkn5Db5n1pXerm0QsQMFSfcMUh1K9FjwjNdrlc27S5xvuM/tikcFzNLsfA878VXJvOJNTuGYsXuX3PxxTRIxIx27VtNIzuzMcu7FmPvO5rHUU8ymVJAqT+zq5FvxbaliAj8yHfsVNRYHyt7qceH7h7fV7WaPmLeIAAvU522+tWj6iJeE/1G4bVTcXTKG/vC/Z4QAOcjvjuxA77KPTfNk2ZVraJ1C4ZQdjmqfu71mjlsbEq0rLyySKQQEG5AboIxjzNtzdyFAzbWlgx6baISDyQIM+vlG9bLJRaSRlhFptti4d81o5Ao59qTXM4iRnY7CqIuzrE/nYA9Mbim/StCTTta1a/t8LDf8AhOUA/DIObn+RyD86V2o5ZJuY9WGPpSyFgwZT8t6XdDUMrlxMA4YU56JJnnQ96aXON/dSzRnxchSdiKxp4zQyQUUdqKeUG7V7t7eApEgZmB3JwBUPvb27UMI4YztjrUw1iDxIOYYyOvwqJXqsxdecqo6gHelSLxGuxS8vpESOAnxGKh1B5Sfj0qRcTwrBdW4H4BCF+QNMtpeXtjNGbeeSOHmyUB2I7kj4U+8XOsrWrxsGV0yGHcGqLwt/RhT8TMelao5iaBgMl7iNfqwrYjEWO7VhiI57dWGeWRPrmoJHe+bCrg9q4aYY7bSISvV1Zz8SaxqjkBcehqAcR8Uzadw+LWD/AKmaSSONgd44wd2+OTgfP0oXciz/ACN/tK4sa8m/smwnIgj/AOoZDjnb+n4Dv79u1V63XOTWxYNvnfoRitG6Zp6WGdvWYLebrW2d6lug8ES3dubvUWKF0Yw26Eg83L5eY9t+w/SohuCQc5BwaNDGdGUMMGrE9hIZuJrk9lsnz/70qugSRt1qyfYQwXiDUh0P2Qf/ALFoBFyazE8ukTQxNyu+IwT25nC/s1MHtXmNpwTdpESoKiP5EgY+hqT83iIVO/3g/dTUG9stxjheS3HVnjP/AN61BZlCnBbIrbPlJrTO9ZzUlDBby7d66wkKebOMEb/Okx612jbY464NAE700x6PCYsB72RgwWRQQjflLKfxNuCsZ2XZm3wBbMTERIWBGwzn1qpuGdNC3trc3MpYzOBF4Z5mY8wzy52wM+aQ7DcDLdLdK4Ug4wewFausQh+gx7Zpu1mN5rGVIT94VPIP8XUUubZa0PK/U5CqSQKlEM46PdNdWEc7pyM4BZP6T3H1zTghIIK9RvUe4dlf7FKJdmW4kBHpls4p5jnGQc9KmaxkRfQpvG5ULDpy5FZ0+XkniYdmrjfI8tqwgBYgcwx/T1pLZXauuVDLvgErsK581xkbYPYk8U5APrRXK0fxLaN/VaKbpQ6uodSrAEEYIPemPUdE5g72xA2zykfzT7WDuKM0Ctb7mVn5zyoqZbJx8j7qWSXEmrxwNyN48aeGYgn4wN+ZR+4p21fQLi8vGMARYWYSNzHrj8uPjiorr18mkQM0vOsoYhFU4PN6g9sdc0mSwanp3eWNA7MRzIOnQg/CkFhMbi7jZ2GXlBG/of8Aaqp1eSaTUZbyS9lSaVy7Sc5OSfWpDwLrl9LxJY2UzpPCzMBMBg7IWqEl6iX16WVq8iZAycgHIA3qg9XvJr7UJppsbMVQDoBk/wDfzq7tbbaUkDsDVJa5aCy1OeHAwGLIf8J3H71aD7CxfUbyTnepNwDon9s60rzLzWlpiWXI2Y58q/M/oD61G871Zvs01K0fTpLBESO4i5nYcuPEHZs98dKvLpCopNkxbIkcBd1lbfPfeqQ4mtfsOv6hCowomJX4N5h+hq6y/wDeZgNh4wP1FVf7S7UQ61DcgbTw4b/Mpx+xFKrfY2xdEUQ5GKsD2JzeHxLeDbzWTde+JIzVeg4qbeyBv/GSRZx4ttKBnuQA3/8ANOEHoBcKECnvnHzFV37ZnDac8eQG5Fdc9/vFBqwo8goGAG/aoB7Yrdn0iWU4CJGN++eZelVLlHfHrRnymgnfesZqxQ0Y+ZfhW6nbP0rgSeYe4V3jOMZ3qQLM4VuTJd27kmZnCeJIzAYGMqv06IvbJ2G5s1G8o6VSPB0s8us6ZGXAggLcgGwOQScY6n1PXG221W/bzEoBmtTsckjMoKLYvz1B79KTsrKzLkYIxQZCcUoQpKU5sAggf5hQmDEIgNs3kZQ8p8Qqf3pQjtjzDrtkUy8SXUkGtRyMjLGrr4XL+YFWU4+pz6Yp1gnWVF5shiNx6Gqxm5bv8LShwz/R3066W3eNnPlCsD399JrSFhDlgC3UgdKTRv51AycKdgKetGt3kn52H3fcGs9y2SH1PodtPjkS1UNgZ3wKKVKMCiq8S2m1FFFXIMYqHe0PhyLUtPe/SRYprWNnYscKyjc/PaplUb9odwttwdqrv0aAxgepYhf5z8qhrVhKbT1HnLU3jdnLMrjOwFLfZtj/AJ1syF2Cy4Gdh5DTFJgs595qQ+zNA3GELZ/DBKR/7cVTMRLk5MsrWusm/Vh/FQviDRBquhPdwJm7iZ5FwN3XO6/QZHwqYa8xMMnhjJUjNItMYHTIXIKYGSvXB60pPHo5rVhSx2OKcuHNSbStYt7oHyq2JBn8SHZh9P2pdxnpA0+++026Ytbg5A/pfuPnuRUdz7x8af6jP4y8ZZv72xUllPhnI37Deoj7SIOfS7e4IwY7jAJ7hl3/AGpq4U4nW1iFjfO4XnHhTFtlG3lPfG2x99PnG1hdanp6RWgD+FL4jqzgFhg4A9TSkuMhrlyXRWuKfeBb2Wx4r066iRnZZCvInVgQQQPfikzcP6qqn+4yttnCYbI92OtbcGOY+LNIOSpW8QH5nFM3Rbi16ekYr2OezW4gkDxuoZWHpUN9s6mXRFwxXw2JZf6sY/0qTxW4tJpYlXFvKxJQfkY5BI9x/eoh7YFlNi55sJ4TNj1qpJSnurNaE7ms8wq5Q0uECMhDA8wyQO2+MGsoex77VrN+U47YJoQ9Nz8qkCZcDyrHcEzXMNvCg8zPIAXB/CBnsDk+84z0qy7HUbORQsd9byY7iZT/ADVGxSomn3MbH8RHKPU57UnLAggoOb1ParxniwpKGvT0Ul1bsPJPG5/wMD+1c5r+2tmBluETfoWGT7gOua88hm6jbHcbVIODAk+qokiozEEq7DJUjfIJ71Ls6IVa0srTb2bV9Qe8gfntEYoFyCF93uPc1ISH8wQKo6jemfSLP7AjcsarFM2XIGMt6/x9KdUXmKqu5z1xV61xjr/pFrUpYvELLcslxDEF5w4wzA4KnsMd6m1jB4Fsse2e+PWo3Y8qSIfQgZqUxHmQEVn3lLRyXFG9FFFWAKKKKACoV7XZAnB0wP55UUfqf4qa1X/trk5OE4x/VdL+itQB5+P5qknswBbiwEfltpD+1Rhm8ufWpH7M5THxSACRz28i/sf4qsvCY9ss3WEKpKwK4K9KrGw4y/syKXTru2MyROyLLG+Gxk7EHr8asXVyWjYKoA6sxPWqW4ji8DXLtQMefmHz32pMEmxtjaRJNV4t0nUdPmtpLO6cOPKCUHKexBye9Q0HIrkTmhWxtTksEt6LbG1lvbqO3t/xyHAJ6D3/AAq0LdZfsK+KWumVcbAAtjvjpmoRwheadaC4a5lWO4bYM3ZPd86crjirTWlWJ4riSNdhJCShz7t96VNNvDVRwitZ0urbS5JORL+/0u8Y7CZmUHPx/g1HrW2k0riizgmkjd4ruFvEicMDlgc5H/Yp8u+KrH7JEgDajhsPb30AAC46h1x9Md+tRayZX1a3aNBGrXKFUUnC+cbDParQWLspdKLfR6kkUTryn8Qccp9N6gPtWmjvOGYLy3fmikhJVh3GKlF1qQtdHv7vJ5raCWQH3qpI/UVW2p3DT+x/SCScokkROevKzD/SgSVkeufWgGtc1irlTLjyn61qtbE5Fap3oA7dYG+Ncu3lG+a3U+Rx25a5E71IDxp0Oj+Es1/eS84J5oEU/v3qccKDSSi3en2qIQSod/xY99VeSe5p94S1VrHUBblh4Vx5cHoG7H+KVOL9TH1zj+ZLouy3lEqAJvnP+9OFvGUZTikWi2ohgPMcu+CxNOYbB5avK6U0KVUYyeHdG5W2+NSqxbNutQ8tnpUq0h/EslNVgSxdRRRTSoUUUUAFVt7d35OE7Y//ADY//B6smqq/4g5uThvT48jL3ZOM9cRt/qKAKKZvLTnwhqCadxFa3Eqlo90IGMksMAb+/HypmLbVqHKtzq2Cu4PoarLwE8eluanrl1cHwbW2V5HbkjiQFmZj0AHr8Kq/iOSaXU3luMc7qM4XHTbf3jpVgi01TQtT0nVJbGW4iPgXi+AhYODhiucbHqN+/uqA8SXC3Oo3DiKSFjPIRG43VSxIB947ilQTTNFrTWIZzQTQTWpNOMxnNbA+U1pmsg+Q0EG4eu9jcRw31vLLnw45Ud8dcAgnHvpJtRQSW7rvHuhXfDepW1ndXJnuIGjjjeAg5bA3I26ZqMycQ6a3s3ttGEzC/jmlLRcjYKscg83SoTmsVGE6diwJ26VjmFc80ZqSDpzVhD1rWgGgDsprlmtlO9aMcMaANh0pTp7BL63dvwiRcj3Z3pIDXe03uIwOvMP3oYHo60kwmffXfm++UetN1pJ5CO4NKPE+9GOoBpA7BYT94QfWpLw6/NauP6WqKSv5sg9QDT9wtNl5Y89QDVovsqyR0UUU4oZooooADVI/8Qbs1/pUTMTGsEjBewJOM/oKKKAKbYbVoQOQ0UVBD8PXOl5TTrRVJAWCMDB/wCvM/tBVRxtrmB/6tj9TRRUEkaIFYIFFFSQzGK2AHKaKKCDGBRgUUUAGBRgUUUAGBRgUUUAYwKyOtFFBJug3rVgOY0UUAGKV6YoOoWwI6yJ+4oooAvm06t8a6xkmY/AUUUgcKJD5l/yinjhcn7d16iiipj6VfhL6KKK0FD//2Q=="/>
          <p:cNvSpPr>
            <a:spLocks noChangeAspect="1" noChangeArrowheads="1"/>
          </p:cNvSpPr>
          <p:nvPr/>
        </p:nvSpPr>
        <p:spPr bwMode="auto">
          <a:xfrm>
            <a:off x="80963" y="-601663"/>
            <a:ext cx="1762125" cy="1257301"/>
          </a:xfrm>
          <a:prstGeom prst="rect">
            <a:avLst/>
          </a:prstGeom>
          <a:noFill/>
          <a:ln w="9525">
            <a:noFill/>
            <a:miter lim="800000"/>
            <a:headEnd/>
            <a:tailEnd/>
          </a:ln>
        </p:spPr>
        <p:txBody>
          <a:bodyPr/>
          <a:lstStyle/>
          <a:p>
            <a:endParaRPr lang="en-US"/>
          </a:p>
        </p:txBody>
      </p:sp>
      <p:sp>
        <p:nvSpPr>
          <p:cNvPr id="26636" name="AutoShape 16" descr="data:image/jpg;base64,/9j/4AAQSkZJRgABAQAAAQABAAD/2wBDAAkGBwgHBgkIBwgKCgkLDRYPDQwMDRsUFRAWIB0iIiAdHx8kKDQsJCYxJx8fLT0tMTU3Ojo6Iys/RD84QzQ5Ojf/2wBDAQoKCg0MDRoPDxo3JR8lNzc3Nzc3Nzc3Nzc3Nzc3Nzc3Nzc3Nzc3Nzc3Nzc3Nzc3Nzc3Nzc3Nzc3Nzc3Nzc3Nzf/wAARCACjAOQDASIAAhEBAxEB/8QAHAAAAQQDAQAAAAAAAAAAAAAAAAQFBgcBAgMI/8QARBAAAgEDAgQDBQcBBgQEBwAAAQIDAAQRBSEGEjFBEyJRB2FxgZEUIzJCobHBUhUkYnLR4QgWNPAmM0SSVGSTorKzwv/EABkBAAIDAQAAAAAAAAAAAAAAAAADAQIEBf/EACERAAIDAAMAAwEBAQAAAAAAAAABAgMREiExBCIyQWET/9oADAMBAAIRAxEAPwC8aKKKACiiigAoorSSWOJGeRgqruSegoA3opBFrGnyvyJdRk/HY0uBBxg5zUJph4ZorGaM1IGaKxkUZoABSbUL220+1kuryVIoYxksxpSem1Ud7T9em1fWnsYpWWzs25FVTjnfux+ew9APeapOXFFoR5PCTaj7VYElZdOs/FRerykjP0rjYe0+ea4+/s4uT+iNjzAetVT9luISHjjYKVyw/muoWVQrBdubv2P8Vnla/wCM0RpX9R6T0nVLXVbVbi0kDKdiO6n0IpfVK8D65LY30RdzyseVs9x1wfXbernicPGrqcggEEd6bVZy9FW18H/hvRRWCwAyTgeppwozWKbb/XtK0+WGO7v7eJ5iQgLjfFL45Y5VDRurr6qcigDeigbiigAooooAKKKKACis4ooAzRRRQAUUUUAFVz7QtXkN6LNJCkUWOZR+ZiM/tVimqY9oV2b3VfH0snlbZyQF3HlPX0waXb+R1KTl2J7S9kWZT4jkk779KszhC+kuIPDkYlMZQt1qlZlvpIInSYqfzjON+1WNwtqz6dY2OYjMzyrb9cEs1Z6m0+2aL4px6RYV3cRWtvJcXEixxRqXd2OygdSaqzWva2fHki0O0DxrnlmnzlveF7D408e2nVBY8IG2DgPeTLGFz+JR5j8thUB9n+gWt1YjUb1Q7ysSnP6Z9PfWiyxRWmWuDm8MWvtd4hjlBk+yzgN5hJDy5Hp5cY+NWxwRxlZ8WWkjRRtb3UGPGt3IJXPQg91O+9VlxlwbaNYTXtjGIZoxzEAbEVDuENcm4e1e11GFm+7flmQfnjP4gfXpn4gGohbyRNlTgendRmNtY3E46xxMw+QrzlpcD3/FLRTZdUPO5+PU/WvQesyCTRLpo2BDwnlPrkYH71Smh2yHifUIw2HZAV27EmlXy7wb8eO9kpvdLhKIxiKoqlSQv5aY2063jVldCDH5JB7uoanm00m+tmmupzb4A8hiQjJ9++/brSzWdDe9kia0WJOUgnmXOB6Vice+mb1Lrwg180VorvA34Asin382P0JI+FXTwjd/bNBtpD1Vcfz+2KqLjDRZLKzgZ2UmRxHIEUgLlh0HptVlezqQto/J25VI/UfwK00P7GT5MfrpLfWqx45167169uOG9B8RPAJ+1zluUbflHqKs+qzWyXS9a4jmKP5ruMjkQsxDKSMAfP6VqsbUejJWk5dkLHs11K4cPdX0IO/MVB2FdoLfX+A2i1G2ufHtlJSSJiShB9R9N+1WHBqNu1s8w8X7v8SOhVgfTBpq1Arr2l30CRyRgxMfMyNkjfHlY4O1ZI2y1Gt0xwsHSr2PUtNtr2H/AMu4jWRfmKVHY1HvZ+rLwjpoc7+GT16DJwKctS1FbQcoPmOPqa28klrMWd4L80VHU1S4achpJF/wlQPpTzZXa3MQIOSOp9arGxS6JcWhTWRWKKYVNqKKKACiiigAoorFAARtVW+0vSxYTx3kK/czs5bA6McE/Xc1ZlxdQ265mkC+7uar32p3tzLo6TWQ57aNszIy9Qeje7H80uzHEZW2paVlGQ1zyhZTzAjDSYq2eArSOS2t1mUFolEignfmB6/rVHDUjHcK4i3U5qxuD+NHsdM1TVbuL+7WsIVUH5pCfKg9+evupFaxj7Zauhn9uuqm84nh02Fsi0iCY/xvgn9OWn7+yAmn2lvDOYVijVSoVSDgd8jP0qn9a1W51XV59SuWzcTSGQkdj129BVyNI91a215asPCcBnBXmwpHUDO5FR8nxFvhpNsxqC3q6dFZwzsCV3JcjI/Xaqiu4nt7ie2mHJIkpQjOeU5q245J3uokhmSdADzOFZfD7jIPf3VVvF+G1+4lg3ieZl5s5DOPxb/HP0qvx93Bny4pQR6A026ef2b2FyWJf7JGS3+Uj/Sqplkls+M7R1YhZJGhbfqDkr/pVp8OxY9mFlGf/hATn4k1VHEURuLZLqLImt5QxI9x/wBqm/qS0V8bzosm4vU+wxq0kaGQjl52wD6jNLIb2MoginjLgDCqwbOBUb0LUbfUrVYrkDPcN2PqKfYxZafA8oZQoXzP1IArKutOh1hDPabqDxT6daR5zM7MUHU4K4z8yfpVhezqJk0ose6gfq1Vfdk61rZ1W62XaO0iPVU3xn3kkmrl4Vtlt9KiRTvjfHurTR+0jD8j8seqh3EVqXu75LhWMU3hMCpxlcFSPkf3qYUi1W1+02MqKAGxlSfdWqyPKLMlcuMlpBoYLWzEltHARGwGFVdsUvtLO3gIW1gjDPnIVQObammWK7MwEcjr5sOhk5Qg7npTrp8qQzIGctytndsk1zY/rGdOecdJPoVvJa6dGkqhWyTyjtTJqtyFv152UI3M5J9BtipQsiyQCVCCpXIIqHaxySTw+IoZJE5cEZ9c1tufGCRgqXKes0e/tWt3uI5VMa7M1KeGL7mvpEEiujxh1IPXfBP6ikAtLJLc26w4QnPJjy/T50aKsdtrcccSBFCcvKp2xn0rPB5NM0WQ+pPqKwu4FZroowGaKxmigDasHpWa1dgqFmOABk0AJb29W2PKAC+Mneme51aVwVB5fcpxXC+uTLMzZ2bJ+VNMc3PcsGO2Mn60qUi6iLJLhmGHY4OSe2ajnFN/qF5bNY6ZGYoXBWS7YAtj0VfT3n5etPQlZlJ29wNJ50BQ+UetUfZZLCqrjQo5ZmdwAU2ZUOAx9w+tb6rpmqQcPGCRl+zCUSmAYwm3bHyz/wB5lunaPc6neT3cfJHac5VmlHVgR+Ed+lSi50WF4fCVsmUjJcZGc+lR4T68KDvdHvIdLTUpYyIGk5MgHcHOGz0wSCPlVjcDXVzLosXIA4ReUox9P9qkl1oltrOnavpyRpGjKiQMFwoKbqw93NnPzpi4T06TToHhn+6kVyCme42NLulsR9EOMznxlrlzpuiTPEot3kPIjZyd+pH6/pTRZ8N2c/Ddv9okMVy8SkgnALkBg2O5Ctgnv36Ug9o98suppYph1hUFwdxzHf8AbFMdtq064S4lmkhAAEQflGBtj3DAAq1dbUOit1qc8ZccHFEa8OWekWv3rwwiKVkBI22H+9NM2hSQafK82D445yo/Lk4x8aiGocVpFpkdnplrFasfxmGQyFRj+o43+HSnn2eas12JdGmkH2Qx88bNv4BBGMn0YtuOx39aXOucu2TXZCPSJLw1psH2VQy+ZDj4it+JpV5otLto1845pQo6D/enXSYHg5xIvIcnKfOm+OI/2tdXEqM7FlWIep7D6kVm4vDduvRq0zS5ZdSmkdPJZtGWwOhbfPy2+tWHwrqsMkJtJXVJ0YjkY4P0qqOMOKL7hjULvSdKkQXUjLLdXJUNuVH3ag7AAAAncntjvvNxbofENgIr5X03UAcJKuTExxseYbp6Z7etaoVyhkkYLLIz1F7gjqDXO4nihXMjqM9Ae/yqitG9rF/YQx206Pdwrt4r8olUe49G+f1FS+w4qttbhP8AZd0GuSMssmzp78H9OordD7GOb4nGeLxb51nDBlYqyhzsc7fL0p0sLOJj5FKoDuc9arCS+1Lh3Vp7K5nkmgEnP4srliAxz5j13bO47knB6VM+GNOvUll1X7ZceJckN4MwwDGB5Q6jbm7ZHTG2xpcPhpTcm+hs/ltw4xRPrK8MC+G4ymDjH5aj3G0z2ejNewBSLaVXyRkMpzkHFOoJYZOfnQxBQqwDBlwQRkEelOtpU0JrucHrIPDxNodxB9pMkYkABZWdQc/zUk4Ghe/xqlwAGmbMY9E3x+9R7i3gXTNQsLifSrFLfUI0JjEOyyY3Klem/r61z9kOq3Mtpewyu3PayIFDdl5SB+xrG6OEtZvdysr6LgH7UU32+pq/llHI2e3Q0uR0deZDkVpT0xG1FZAoqQM02azOI7cRA+ZuoHpTi7BFLHoBk1F7+dri4Mh6dvhVZMlIQXe4ODgcu1MkM/PeKpP442/Su+rvLJIfAlZQOw71y/sqWzuLa4kk5s23iEAYxzHp9MUhvRq8HHIA32ApPdTKIcD8TA4rm7s78menWsxIJbtE7KVX6kZoBjxDbrbWcVsu3JGAPee5+ZzXVlEkqemTt8KxcsAAT6GukQwq8rK2AScHPpUljVI0gjQoAANiPdUW4yuYtFLanIRyOuGA/M/YD4/xUnu5UhtmaRwqKpLE9APf7qo/2g8WHiG+WG1Drp8O8YYYZ2xgsfl093xqHDl0H/Rx7I1dXE13cy3FzIXmkYszGuR3/F+laDbbf51nNPzOjO3r0wD95jPbIJqxfYrbrca9fRv0+xHHuPOgquJNuVh2qy/YWw/5kuwT1smx/wDUjoBFrXlsyBG6cwxzAb9Nj/36V20+0ia7lvXUfcAKhx3xkn5Db5n1pXerm0QsQMFSfcMUh1K9FjwjNdrlc27S5xvuM/tikcFzNLsfA878VXJvOJNTuGYsXuX3PxxTRIxIx27VtNIzuzMcu7FmPvO5rHUU8ymVJAqT+zq5FvxbaliAj8yHfsVNRYHyt7qceH7h7fV7WaPmLeIAAvU522+tWj6iJeE/1G4bVTcXTKG/vC/Z4QAOcjvjuxA77KPTfNk2ZVraJ1C4ZQdjmqfu71mjlsbEq0rLyySKQQEG5AboIxjzNtzdyFAzbWlgx6baISDyQIM+vlG9bLJRaSRlhFptti4d81o5Ao59qTXM4iRnY7CqIuzrE/nYA9Mbim/StCTTta1a/t8LDf8AhOUA/DIObn+RyD86V2o5ZJuY9WGPpSyFgwZT8t6XdDUMrlxMA4YU56JJnnQ96aXON/dSzRnxchSdiKxp4zQyQUUdqKeUG7V7t7eApEgZmB3JwBUPvb27UMI4YztjrUw1iDxIOYYyOvwqJXqsxdecqo6gHelSLxGuxS8vpESOAnxGKh1B5Sfj0qRcTwrBdW4H4BCF+QNMtpeXtjNGbeeSOHmyUB2I7kj4U+8XOsrWrxsGV0yGHcGqLwt/RhT8TMelao5iaBgMl7iNfqwrYjEWO7VhiI57dWGeWRPrmoJHe+bCrg9q4aYY7bSISvV1Zz8SaxqjkBcehqAcR8Uzadw+LWD/AKmaSSONgd44wd2+OTgfP0oXciz/ACN/tK4sa8m/smwnIgj/AOoZDjnb+n4Dv79u1V63XOTWxYNvnfoRitG6Zp6WGdvWYLebrW2d6lug8ES3dubvUWKF0Yw26Eg83L5eY9t+w/SohuCQc5BwaNDGdGUMMGrE9hIZuJrk9lsnz/70qugSRt1qyfYQwXiDUh0P2Qf/ALFoBFyazE8ukTQxNyu+IwT25nC/s1MHtXmNpwTdpESoKiP5EgY+hqT83iIVO/3g/dTUG9stxjheS3HVnjP/AN61BZlCnBbIrbPlJrTO9ZzUlDBby7d66wkKebOMEb/Okx612jbY464NAE700x6PCYsB72RgwWRQQjflLKfxNuCsZ2XZm3wBbMTERIWBGwzn1qpuGdNC3trc3MpYzOBF4Z5mY8wzy52wM+aQ7DcDLdLdK4Ug4wewFausQh+gx7Zpu1mN5rGVIT94VPIP8XUUubZa0PK/U5CqSQKlEM46PdNdWEc7pyM4BZP6T3H1zTghIIK9RvUe4dlf7FKJdmW4kBHpls4p5jnGQc9KmaxkRfQpvG5ULDpy5FZ0+XkniYdmrjfI8tqwgBYgcwx/T1pLZXauuVDLvgErsK581xkbYPYk8U5APrRXK0fxLaN/VaKbpQ6uodSrAEEYIPemPUdE5g72xA2zykfzT7WDuKM0Ctb7mVn5zyoqZbJx8j7qWSXEmrxwNyN48aeGYgn4wN+ZR+4p21fQLi8vGMARYWYSNzHrj8uPjiorr18mkQM0vOsoYhFU4PN6g9sdc0mSwanp3eWNA7MRzIOnQg/CkFhMbi7jZ2GXlBG/of8Aaqp1eSaTUZbyS9lSaVy7Sc5OSfWpDwLrl9LxJY2UzpPCzMBMBg7IWqEl6iX16WVq8iZAycgHIA3qg9XvJr7UJppsbMVQDoBk/wDfzq7tbbaUkDsDVJa5aCy1OeHAwGLIf8J3H71aD7CxfUbyTnepNwDon9s60rzLzWlpiWXI2Y58q/M/oD61G871Zvs01K0fTpLBESO4i5nYcuPEHZs98dKvLpCopNkxbIkcBd1lbfPfeqQ4mtfsOv6hCowomJX4N5h+hq6y/wDeZgNh4wP1FVf7S7UQ61DcgbTw4b/Mpx+xFKrfY2xdEUQ5GKsD2JzeHxLeDbzWTde+JIzVeg4qbeyBv/GSRZx4ttKBnuQA3/8ANOEHoBcKECnvnHzFV37ZnDac8eQG5Fdc9/vFBqwo8goGAG/aoB7Yrdn0iWU4CJGN++eZelVLlHfHrRnymgnfesZqxQ0Y+ZfhW6nbP0rgSeYe4V3jOMZ3qQLM4VuTJd27kmZnCeJIzAYGMqv06IvbJ2G5s1G8o6VSPB0s8us6ZGXAggLcgGwOQScY6n1PXG221W/bzEoBmtTsckjMoKLYvz1B79KTsrKzLkYIxQZCcUoQpKU5sAggf5hQmDEIgNs3kZQ8p8Qqf3pQjtjzDrtkUy8SXUkGtRyMjLGrr4XL+YFWU4+pz6Yp1gnWVF5shiNx6Gqxm5bv8LShwz/R3066W3eNnPlCsD399JrSFhDlgC3UgdKTRv51AycKdgKetGt3kn52H3fcGs9y2SH1PodtPjkS1UNgZ3wKKVKMCiq8S2m1FFFXIMYqHe0PhyLUtPe/SRYprWNnYscKyjc/PaplUb9odwttwdqrv0aAxgepYhf5z8qhrVhKbT1HnLU3jdnLMrjOwFLfZtj/AJ1syF2Cy4Gdh5DTFJgs595qQ+zNA3GELZ/DBKR/7cVTMRLk5MsrWusm/Vh/FQviDRBquhPdwJm7iZ5FwN3XO6/QZHwqYa8xMMnhjJUjNItMYHTIXIKYGSvXB60pPHo5rVhSx2OKcuHNSbStYt7oHyq2JBn8SHZh9P2pdxnpA0+++026Ytbg5A/pfuPnuRUdz7x8af6jP4y8ZZv72xUllPhnI37Deoj7SIOfS7e4IwY7jAJ7hl3/AGpq4U4nW1iFjfO4XnHhTFtlG3lPfG2x99PnG1hdanp6RWgD+FL4jqzgFhg4A9TSkuMhrlyXRWuKfeBb2Wx4r066iRnZZCvInVgQQQPfikzcP6qqn+4yttnCYbI92OtbcGOY+LNIOSpW8QH5nFM3Rbi16ekYr2OezW4gkDxuoZWHpUN9s6mXRFwxXw2JZf6sY/0qTxW4tJpYlXFvKxJQfkY5BI9x/eoh7YFlNi55sJ4TNj1qpJSnurNaE7ms8wq5Q0uECMhDA8wyQO2+MGsoex77VrN+U47YJoQ9Nz8qkCZcDyrHcEzXMNvCg8zPIAXB/CBnsDk+84z0qy7HUbORQsd9byY7iZT/ADVGxSomn3MbH8RHKPU57UnLAggoOb1ParxniwpKGvT0Ul1bsPJPG5/wMD+1c5r+2tmBluETfoWGT7gOua88hm6jbHcbVIODAk+qokiozEEq7DJUjfIJ71Ls6IVa0srTb2bV9Qe8gfntEYoFyCF93uPc1ISH8wQKo6jemfSLP7AjcsarFM2XIGMt6/x9KdUXmKqu5z1xV61xjr/pFrUpYvELLcslxDEF5w4wzA4KnsMd6m1jB4Fsse2e+PWo3Y8qSIfQgZqUxHmQEVn3lLRyXFG9FFFWAKKKKACoV7XZAnB0wP55UUfqf4qa1X/trk5OE4x/VdL+itQB5+P5qknswBbiwEfltpD+1Rhm8ufWpH7M5THxSACRz28i/sf4qsvCY9ss3WEKpKwK4K9KrGw4y/syKXTru2MyROyLLG+Gxk7EHr8asXVyWjYKoA6sxPWqW4ji8DXLtQMefmHz32pMEmxtjaRJNV4t0nUdPmtpLO6cOPKCUHKexBye9Q0HIrkTmhWxtTksEt6LbG1lvbqO3t/xyHAJ6D3/AAq0LdZfsK+KWumVcbAAtjvjpmoRwheadaC4a5lWO4bYM3ZPd86crjirTWlWJ4riSNdhJCShz7t96VNNvDVRwitZ0urbS5JORL+/0u8Y7CZmUHPx/g1HrW2k0riizgmkjd4ruFvEicMDlgc5H/Yp8u+KrH7JEgDajhsPb30AAC46h1x9Md+tRayZX1a3aNBGrXKFUUnC+cbDParQWLspdKLfR6kkUTryn8Qccp9N6gPtWmjvOGYLy3fmikhJVh3GKlF1qQtdHv7vJ5raCWQH3qpI/UVW2p3DT+x/SCScokkROevKzD/SgSVkeufWgGtc1irlTLjyn61qtbE5Fap3oA7dYG+Ncu3lG+a3U+Rx25a5E71IDxp0Oj+Es1/eS84J5oEU/v3qccKDSSi3en2qIQSod/xY99VeSe5p94S1VrHUBblh4Vx5cHoG7H+KVOL9TH1zj+ZLouy3lEqAJvnP+9OFvGUZTikWi2ohgPMcu+CxNOYbB5avK6U0KVUYyeHdG5W2+NSqxbNutQ8tnpUq0h/EslNVgSxdRRRTSoUUUUAFVt7d35OE7Y//ADY//B6smqq/4g5uThvT48jL3ZOM9cRt/qKAKKZvLTnwhqCadxFa3Eqlo90IGMksMAb+/HypmLbVqHKtzq2Cu4PoarLwE8eluanrl1cHwbW2V5HbkjiQFmZj0AHr8Kq/iOSaXU3luMc7qM4XHTbf3jpVgi01TQtT0nVJbGW4iPgXi+AhYODhiucbHqN+/uqA8SXC3Oo3DiKSFjPIRG43VSxIB947ilQTTNFrTWIZzQTQTWpNOMxnNbA+U1pmsg+Q0EG4eu9jcRw31vLLnw45Ud8dcAgnHvpJtRQSW7rvHuhXfDepW1ndXJnuIGjjjeAg5bA3I26ZqMycQ6a3s3ttGEzC/jmlLRcjYKscg83SoTmsVGE6diwJ26VjmFc80ZqSDpzVhD1rWgGgDsprlmtlO9aMcMaANh0pTp7BL63dvwiRcj3Z3pIDXe03uIwOvMP3oYHo60kwmffXfm++UetN1pJ5CO4NKPE+9GOoBpA7BYT94QfWpLw6/NauP6WqKSv5sg9QDT9wtNl5Y89QDVovsqyR0UUU4oZooooADVI/8Qbs1/pUTMTGsEjBewJOM/oKKKAKbYbVoQOQ0UVBD8PXOl5TTrRVJAWCMDB/wCvM/tBVRxtrmB/6tj9TRRUEkaIFYIFFFSQzGK2AHKaKKCDGBRgUUUAGBRgUUUAGBRgUUUAYwKyOtFFBJug3rVgOY0UUAGKV6YoOoWwI6yJ+4oooAvm06t8a6xkmY/AUUUgcKJD5l/yinjhcn7d16iiipj6VfhL6KKK0FD//2Q=="/>
          <p:cNvSpPr>
            <a:spLocks noChangeAspect="1" noChangeArrowheads="1"/>
          </p:cNvSpPr>
          <p:nvPr/>
        </p:nvSpPr>
        <p:spPr bwMode="auto">
          <a:xfrm>
            <a:off x="80963" y="-601663"/>
            <a:ext cx="1762125" cy="1257301"/>
          </a:xfrm>
          <a:prstGeom prst="rect">
            <a:avLst/>
          </a:prstGeom>
          <a:noFill/>
          <a:ln w="9525">
            <a:noFill/>
            <a:miter lim="800000"/>
            <a:headEnd/>
            <a:tailEnd/>
          </a:ln>
        </p:spPr>
        <p:txBody>
          <a:bodyPr/>
          <a:lstStyle/>
          <a:p>
            <a:endParaRPr lang="en-US"/>
          </a:p>
        </p:txBody>
      </p:sp>
      <p:sp>
        <p:nvSpPr>
          <p:cNvPr id="26637" name="AutoShape 18" descr="data:image/jpg;base64,/9j/4AAQSkZJRgABAQAAAQABAAD/2wBDAAkGBwgHBgkIBwgKCgkLDRYPDQwMDRsUFRAWIB0iIiAdHx8kKDQsJCYxJx8fLT0tMTU3Ojo6Iys/RD84QzQ5Ojf/2wBDAQoKCg0MDRoPDxo3JR8lNzc3Nzc3Nzc3Nzc3Nzc3Nzc3Nzc3Nzc3Nzc3Nzc3Nzc3Nzc3Nzc3Nzc3Nzc3Nzc3Nzf/wAARCACjAOQDASIAAhEBAxEB/8QAHAAAAQQDAQAAAAAAAAAAAAAAAAQFBgcBAgMI/8QARBAAAgEDAgQDBQcBBgQEBwAAAQIDAAQRBSEGEjFBEyJRB2FxgZEUIzJCobHBUhUkYnLR4QgWNPAmM0SSVGSTorKzwv/EABkBAAIDAQAAAAAAAAAAAAAAAAADAQIEBf/EACERAAIDAAMAAwEBAQAAAAAAAAABAgMREiExBCIyQWET/9oADAMBAAIRAxEAPwC8aKKKACiiigAoorSSWOJGeRgqruSegoA3opBFrGnyvyJdRk/HY0uBBxg5zUJph4ZorGaM1IGaKxkUZoABSbUL220+1kuryVIoYxksxpSem1Ud7T9em1fWnsYpWWzs25FVTjnfux+ew9APeapOXFFoR5PCTaj7VYElZdOs/FRerykjP0rjYe0+ea4+/s4uT+iNjzAetVT9luISHjjYKVyw/muoWVQrBdubv2P8Vnla/wCM0RpX9R6T0nVLXVbVbi0kDKdiO6n0IpfVK8D65LY30RdzyseVs9x1wfXbernicPGrqcggEEd6bVZy9FW18H/hvRRWCwAyTgeppwozWKbb/XtK0+WGO7v7eJ5iQgLjfFL45Y5VDRurr6qcigDeigbiigAooooAKKKKACis4ooAzRRRQAUUUUAFVz7QtXkN6LNJCkUWOZR+ZiM/tVimqY9oV2b3VfH0snlbZyQF3HlPX0waXb+R1KTl2J7S9kWZT4jkk779KszhC+kuIPDkYlMZQt1qlZlvpIInSYqfzjON+1WNwtqz6dY2OYjMzyrb9cEs1Z6m0+2aL4px6RYV3cRWtvJcXEixxRqXd2OygdSaqzWva2fHki0O0DxrnlmnzlveF7D408e2nVBY8IG2DgPeTLGFz+JR5j8thUB9n+gWt1YjUb1Q7ysSnP6Z9PfWiyxRWmWuDm8MWvtd4hjlBk+yzgN5hJDy5Hp5cY+NWxwRxlZ8WWkjRRtb3UGPGt3IJXPQg91O+9VlxlwbaNYTXtjGIZoxzEAbEVDuENcm4e1e11GFm+7flmQfnjP4gfXpn4gGohbyRNlTgendRmNtY3E46xxMw+QrzlpcD3/FLRTZdUPO5+PU/WvQesyCTRLpo2BDwnlPrkYH71Smh2yHifUIw2HZAV27EmlXy7wb8eO9kpvdLhKIxiKoqlSQv5aY2063jVldCDH5JB7uoanm00m+tmmupzb4A8hiQjJ9++/brSzWdDe9kia0WJOUgnmXOB6Vice+mb1Lrwg180VorvA34Asin382P0JI+FXTwjd/bNBtpD1Vcfz+2KqLjDRZLKzgZ2UmRxHIEUgLlh0HptVlezqQto/J25VI/UfwK00P7GT5MfrpLfWqx45167169uOG9B8RPAJ+1zluUbflHqKs+qzWyXS9a4jmKP5ruMjkQsxDKSMAfP6VqsbUejJWk5dkLHs11K4cPdX0IO/MVB2FdoLfX+A2i1G2ufHtlJSSJiShB9R9N+1WHBqNu1s8w8X7v8SOhVgfTBpq1Arr2l30CRyRgxMfMyNkjfHlY4O1ZI2y1Gt0xwsHSr2PUtNtr2H/AMu4jWRfmKVHY1HvZ+rLwjpoc7+GT16DJwKctS1FbQcoPmOPqa28klrMWd4L80VHU1S4achpJF/wlQPpTzZXa3MQIOSOp9arGxS6JcWhTWRWKKYVNqKKKACiiigAoorFAARtVW+0vSxYTx3kK/czs5bA6McE/Xc1ZlxdQ265mkC+7uar32p3tzLo6TWQ57aNszIy9Qeje7H80uzHEZW2paVlGQ1zyhZTzAjDSYq2eArSOS2t1mUFolEignfmB6/rVHDUjHcK4i3U5qxuD+NHsdM1TVbuL+7WsIVUH5pCfKg9+evupFaxj7Zauhn9uuqm84nh02Fsi0iCY/xvgn9OWn7+yAmn2lvDOYVijVSoVSDgd8jP0qn9a1W51XV59SuWzcTSGQkdj129BVyNI91a215asPCcBnBXmwpHUDO5FR8nxFvhpNsxqC3q6dFZwzsCV3JcjI/Xaqiu4nt7ie2mHJIkpQjOeU5q245J3uokhmSdADzOFZfD7jIPf3VVvF+G1+4lg3ieZl5s5DOPxb/HP0qvx93Bny4pQR6A026ef2b2FyWJf7JGS3+Uj/Sqplkls+M7R1YhZJGhbfqDkr/pVp8OxY9mFlGf/hATn4k1VHEURuLZLqLImt5QxI9x/wBqm/qS0V8bzosm4vU+wxq0kaGQjl52wD6jNLIb2MoginjLgDCqwbOBUb0LUbfUrVYrkDPcN2PqKfYxZafA8oZQoXzP1IArKutOh1hDPabqDxT6daR5zM7MUHU4K4z8yfpVhezqJk0ose6gfq1Vfdk61rZ1W62XaO0iPVU3xn3kkmrl4Vtlt9KiRTvjfHurTR+0jD8j8seqh3EVqXu75LhWMU3hMCpxlcFSPkf3qYUi1W1+02MqKAGxlSfdWqyPKLMlcuMlpBoYLWzEltHARGwGFVdsUvtLO3gIW1gjDPnIVQObammWK7MwEcjr5sOhk5Qg7npTrp8qQzIGctytndsk1zY/rGdOecdJPoVvJa6dGkqhWyTyjtTJqtyFv152UI3M5J9BtipQsiyQCVCCpXIIqHaxySTw+IoZJE5cEZ9c1tufGCRgqXKes0e/tWt3uI5VMa7M1KeGL7mvpEEiujxh1IPXfBP6ikAtLJLc26w4QnPJjy/T50aKsdtrcccSBFCcvKp2xn0rPB5NM0WQ+pPqKwu4FZroowGaKxmigDasHpWa1dgqFmOABk0AJb29W2PKAC+Mneme51aVwVB5fcpxXC+uTLMzZ2bJ+VNMc3PcsGO2Mn60qUi6iLJLhmGHY4OSe2ajnFN/qF5bNY6ZGYoXBWS7YAtj0VfT3n5etPQlZlJ29wNJ50BQ+UetUfZZLCqrjQo5ZmdwAU2ZUOAx9w+tb6rpmqQcPGCRl+zCUSmAYwm3bHyz/wB5lunaPc6neT3cfJHac5VmlHVgR+Ed+lSi50WF4fCVsmUjJcZGc+lR4T68KDvdHvIdLTUpYyIGk5MgHcHOGz0wSCPlVjcDXVzLosXIA4ReUox9P9qkl1oltrOnavpyRpGjKiQMFwoKbqw93NnPzpi4T06TToHhn+6kVyCme42NLulsR9EOMznxlrlzpuiTPEot3kPIjZyd+pH6/pTRZ8N2c/Ddv9okMVy8SkgnALkBg2O5Ctgnv36Ug9o98suppYph1hUFwdxzHf8AbFMdtq064S4lmkhAAEQflGBtj3DAAq1dbUOit1qc8ZccHFEa8OWekWv3rwwiKVkBI22H+9NM2hSQafK82D445yo/Lk4x8aiGocVpFpkdnplrFasfxmGQyFRj+o43+HSnn2eas12JdGmkH2Qx88bNv4BBGMn0YtuOx39aXOucu2TXZCPSJLw1psH2VQy+ZDj4it+JpV5otLto1845pQo6D/enXSYHg5xIvIcnKfOm+OI/2tdXEqM7FlWIep7D6kVm4vDduvRq0zS5ZdSmkdPJZtGWwOhbfPy2+tWHwrqsMkJtJXVJ0YjkY4P0qqOMOKL7hjULvSdKkQXUjLLdXJUNuVH3ag7AAAAncntjvvNxbofENgIr5X03UAcJKuTExxseYbp6Z7etaoVyhkkYLLIz1F7gjqDXO4nihXMjqM9Ae/yqitG9rF/YQx206Pdwrt4r8olUe49G+f1FS+w4qttbhP8AZd0GuSMssmzp78H9OordD7GOb4nGeLxb51nDBlYqyhzsc7fL0p0sLOJj5FKoDuc9arCS+1Lh3Vp7K5nkmgEnP4srliAxz5j13bO47knB6VM+GNOvUll1X7ZceJckN4MwwDGB5Q6jbm7ZHTG2xpcPhpTcm+hs/ltw4xRPrK8MC+G4ymDjH5aj3G0z2ejNewBSLaVXyRkMpzkHFOoJYZOfnQxBQqwDBlwQRkEelOtpU0JrucHrIPDxNodxB9pMkYkABZWdQc/zUk4Ghe/xqlwAGmbMY9E3x+9R7i3gXTNQsLifSrFLfUI0JjEOyyY3Klem/r61z9kOq3Mtpewyu3PayIFDdl5SB+xrG6OEtZvdysr6LgH7UU32+pq/llHI2e3Q0uR0deZDkVpT0xG1FZAoqQM02azOI7cRA+ZuoHpTi7BFLHoBk1F7+dri4Mh6dvhVZMlIQXe4ODgcu1MkM/PeKpP442/Su+rvLJIfAlZQOw71y/sqWzuLa4kk5s23iEAYxzHp9MUhvRq8HHIA32ApPdTKIcD8TA4rm7s78menWsxIJbtE7KVX6kZoBjxDbrbWcVsu3JGAPee5+ZzXVlEkqemTt8KxcsAAT6GukQwq8rK2AScHPpUljVI0gjQoAANiPdUW4yuYtFLanIRyOuGA/M/YD4/xUnu5UhtmaRwqKpLE9APf7qo/2g8WHiG+WG1Drp8O8YYYZ2xgsfl093xqHDl0H/Rx7I1dXE13cy3FzIXmkYszGuR3/F+laDbbf51nNPzOjO3r0wD95jPbIJqxfYrbrca9fRv0+xHHuPOgquJNuVh2qy/YWw/5kuwT1smx/wDUjoBFrXlsyBG6cwxzAb9Nj/36V20+0ia7lvXUfcAKhx3xkn5Db5n1pXerm0QsQMFSfcMUh1K9FjwjNdrlc27S5xvuM/tikcFzNLsfA878VXJvOJNTuGYsXuX3PxxTRIxIx27VtNIzuzMcu7FmPvO5rHUU8ymVJAqT+zq5FvxbaliAj8yHfsVNRYHyt7qceH7h7fV7WaPmLeIAAvU522+tWj6iJeE/1G4bVTcXTKG/vC/Z4QAOcjvjuxA77KPTfNk2ZVraJ1C4ZQdjmqfu71mjlsbEq0rLyySKQQEG5AboIxjzNtzdyFAzbWlgx6baISDyQIM+vlG9bLJRaSRlhFptti4d81o5Ao59qTXM4iRnY7CqIuzrE/nYA9Mbim/StCTTta1a/t8LDf8AhOUA/DIObn+RyD86V2o5ZJuY9WGPpSyFgwZT8t6XdDUMrlxMA4YU56JJnnQ96aXON/dSzRnxchSdiKxp4zQyQUUdqKeUG7V7t7eApEgZmB3JwBUPvb27UMI4YztjrUw1iDxIOYYyOvwqJXqsxdecqo6gHelSLxGuxS8vpESOAnxGKh1B5Sfj0qRcTwrBdW4H4BCF+QNMtpeXtjNGbeeSOHmyUB2I7kj4U+8XOsrWrxsGV0yGHcGqLwt/RhT8TMelao5iaBgMl7iNfqwrYjEWO7VhiI57dWGeWRPrmoJHe+bCrg9q4aYY7bSISvV1Zz8SaxqjkBcehqAcR8Uzadw+LWD/AKmaSSONgd44wd2+OTgfP0oXciz/ACN/tK4sa8m/smwnIgj/AOoZDjnb+n4Dv79u1V63XOTWxYNvnfoRitG6Zp6WGdvWYLebrW2d6lug8ES3dubvUWKF0Yw26Eg83L5eY9t+w/SohuCQc5BwaNDGdGUMMGrE9hIZuJrk9lsnz/70qugSRt1qyfYQwXiDUh0P2Qf/ALFoBFyazE8ukTQxNyu+IwT25nC/s1MHtXmNpwTdpESoKiP5EgY+hqT83iIVO/3g/dTUG9stxjheS3HVnjP/AN61BZlCnBbIrbPlJrTO9ZzUlDBby7d66wkKebOMEb/Okx612jbY464NAE700x6PCYsB72RgwWRQQjflLKfxNuCsZ2XZm3wBbMTERIWBGwzn1qpuGdNC3trc3MpYzOBF4Z5mY8wzy52wM+aQ7DcDLdLdK4Ug4wewFausQh+gx7Zpu1mN5rGVIT94VPIP8XUUubZa0PK/U5CqSQKlEM46PdNdWEc7pyM4BZP6T3H1zTghIIK9RvUe4dlf7FKJdmW4kBHpls4p5jnGQc9KmaxkRfQpvG5ULDpy5FZ0+XkniYdmrjfI8tqwgBYgcwx/T1pLZXauuVDLvgErsK581xkbYPYk8U5APrRXK0fxLaN/VaKbpQ6uodSrAEEYIPemPUdE5g72xA2zykfzT7WDuKM0Ctb7mVn5zyoqZbJx8j7qWSXEmrxwNyN48aeGYgn4wN+ZR+4p21fQLi8vGMARYWYSNzHrj8uPjiorr18mkQM0vOsoYhFU4PN6g9sdc0mSwanp3eWNA7MRzIOnQg/CkFhMbi7jZ2GXlBG/of8Aaqp1eSaTUZbyS9lSaVy7Sc5OSfWpDwLrl9LxJY2UzpPCzMBMBg7IWqEl6iX16WVq8iZAycgHIA3qg9XvJr7UJppsbMVQDoBk/wDfzq7tbbaUkDsDVJa5aCy1OeHAwGLIf8J3H71aD7CxfUbyTnepNwDon9s60rzLzWlpiWXI2Y58q/M/oD61G871Zvs01K0fTpLBESO4i5nYcuPEHZs98dKvLpCopNkxbIkcBd1lbfPfeqQ4mtfsOv6hCowomJX4N5h+hq6y/wDeZgNh4wP1FVf7S7UQ61DcgbTw4b/Mpx+xFKrfY2xdEUQ5GKsD2JzeHxLeDbzWTde+JIzVeg4qbeyBv/GSRZx4ttKBnuQA3/8ANOEHoBcKECnvnHzFV37ZnDac8eQG5Fdc9/vFBqwo8goGAG/aoB7Yrdn0iWU4CJGN++eZelVLlHfHrRnymgnfesZqxQ0Y+ZfhW6nbP0rgSeYe4V3jOMZ3qQLM4VuTJd27kmZnCeJIzAYGMqv06IvbJ2G5s1G8o6VSPB0s8us6ZGXAggLcgGwOQScY6n1PXG221W/bzEoBmtTsckjMoKLYvz1B79KTsrKzLkYIxQZCcUoQpKU5sAggf5hQmDEIgNs3kZQ8p8Qqf3pQjtjzDrtkUy8SXUkGtRyMjLGrr4XL+YFWU4+pz6Yp1gnWVF5shiNx6Gqxm5bv8LShwz/R3066W3eNnPlCsD399JrSFhDlgC3UgdKTRv51AycKdgKetGt3kn52H3fcGs9y2SH1PodtPjkS1UNgZ3wKKVKMCiq8S2m1FFFXIMYqHe0PhyLUtPe/SRYprWNnYscKyjc/PaplUb9odwttwdqrv0aAxgepYhf5z8qhrVhKbT1HnLU3jdnLMrjOwFLfZtj/AJ1syF2Cy4Gdh5DTFJgs595qQ+zNA3GELZ/DBKR/7cVTMRLk5MsrWusm/Vh/FQviDRBquhPdwJm7iZ5FwN3XO6/QZHwqYa8xMMnhjJUjNItMYHTIXIKYGSvXB60pPHo5rVhSx2OKcuHNSbStYt7oHyq2JBn8SHZh9P2pdxnpA0+++026Ytbg5A/pfuPnuRUdz7x8af6jP4y8ZZv72xUllPhnI37Deoj7SIOfS7e4IwY7jAJ7hl3/AGpq4U4nW1iFjfO4XnHhTFtlG3lPfG2x99PnG1hdanp6RWgD+FL4jqzgFhg4A9TSkuMhrlyXRWuKfeBb2Wx4r066iRnZZCvInVgQQQPfikzcP6qqn+4yttnCYbI92OtbcGOY+LNIOSpW8QH5nFM3Rbi16ekYr2OezW4gkDxuoZWHpUN9s6mXRFwxXw2JZf6sY/0qTxW4tJpYlXFvKxJQfkY5BI9x/eoh7YFlNi55sJ4TNj1qpJSnurNaE7ms8wq5Q0uECMhDA8wyQO2+MGsoex77VrN+U47YJoQ9Nz8qkCZcDyrHcEzXMNvCg8zPIAXB/CBnsDk+84z0qy7HUbORQsd9byY7iZT/ADVGxSomn3MbH8RHKPU57UnLAggoOb1ParxniwpKGvT0Ul1bsPJPG5/wMD+1c5r+2tmBluETfoWGT7gOua88hm6jbHcbVIODAk+qokiozEEq7DJUjfIJ71Ls6IVa0srTb2bV9Qe8gfntEYoFyCF93uPc1ISH8wQKo6jemfSLP7AjcsarFM2XIGMt6/x9KdUXmKqu5z1xV61xjr/pFrUpYvELLcslxDEF5w4wzA4KnsMd6m1jB4Fsse2e+PWo3Y8qSIfQgZqUxHmQEVn3lLRyXFG9FFFWAKKKKACoV7XZAnB0wP55UUfqf4qa1X/trk5OE4x/VdL+itQB5+P5qknswBbiwEfltpD+1Rhm8ufWpH7M5THxSACRz28i/sf4qsvCY9ss3WEKpKwK4K9KrGw4y/syKXTru2MyROyLLG+Gxk7EHr8asXVyWjYKoA6sxPWqW4ji8DXLtQMefmHz32pMEmxtjaRJNV4t0nUdPmtpLO6cOPKCUHKexBye9Q0HIrkTmhWxtTksEt6LbG1lvbqO3t/xyHAJ6D3/AAq0LdZfsK+KWumVcbAAtjvjpmoRwheadaC4a5lWO4bYM3ZPd86crjirTWlWJ4riSNdhJCShz7t96VNNvDVRwitZ0urbS5JORL+/0u8Y7CZmUHPx/g1HrW2k0riizgmkjd4ruFvEicMDlgc5H/Yp8u+KrH7JEgDajhsPb30AAC46h1x9Md+tRayZX1a3aNBGrXKFUUnC+cbDParQWLspdKLfR6kkUTryn8Qccp9N6gPtWmjvOGYLy3fmikhJVh3GKlF1qQtdHv7vJ5raCWQH3qpI/UVW2p3DT+x/SCScokkROevKzD/SgSVkeufWgGtc1irlTLjyn61qtbE5Fap3oA7dYG+Ncu3lG+a3U+Rx25a5E71IDxp0Oj+Es1/eS84J5oEU/v3qccKDSSi3en2qIQSod/xY99VeSe5p94S1VrHUBblh4Vx5cHoG7H+KVOL9TH1zj+ZLouy3lEqAJvnP+9OFvGUZTikWi2ohgPMcu+CxNOYbB5avK6U0KVUYyeHdG5W2+NSqxbNutQ8tnpUq0h/EslNVgSxdRRRTSoUUUUAFVt7d35OE7Y//ADY//B6smqq/4g5uThvT48jL3ZOM9cRt/qKAKKZvLTnwhqCadxFa3Eqlo90IGMksMAb+/HypmLbVqHKtzq2Cu4PoarLwE8eluanrl1cHwbW2V5HbkjiQFmZj0AHr8Kq/iOSaXU3luMc7qM4XHTbf3jpVgi01TQtT0nVJbGW4iPgXi+AhYODhiucbHqN+/uqA8SXC3Oo3DiKSFjPIRG43VSxIB947ilQTTNFrTWIZzQTQTWpNOMxnNbA+U1pmsg+Q0EG4eu9jcRw31vLLnw45Ud8dcAgnHvpJtRQSW7rvHuhXfDepW1ndXJnuIGjjjeAg5bA3I26ZqMycQ6a3s3ttGEzC/jmlLRcjYKscg83SoTmsVGE6diwJ26VjmFc80ZqSDpzVhD1rWgGgDsprlmtlO9aMcMaANh0pTp7BL63dvwiRcj3Z3pIDXe03uIwOvMP3oYHo60kwmffXfm++UetN1pJ5CO4NKPE+9GOoBpA7BYT94QfWpLw6/NauP6WqKSv5sg9QDT9wtNl5Y89QDVovsqyR0UUU4oZooooADVI/8Qbs1/pUTMTGsEjBewJOM/oKKKAKbYbVoQOQ0UVBD8PXOl5TTrRVJAWCMDB/wCvM/tBVRxtrmB/6tj9TRRUEkaIFYIFFFSQzGK2AHKaKKCDGBRgUUUAGBRgUUUAGBRgUUUAYwKyOtFFBJug3rVgOY0UUAGKV6YoOoWwI6yJ+4oooAvm06t8a6xkmY/AUUUgcKJD5l/yinjhcn7d16iiipj6VfhL6KKK0FD//2Q=="/>
          <p:cNvSpPr>
            <a:spLocks noChangeAspect="1" noChangeArrowheads="1"/>
          </p:cNvSpPr>
          <p:nvPr/>
        </p:nvSpPr>
        <p:spPr bwMode="auto">
          <a:xfrm>
            <a:off x="80963" y="-601663"/>
            <a:ext cx="1762125" cy="1257301"/>
          </a:xfrm>
          <a:prstGeom prst="rect">
            <a:avLst/>
          </a:prstGeom>
          <a:noFill/>
          <a:ln w="9525">
            <a:noFill/>
            <a:miter lim="800000"/>
            <a:headEnd/>
            <a:tailEnd/>
          </a:ln>
        </p:spPr>
        <p:txBody>
          <a:bodyPr/>
          <a:lstStyle/>
          <a:p>
            <a:endParaRPr lang="en-US"/>
          </a:p>
        </p:txBody>
      </p:sp>
      <p:sp>
        <p:nvSpPr>
          <p:cNvPr id="26638" name="AutoShape 20" descr="data:image/jpg;base64,/9j/4AAQSkZJRgABAQAAAQABAAD/2wBDAAkGBwgHBgkIBwgKCgkLDRYPDQwMDRsUFRAWIB0iIiAdHx8kKDQsJCYxJx8fLT0tMTU3Ojo6Iys/RD84QzQ5Ojf/2wBDAQoKCg0MDRoPDxo3JR8lNzc3Nzc3Nzc3Nzc3Nzc3Nzc3Nzc3Nzc3Nzc3Nzc3Nzc3Nzc3Nzc3Nzc3Nzc3Nzc3Nzf/wAARCACjAOQDASIAAhEBAxEB/8QAHAAAAQQDAQAAAAAAAAAAAAAAAAQFBgcBAgMI/8QARBAAAgEDAgQDBQcBBgQEBwAAAQIDAAQRBSEGEjFBEyJRB2FxgZEUIzJCobHBUhUkYnLR4QgWNPAmM0SSVGSTorKzwv/EABkBAAIDAQAAAAAAAAAAAAAAAAADAQIEBf/EACERAAIDAAMAAwEBAQAAAAAAAAABAgMREiExBCIyQWET/9oADAMBAAIRAxEAPwC8aKKKACiiigAoorSSWOJGeRgqruSegoA3opBFrGnyvyJdRk/HY0uBBxg5zUJph4ZorGaM1IGaKxkUZoABSbUL220+1kuryVIoYxksxpSem1Ud7T9em1fWnsYpWWzs25FVTjnfux+ew9APeapOXFFoR5PCTaj7VYElZdOs/FRerykjP0rjYe0+ea4+/s4uT+iNjzAetVT9luISHjjYKVyw/muoWVQrBdubv2P8Vnla/wCM0RpX9R6T0nVLXVbVbi0kDKdiO6n0IpfVK8D65LY30RdzyseVs9x1wfXbernicPGrqcggEEd6bVZy9FW18H/hvRRWCwAyTgeppwozWKbb/XtK0+WGO7v7eJ5iQgLjfFL45Y5VDRurr6qcigDeigbiigAooooAKKKKACis4ooAzRRRQAUUUUAFVz7QtXkN6LNJCkUWOZR+ZiM/tVimqY9oV2b3VfH0snlbZyQF3HlPX0waXb+R1KTl2J7S9kWZT4jkk779KszhC+kuIPDkYlMZQt1qlZlvpIInSYqfzjON+1WNwtqz6dY2OYjMzyrb9cEs1Z6m0+2aL4px6RYV3cRWtvJcXEixxRqXd2OygdSaqzWva2fHki0O0DxrnlmnzlveF7D408e2nVBY8IG2DgPeTLGFz+JR5j8thUB9n+gWt1YjUb1Q7ysSnP6Z9PfWiyxRWmWuDm8MWvtd4hjlBk+yzgN5hJDy5Hp5cY+NWxwRxlZ8WWkjRRtb3UGPGt3IJXPQg91O+9VlxlwbaNYTXtjGIZoxzEAbEVDuENcm4e1e11GFm+7flmQfnjP4gfXpn4gGohbyRNlTgendRmNtY3E46xxMw+QrzlpcD3/FLRTZdUPO5+PU/WvQesyCTRLpo2BDwnlPrkYH71Smh2yHifUIw2HZAV27EmlXy7wb8eO9kpvdLhKIxiKoqlSQv5aY2063jVldCDH5JB7uoanm00m+tmmupzb4A8hiQjJ9++/brSzWdDe9kia0WJOUgnmXOB6Vice+mb1Lrwg180VorvA34Asin382P0JI+FXTwjd/bNBtpD1Vcfz+2KqLjDRZLKzgZ2UmRxHIEUgLlh0HptVlezqQto/J25VI/UfwK00P7GT5MfrpLfWqx45167169uOG9B8RPAJ+1zluUbflHqKs+qzWyXS9a4jmKP5ruMjkQsxDKSMAfP6VqsbUejJWk5dkLHs11K4cPdX0IO/MVB2FdoLfX+A2i1G2ufHtlJSSJiShB9R9N+1WHBqNu1s8w8X7v8SOhVgfTBpq1Arr2l30CRyRgxMfMyNkjfHlY4O1ZI2y1Gt0xwsHSr2PUtNtr2H/AMu4jWRfmKVHY1HvZ+rLwjpoc7+GT16DJwKctS1FbQcoPmOPqa28klrMWd4L80VHU1S4achpJF/wlQPpTzZXa3MQIOSOp9arGxS6JcWhTWRWKKYVNqKKKACiiigAoorFAARtVW+0vSxYTx3kK/czs5bA6McE/Xc1ZlxdQ265mkC+7uar32p3tzLo6TWQ57aNszIy9Qeje7H80uzHEZW2paVlGQ1zyhZTzAjDSYq2eArSOS2t1mUFolEignfmB6/rVHDUjHcK4i3U5qxuD+NHsdM1TVbuL+7WsIVUH5pCfKg9+evupFaxj7Zauhn9uuqm84nh02Fsi0iCY/xvgn9OWn7+yAmn2lvDOYVijVSoVSDgd8jP0qn9a1W51XV59SuWzcTSGQkdj129BVyNI91a215asPCcBnBXmwpHUDO5FR8nxFvhpNsxqC3q6dFZwzsCV3JcjI/Xaqiu4nt7ie2mHJIkpQjOeU5q245J3uokhmSdADzOFZfD7jIPf3VVvF+G1+4lg3ieZl5s5DOPxb/HP0qvx93Bny4pQR6A026ef2b2FyWJf7JGS3+Uj/Sqplkls+M7R1YhZJGhbfqDkr/pVp8OxY9mFlGf/hATn4k1VHEURuLZLqLImt5QxI9x/wBqm/qS0V8bzosm4vU+wxq0kaGQjl52wD6jNLIb2MoginjLgDCqwbOBUb0LUbfUrVYrkDPcN2PqKfYxZafA8oZQoXzP1IArKutOh1hDPabqDxT6daR5zM7MUHU4K4z8yfpVhezqJk0ose6gfq1Vfdk61rZ1W62XaO0iPVU3xn3kkmrl4Vtlt9KiRTvjfHurTR+0jD8j8seqh3EVqXu75LhWMU3hMCpxlcFSPkf3qYUi1W1+02MqKAGxlSfdWqyPKLMlcuMlpBoYLWzEltHARGwGFVdsUvtLO3gIW1gjDPnIVQObammWK7MwEcjr5sOhk5Qg7npTrp8qQzIGctytndsk1zY/rGdOecdJPoVvJa6dGkqhWyTyjtTJqtyFv152UI3M5J9BtipQsiyQCVCCpXIIqHaxySTw+IoZJE5cEZ9c1tufGCRgqXKes0e/tWt3uI5VMa7M1KeGL7mvpEEiujxh1IPXfBP6ikAtLJLc26w4QnPJjy/T50aKsdtrcccSBFCcvKp2xn0rPB5NM0WQ+pPqKwu4FZroowGaKxmigDasHpWa1dgqFmOABk0AJb29W2PKAC+Mneme51aVwVB5fcpxXC+uTLMzZ2bJ+VNMc3PcsGO2Mn60qUi6iLJLhmGHY4OSe2ajnFN/qF5bNY6ZGYoXBWS7YAtj0VfT3n5etPQlZlJ29wNJ50BQ+UetUfZZLCqrjQo5ZmdwAU2ZUOAx9w+tb6rpmqQcPGCRl+zCUSmAYwm3bHyz/wB5lunaPc6neT3cfJHac5VmlHVgR+Ed+lSi50WF4fCVsmUjJcZGc+lR4T68KDvdHvIdLTUpYyIGk5MgHcHOGz0wSCPlVjcDXVzLosXIA4ReUox9P9qkl1oltrOnavpyRpGjKiQMFwoKbqw93NnPzpi4T06TToHhn+6kVyCme42NLulsR9EOMznxlrlzpuiTPEot3kPIjZyd+pH6/pTRZ8N2c/Ddv9okMVy8SkgnALkBg2O5Ctgnv36Ug9o98suppYph1hUFwdxzHf8AbFMdtq064S4lmkhAAEQflGBtj3DAAq1dbUOit1qc8ZccHFEa8OWekWv3rwwiKVkBI22H+9NM2hSQafK82D445yo/Lk4x8aiGocVpFpkdnplrFasfxmGQyFRj+o43+HSnn2eas12JdGmkH2Qx88bNv4BBGMn0YtuOx39aXOucu2TXZCPSJLw1psH2VQy+ZDj4it+JpV5otLto1845pQo6D/enXSYHg5xIvIcnKfOm+OI/2tdXEqM7FlWIep7D6kVm4vDduvRq0zS5ZdSmkdPJZtGWwOhbfPy2+tWHwrqsMkJtJXVJ0YjkY4P0qqOMOKL7hjULvSdKkQXUjLLdXJUNuVH3ag7AAAAncntjvvNxbofENgIr5X03UAcJKuTExxseYbp6Z7etaoVyhkkYLLIz1F7gjqDXO4nihXMjqM9Ae/yqitG9rF/YQx206Pdwrt4r8olUe49G+f1FS+w4qttbhP8AZd0GuSMssmzp78H9OordD7GOb4nGeLxb51nDBlYqyhzsc7fL0p0sLOJj5FKoDuc9arCS+1Lh3Vp7K5nkmgEnP4srliAxz5j13bO47knB6VM+GNOvUll1X7ZceJckN4MwwDGB5Q6jbm7ZHTG2xpcPhpTcm+hs/ltw4xRPrK8MC+G4ymDjH5aj3G0z2ejNewBSLaVXyRkMpzkHFOoJYZOfnQxBQqwDBlwQRkEelOtpU0JrucHrIPDxNodxB9pMkYkABZWdQc/zUk4Ghe/xqlwAGmbMY9E3x+9R7i3gXTNQsLifSrFLfUI0JjEOyyY3Klem/r61z9kOq3Mtpewyu3PayIFDdl5SB+xrG6OEtZvdysr6LgH7UU32+pq/llHI2e3Q0uR0deZDkVpT0xG1FZAoqQM02azOI7cRA+ZuoHpTi7BFLHoBk1F7+dri4Mh6dvhVZMlIQXe4ODgcu1MkM/PeKpP442/Su+rvLJIfAlZQOw71y/sqWzuLa4kk5s23iEAYxzHp9MUhvRq8HHIA32ApPdTKIcD8TA4rm7s78menWsxIJbtE7KVX6kZoBjxDbrbWcVsu3JGAPee5+ZzXVlEkqemTt8KxcsAAT6GukQwq8rK2AScHPpUljVI0gjQoAANiPdUW4yuYtFLanIRyOuGA/M/YD4/xUnu5UhtmaRwqKpLE9APf7qo/2g8WHiG+WG1Drp8O8YYYZ2xgsfl093xqHDl0H/Rx7I1dXE13cy3FzIXmkYszGuR3/F+laDbbf51nNPzOjO3r0wD95jPbIJqxfYrbrca9fRv0+xHHuPOgquJNuVh2qy/YWw/5kuwT1smx/wDUjoBFrXlsyBG6cwxzAb9Nj/36V20+0ia7lvXUfcAKhx3xkn5Db5n1pXerm0QsQMFSfcMUh1K9FjwjNdrlc27S5xvuM/tikcFzNLsfA878VXJvOJNTuGYsXuX3PxxTRIxIx27VtNIzuzMcu7FmPvO5rHUU8ymVJAqT+zq5FvxbaliAj8yHfsVNRYHyt7qceH7h7fV7WaPmLeIAAvU522+tWj6iJeE/1G4bVTcXTKG/vC/Z4QAOcjvjuxA77KPTfNk2ZVraJ1C4ZQdjmqfu71mjlsbEq0rLyySKQQEG5AboIxjzNtzdyFAzbWlgx6baISDyQIM+vlG9bLJRaSRlhFptti4d81o5Ao59qTXM4iRnY7CqIuzrE/nYA9Mbim/StCTTta1a/t8LDf8AhOUA/DIObn+RyD86V2o5ZJuY9WGPpSyFgwZT8t6XdDUMrlxMA4YU56JJnnQ96aXON/dSzRnxchSdiKxp4zQyQUUdqKeUG7V7t7eApEgZmB3JwBUPvb27UMI4YztjrUw1iDxIOYYyOvwqJXqsxdecqo6gHelSLxGuxS8vpESOAnxGKh1B5Sfj0qRcTwrBdW4H4BCF+QNMtpeXtjNGbeeSOHmyUB2I7kj4U+8XOsrWrxsGV0yGHcGqLwt/RhT8TMelao5iaBgMl7iNfqwrYjEWO7VhiI57dWGeWRPrmoJHe+bCrg9q4aYY7bSISvV1Zz8SaxqjkBcehqAcR8Uzadw+LWD/AKmaSSONgd44wd2+OTgfP0oXciz/ACN/tK4sa8m/smwnIgj/AOoZDjnb+n4Dv79u1V63XOTWxYNvnfoRitG6Zp6WGdvWYLebrW2d6lug8ES3dubvUWKF0Yw26Eg83L5eY9t+w/SohuCQc5BwaNDGdGUMMGrE9hIZuJrk9lsnz/70qugSRt1qyfYQwXiDUh0P2Qf/ALFoBFyazE8ukTQxNyu+IwT25nC/s1MHtXmNpwTdpESoKiP5EgY+hqT83iIVO/3g/dTUG9stxjheS3HVnjP/AN61BZlCnBbIrbPlJrTO9ZzUlDBby7d66wkKebOMEb/Okx612jbY464NAE700x6PCYsB72RgwWRQQjflLKfxNuCsZ2XZm3wBbMTERIWBGwzn1qpuGdNC3trc3MpYzOBF4Z5mY8wzy52wM+aQ7DcDLdLdK4Ug4wewFausQh+gx7Zpu1mN5rGVIT94VPIP8XUUubZa0PK/U5CqSQKlEM46PdNdWEc7pyM4BZP6T3H1zTghIIK9RvUe4dlf7FKJdmW4kBHpls4p5jnGQc9KmaxkRfQpvG5ULDpy5FZ0+XkniYdmrjfI8tqwgBYgcwx/T1pLZXauuVDLvgErsK581xkbYPYk8U5APrRXK0fxLaN/VaKbpQ6uodSrAEEYIPemPUdE5g72xA2zykfzT7WDuKM0Ctb7mVn5zyoqZbJx8j7qWSXEmrxwNyN48aeGYgn4wN+ZR+4p21fQLi8vGMARYWYSNzHrj8uPjiorr18mkQM0vOsoYhFU4PN6g9sdc0mSwanp3eWNA7MRzIOnQg/CkFhMbi7jZ2GXlBG/of8Aaqp1eSaTUZbyS9lSaVy7Sc5OSfWpDwLrl9LxJY2UzpPCzMBMBg7IWqEl6iX16WVq8iZAycgHIA3qg9XvJr7UJppsbMVQDoBk/wDfzq7tbbaUkDsDVJa5aCy1OeHAwGLIf8J3H71aD7CxfUbyTnepNwDon9s60rzLzWlpiWXI2Y58q/M/oD61G871Zvs01K0fTpLBESO4i5nYcuPEHZs98dKvLpCopNkxbIkcBd1lbfPfeqQ4mtfsOv6hCowomJX4N5h+hq6y/wDeZgNh4wP1FVf7S7UQ61DcgbTw4b/Mpx+xFKrfY2xdEUQ5GKsD2JzeHxLeDbzWTde+JIzVeg4qbeyBv/GSRZx4ttKBnuQA3/8ANOEHoBcKECnvnHzFV37ZnDac8eQG5Fdc9/vFBqwo8goGAG/aoB7Yrdn0iWU4CJGN++eZelVLlHfHrRnymgnfesZqxQ0Y+ZfhW6nbP0rgSeYe4V3jOMZ3qQLM4VuTJd27kmZnCeJIzAYGMqv06IvbJ2G5s1G8o6VSPB0s8us6ZGXAggLcgGwOQScY6n1PXG221W/bzEoBmtTsckjMoKLYvz1B79KTsrKzLkYIxQZCcUoQpKU5sAggf5hQmDEIgNs3kZQ8p8Qqf3pQjtjzDrtkUy8SXUkGtRyMjLGrr4XL+YFWU4+pz6Yp1gnWVF5shiNx6Gqxm5bv8LShwz/R3066W3eNnPlCsD399JrSFhDlgC3UgdKTRv51AycKdgKetGt3kn52H3fcGs9y2SH1PodtPjkS1UNgZ3wKKVKMCiq8S2m1FFFXIMYqHe0PhyLUtPe/SRYprWNnYscKyjc/PaplUb9odwttwdqrv0aAxgepYhf5z8qhrVhKbT1HnLU3jdnLMrjOwFLfZtj/AJ1syF2Cy4Gdh5DTFJgs595qQ+zNA3GELZ/DBKR/7cVTMRLk5MsrWusm/Vh/FQviDRBquhPdwJm7iZ5FwN3XO6/QZHwqYa8xMMnhjJUjNItMYHTIXIKYGSvXB60pPHo5rVhSx2OKcuHNSbStYt7oHyq2JBn8SHZh9P2pdxnpA0+++026Ytbg5A/pfuPnuRUdz7x8af6jP4y8ZZv72xUllPhnI37Deoj7SIOfS7e4IwY7jAJ7hl3/AGpq4U4nW1iFjfO4XnHhTFtlG3lPfG2x99PnG1hdanp6RWgD+FL4jqzgFhg4A9TSkuMhrlyXRWuKfeBb2Wx4r066iRnZZCvInVgQQQPfikzcP6qqn+4yttnCYbI92OtbcGOY+LNIOSpW8QH5nFM3Rbi16ekYr2OezW4gkDxuoZWHpUN9s6mXRFwxXw2JZf6sY/0qTxW4tJpYlXFvKxJQfkY5BI9x/eoh7YFlNi55sJ4TNj1qpJSnurNaE7ms8wq5Q0uECMhDA8wyQO2+MGsoex77VrN+U47YJoQ9Nz8qkCZcDyrHcEzXMNvCg8zPIAXB/CBnsDk+84z0qy7HUbORQsd9byY7iZT/ADVGxSomn3MbH8RHKPU57UnLAggoOb1ParxniwpKGvT0Ul1bsPJPG5/wMD+1c5r+2tmBluETfoWGT7gOua88hm6jbHcbVIODAk+qokiozEEq7DJUjfIJ71Ls6IVa0srTb2bV9Qe8gfntEYoFyCF93uPc1ISH8wQKo6jemfSLP7AjcsarFM2XIGMt6/x9KdUXmKqu5z1xV61xjr/pFrUpYvELLcslxDEF5w4wzA4KnsMd6m1jB4Fsse2e+PWo3Y8qSIfQgZqUxHmQEVn3lLRyXFG9FFFWAKKKKACoV7XZAnB0wP55UUfqf4qa1X/trk5OE4x/VdL+itQB5+P5qknswBbiwEfltpD+1Rhm8ufWpH7M5THxSACRz28i/sf4qsvCY9ss3WEKpKwK4K9KrGw4y/syKXTru2MyROyLLG+Gxk7EHr8asXVyWjYKoA6sxPWqW4ji8DXLtQMefmHz32pMEmxtjaRJNV4t0nUdPmtpLO6cOPKCUHKexBye9Q0HIrkTmhWxtTksEt6LbG1lvbqO3t/xyHAJ6D3/AAq0LdZfsK+KWumVcbAAtjvjpmoRwheadaC4a5lWO4bYM3ZPd86crjirTWlWJ4riSNdhJCShz7t96VNNvDVRwitZ0urbS5JORL+/0u8Y7CZmUHPx/g1HrW2k0riizgmkjd4ruFvEicMDlgc5H/Yp8u+KrH7JEgDajhsPb30AAC46h1x9Md+tRayZX1a3aNBGrXKFUUnC+cbDParQWLspdKLfR6kkUTryn8Qccp9N6gPtWmjvOGYLy3fmikhJVh3GKlF1qQtdHv7vJ5raCWQH3qpI/UVW2p3DT+x/SCScokkROevKzD/SgSVkeufWgGtc1irlTLjyn61qtbE5Fap3oA7dYG+Ncu3lG+a3U+Rx25a5E71IDxp0Oj+Es1/eS84J5oEU/v3qccKDSSi3en2qIQSod/xY99VeSe5p94S1VrHUBblh4Vx5cHoG7H+KVOL9TH1zj+ZLouy3lEqAJvnP+9OFvGUZTikWi2ohgPMcu+CxNOYbB5avK6U0KVUYyeHdG5W2+NSqxbNutQ8tnpUq0h/EslNVgSxdRRRTSoUUUUAFVt7d35OE7Y//ADY//B6smqq/4g5uThvT48jL3ZOM9cRt/qKAKKZvLTnwhqCadxFa3Eqlo90IGMksMAb+/HypmLbVqHKtzq2Cu4PoarLwE8eluanrl1cHwbW2V5HbkjiQFmZj0AHr8Kq/iOSaXU3luMc7qM4XHTbf3jpVgi01TQtT0nVJbGW4iPgXi+AhYODhiucbHqN+/uqA8SXC3Oo3DiKSFjPIRG43VSxIB947ilQTTNFrTWIZzQTQTWpNOMxnNbA+U1pmsg+Q0EG4eu9jcRw31vLLnw45Ud8dcAgnHvpJtRQSW7rvHuhXfDepW1ndXJnuIGjjjeAg5bA3I26ZqMycQ6a3s3ttGEzC/jmlLRcjYKscg83SoTmsVGE6diwJ26VjmFc80ZqSDpzVhD1rWgGgDsprlmtlO9aMcMaANh0pTp7BL63dvwiRcj3Z3pIDXe03uIwOvMP3oYHo60kwmffXfm++UetN1pJ5CO4NKPE+9GOoBpA7BYT94QfWpLw6/NauP6WqKSv5sg9QDT9wtNl5Y89QDVovsqyR0UUU4oZooooADVI/8Qbs1/pUTMTGsEjBewJOM/oKKKAKbYbVoQOQ0UVBD8PXOl5TTrRVJAWCMDB/wCvM/tBVRxtrmB/6tj9TRRUEkaIFYIFFFSQzGK2AHKaKKCDGBRgUUUAGBRgUUUAGBRgUUUAYwKyOtFFBJug3rVgOY0UUAGKV6YoOoWwI6yJ+4oooAvm06t8a6xkmY/AUUUgcKJD5l/yinjhcn7d16iiipj6VfhL6KKK0FD//2Q=="/>
          <p:cNvSpPr>
            <a:spLocks noChangeAspect="1" noChangeArrowheads="1"/>
          </p:cNvSpPr>
          <p:nvPr/>
        </p:nvSpPr>
        <p:spPr bwMode="auto">
          <a:xfrm>
            <a:off x="80963" y="-601663"/>
            <a:ext cx="1762125" cy="1257301"/>
          </a:xfrm>
          <a:prstGeom prst="rect">
            <a:avLst/>
          </a:prstGeom>
          <a:noFill/>
          <a:ln w="9525">
            <a:noFill/>
            <a:miter lim="800000"/>
            <a:headEnd/>
            <a:tailEnd/>
          </a:ln>
        </p:spPr>
        <p:txBody>
          <a:bodyPr/>
          <a:lstStyle/>
          <a:p>
            <a:endParaRPr lang="en-US"/>
          </a:p>
        </p:txBody>
      </p:sp>
      <p:sp>
        <p:nvSpPr>
          <p:cNvPr id="26639" name="AutoShape 22" descr="data:image/jpg;base64,/9j/4AAQSkZJRgABAQAAAQABAAD/2wBDAAkGBwgHBgkIBwgKCgkLDRYPDQwMDRsUFRAWIB0iIiAdHx8kKDQsJCYxJx8fLT0tMTU3Ojo6Iys/RD84QzQ5Ojf/2wBDAQoKCg0MDRoPDxo3JR8lNzc3Nzc3Nzc3Nzc3Nzc3Nzc3Nzc3Nzc3Nzc3Nzc3Nzc3Nzc3Nzc3Nzc3Nzc3Nzc3Nzf/wAARCACjAOQDASIAAhEBAxEB/8QAHAAAAQQDAQAAAAAAAAAAAAAAAAQFBgcBAgMI/8QARBAAAgEDAgQDBQcBBgQEBwAAAQIDAAQRBSEGEjFBEyJRB2FxgZEUIzJCobHBUhUkYnLR4QgWNPAmM0SSVGSTorKzwv/EABkBAAIDAQAAAAAAAAAAAAAAAAADAQIEBf/EACERAAIDAAMAAwEBAQAAAAAAAAABAgMREiExBCIyQWET/9oADAMBAAIRAxEAPwC8aKKKACiiigAoorSSWOJGeRgqruSegoA3opBFrGnyvyJdRk/HY0uBBxg5zUJph4ZorGaM1IGaKxkUZoABSbUL220+1kuryVIoYxksxpSem1Ud7T9em1fWnsYpWWzs25FVTjnfux+ew9APeapOXFFoR5PCTaj7VYElZdOs/FRerykjP0rjYe0+ea4+/s4uT+iNjzAetVT9luISHjjYKVyw/muoWVQrBdubv2P8Vnla/wCM0RpX9R6T0nVLXVbVbi0kDKdiO6n0IpfVK8D65LY30RdzyseVs9x1wfXbernicPGrqcggEEd6bVZy9FW18H/hvRRWCwAyTgeppwozWKbb/XtK0+WGO7v7eJ5iQgLjfFL45Y5VDRurr6qcigDeigbiigAooooAKKKKACis4ooAzRRRQAUUUUAFVz7QtXkN6LNJCkUWOZR+ZiM/tVimqY9oV2b3VfH0snlbZyQF3HlPX0waXb+R1KTl2J7S9kWZT4jkk779KszhC+kuIPDkYlMZQt1qlZlvpIInSYqfzjON+1WNwtqz6dY2OYjMzyrb9cEs1Z6m0+2aL4px6RYV3cRWtvJcXEixxRqXd2OygdSaqzWva2fHki0O0DxrnlmnzlveF7D408e2nVBY8IG2DgPeTLGFz+JR5j8thUB9n+gWt1YjUb1Q7ysSnP6Z9PfWiyxRWmWuDm8MWvtd4hjlBk+yzgN5hJDy5Hp5cY+NWxwRxlZ8WWkjRRtb3UGPGt3IJXPQg91O+9VlxlwbaNYTXtjGIZoxzEAbEVDuENcm4e1e11GFm+7flmQfnjP4gfXpn4gGohbyRNlTgendRmNtY3E46xxMw+QrzlpcD3/FLRTZdUPO5+PU/WvQesyCTRLpo2BDwnlPrkYH71Smh2yHifUIw2HZAV27EmlXy7wb8eO9kpvdLhKIxiKoqlSQv5aY2063jVldCDH5JB7uoanm00m+tmmupzb4A8hiQjJ9++/brSzWdDe9kia0WJOUgnmXOB6Vice+mb1Lrwg180VorvA34Asin382P0JI+FXTwjd/bNBtpD1Vcfz+2KqLjDRZLKzgZ2UmRxHIEUgLlh0HptVlezqQto/J25VI/UfwK00P7GT5MfrpLfWqx45167169uOG9B8RPAJ+1zluUbflHqKs+qzWyXS9a4jmKP5ruMjkQsxDKSMAfP6VqsbUejJWk5dkLHs11K4cPdX0IO/MVB2FdoLfX+A2i1G2ufHtlJSSJiShB9R9N+1WHBqNu1s8w8X7v8SOhVgfTBpq1Arr2l30CRyRgxMfMyNkjfHlY4O1ZI2y1Gt0xwsHSr2PUtNtr2H/AMu4jWRfmKVHY1HvZ+rLwjpoc7+GT16DJwKctS1FbQcoPmOPqa28klrMWd4L80VHU1S4achpJF/wlQPpTzZXa3MQIOSOp9arGxS6JcWhTWRWKKYVNqKKKACiiigAoorFAARtVW+0vSxYTx3kK/czs5bA6McE/Xc1ZlxdQ265mkC+7uar32p3tzLo6TWQ57aNszIy9Qeje7H80uzHEZW2paVlGQ1zyhZTzAjDSYq2eArSOS2t1mUFolEignfmB6/rVHDUjHcK4i3U5qxuD+NHsdM1TVbuL+7WsIVUH5pCfKg9+evupFaxj7Zauhn9uuqm84nh02Fsi0iCY/xvgn9OWn7+yAmn2lvDOYVijVSoVSDgd8jP0qn9a1W51XV59SuWzcTSGQkdj129BVyNI91a215asPCcBnBXmwpHUDO5FR8nxFvhpNsxqC3q6dFZwzsCV3JcjI/Xaqiu4nt7ie2mHJIkpQjOeU5q245J3uokhmSdADzOFZfD7jIPf3VVvF+G1+4lg3ieZl5s5DOPxb/HP0qvx93Bny4pQR6A026ef2b2FyWJf7JGS3+Uj/Sqplkls+M7R1YhZJGhbfqDkr/pVp8OxY9mFlGf/hATn4k1VHEURuLZLqLImt5QxI9x/wBqm/qS0V8bzosm4vU+wxq0kaGQjl52wD6jNLIb2MoginjLgDCqwbOBUb0LUbfUrVYrkDPcN2PqKfYxZafA8oZQoXzP1IArKutOh1hDPabqDxT6daR5zM7MUHU4K4z8yfpVhezqJk0ose6gfq1Vfdk61rZ1W62XaO0iPVU3xn3kkmrl4Vtlt9KiRTvjfHurTR+0jD8j8seqh3EVqXu75LhWMU3hMCpxlcFSPkf3qYUi1W1+02MqKAGxlSfdWqyPKLMlcuMlpBoYLWzEltHARGwGFVdsUvtLO3gIW1gjDPnIVQObammWK7MwEcjr5sOhk5Qg7npTrp8qQzIGctytndsk1zY/rGdOecdJPoVvJa6dGkqhWyTyjtTJqtyFv152UI3M5J9BtipQsiyQCVCCpXIIqHaxySTw+IoZJE5cEZ9c1tufGCRgqXKes0e/tWt3uI5VMa7M1KeGL7mvpEEiujxh1IPXfBP6ikAtLJLc26w4QnPJjy/T50aKsdtrcccSBFCcvKp2xn0rPB5NM0WQ+pPqKwu4FZroowGaKxmigDasHpWa1dgqFmOABk0AJb29W2PKAC+Mneme51aVwVB5fcpxXC+uTLMzZ2bJ+VNMc3PcsGO2Mn60qUi6iLJLhmGHY4OSe2ajnFN/qF5bNY6ZGYoXBWS7YAtj0VfT3n5etPQlZlJ29wNJ50BQ+UetUfZZLCqrjQo5ZmdwAU2ZUOAx9w+tb6rpmqQcPGCRl+zCUSmAYwm3bHyz/wB5lunaPc6neT3cfJHac5VmlHVgR+Ed+lSi50WF4fCVsmUjJcZGc+lR4T68KDvdHvIdLTUpYyIGk5MgHcHOGz0wSCPlVjcDXVzLosXIA4ReUox9P9qkl1oltrOnavpyRpGjKiQMFwoKbqw93NnPzpi4T06TToHhn+6kVyCme42NLulsR9EOMznxlrlzpuiTPEot3kPIjZyd+pH6/pTRZ8N2c/Ddv9okMVy8SkgnALkBg2O5Ctgnv36Ug9o98suppYph1hUFwdxzHf8AbFMdtq064S4lmkhAAEQflGBtj3DAAq1dbUOit1qc8ZccHFEa8OWekWv3rwwiKVkBI22H+9NM2hSQafK82D445yo/Lk4x8aiGocVpFpkdnplrFasfxmGQyFRj+o43+HSnn2eas12JdGmkH2Qx88bNv4BBGMn0YtuOx39aXOucu2TXZCPSJLw1psH2VQy+ZDj4it+JpV5otLto1845pQo6D/enXSYHg5xIvIcnKfOm+OI/2tdXEqM7FlWIep7D6kVm4vDduvRq0zS5ZdSmkdPJZtGWwOhbfPy2+tWHwrqsMkJtJXVJ0YjkY4P0qqOMOKL7hjULvSdKkQXUjLLdXJUNuVH3ag7AAAAncntjvvNxbofENgIr5X03UAcJKuTExxseYbp6Z7etaoVyhkkYLLIz1F7gjqDXO4nihXMjqM9Ae/yqitG9rF/YQx206Pdwrt4r8olUe49G+f1FS+w4qttbhP8AZd0GuSMssmzp78H9OordD7GOb4nGeLxb51nDBlYqyhzsc7fL0p0sLOJj5FKoDuc9arCS+1Lh3Vp7K5nkmgEnP4srliAxz5j13bO47knB6VM+GNOvUll1X7ZceJckN4MwwDGB5Q6jbm7ZHTG2xpcPhpTcm+hs/ltw4xRPrK8MC+G4ymDjH5aj3G0z2ejNewBSLaVXyRkMpzkHFOoJYZOfnQxBQqwDBlwQRkEelOtpU0JrucHrIPDxNodxB9pMkYkABZWdQc/zUk4Ghe/xqlwAGmbMY9E3x+9R7i3gXTNQsLifSrFLfUI0JjEOyyY3Klem/r61z9kOq3Mtpewyu3PayIFDdl5SB+xrG6OEtZvdysr6LgH7UU32+pq/llHI2e3Q0uR0deZDkVpT0xG1FZAoqQM02azOI7cRA+ZuoHpTi7BFLHoBk1F7+dri4Mh6dvhVZMlIQXe4ODgcu1MkM/PeKpP442/Su+rvLJIfAlZQOw71y/sqWzuLa4kk5s23iEAYxzHp9MUhvRq8HHIA32ApPdTKIcD8TA4rm7s78menWsxIJbtE7KVX6kZoBjxDbrbWcVsu3JGAPee5+ZzXVlEkqemTt8KxcsAAT6GukQwq8rK2AScHPpUljVI0gjQoAANiPdUW4yuYtFLanIRyOuGA/M/YD4/xUnu5UhtmaRwqKpLE9APf7qo/2g8WHiG+WG1Drp8O8YYYZ2xgsfl093xqHDl0H/Rx7I1dXE13cy3FzIXmkYszGuR3/F+laDbbf51nNPzOjO3r0wD95jPbIJqxfYrbrca9fRv0+xHHuPOgquJNuVh2qy/YWw/5kuwT1smx/wDUjoBFrXlsyBG6cwxzAb9Nj/36V20+0ia7lvXUfcAKhx3xkn5Db5n1pXerm0QsQMFSfcMUh1K9FjwjNdrlc27S5xvuM/tikcFzNLsfA878VXJvOJNTuGYsXuX3PxxTRIxIx27VtNIzuzMcu7FmPvO5rHUU8ymVJAqT+zq5FvxbaliAj8yHfsVNRYHyt7qceH7h7fV7WaPmLeIAAvU522+tWj6iJeE/1G4bVTcXTKG/vC/Z4QAOcjvjuxA77KPTfNk2ZVraJ1C4ZQdjmqfu71mjlsbEq0rLyySKQQEG5AboIxjzNtzdyFAzbWlgx6baISDyQIM+vlG9bLJRaSRlhFptti4d81o5Ao59qTXM4iRnY7CqIuzrE/nYA9Mbim/StCTTta1a/t8LDf8AhOUA/DIObn+RyD86V2o5ZJuY9WGPpSyFgwZT8t6XdDUMrlxMA4YU56JJnnQ96aXON/dSzRnxchSdiKxp4zQyQUUdqKeUG7V7t7eApEgZmB3JwBUPvb27UMI4YztjrUw1iDxIOYYyOvwqJXqsxdecqo6gHelSLxGuxS8vpESOAnxGKh1B5Sfj0qRcTwrBdW4H4BCF+QNMtpeXtjNGbeeSOHmyUB2I7kj4U+8XOsrWrxsGV0yGHcGqLwt/RhT8TMelao5iaBgMl7iNfqwrYjEWO7VhiI57dWGeWRPrmoJHe+bCrg9q4aYY7bSISvV1Zz8SaxqjkBcehqAcR8Uzadw+LWD/AKmaSSONgd44wd2+OTgfP0oXciz/ACN/tK4sa8m/smwnIgj/AOoZDjnb+n4Dv79u1V63XOTWxYNvnfoRitG6Zp6WGdvWYLebrW2d6lug8ES3dubvUWKF0Yw26Eg83L5eY9t+w/SohuCQc5BwaNDGdGUMMGrE9hIZuJrk9lsnz/70qugSRt1qyfYQwXiDUh0P2Qf/ALFoBFyazE8ukTQxNyu+IwT25nC/s1MHtXmNpwTdpESoKiP5EgY+hqT83iIVO/3g/dTUG9stxjheS3HVnjP/AN61BZlCnBbIrbPlJrTO9ZzUlDBby7d66wkKebOMEb/Okx612jbY464NAE700x6PCYsB72RgwWRQQjflLKfxNuCsZ2XZm3wBbMTERIWBGwzn1qpuGdNC3trc3MpYzOBF4Z5mY8wzy52wM+aQ7DcDLdLdK4Ug4wewFausQh+gx7Zpu1mN5rGVIT94VPIP8XUUubZa0PK/U5CqSQKlEM46PdNdWEc7pyM4BZP6T3H1zTghIIK9RvUe4dlf7FKJdmW4kBHpls4p5jnGQc9KmaxkRfQpvG5ULDpy5FZ0+XkniYdmrjfI8tqwgBYgcwx/T1pLZXauuVDLvgErsK581xkbYPYk8U5APrRXK0fxLaN/VaKbpQ6uodSrAEEYIPemPUdE5g72xA2zykfzT7WDuKM0Ctb7mVn5zyoqZbJx8j7qWSXEmrxwNyN48aeGYgn4wN+ZR+4p21fQLi8vGMARYWYSNzHrj8uPjiorr18mkQM0vOsoYhFU4PN6g9sdc0mSwanp3eWNA7MRzIOnQg/CkFhMbi7jZ2GXlBG/of8Aaqp1eSaTUZbyS9lSaVy7Sc5OSfWpDwLrl9LxJY2UzpPCzMBMBg7IWqEl6iX16WVq8iZAycgHIA3qg9XvJr7UJppsbMVQDoBk/wDfzq7tbbaUkDsDVJa5aCy1OeHAwGLIf8J3H71aD7CxfUbyTnepNwDon9s60rzLzWlpiWXI2Y58q/M/oD61G871Zvs01K0fTpLBESO4i5nYcuPEHZs98dKvLpCopNkxbIkcBd1lbfPfeqQ4mtfsOv6hCowomJX4N5h+hq6y/wDeZgNh4wP1FVf7S7UQ61DcgbTw4b/Mpx+xFKrfY2xdEUQ5GKsD2JzeHxLeDbzWTde+JIzVeg4qbeyBv/GSRZx4ttKBnuQA3/8ANOEHoBcKECnvnHzFV37ZnDac8eQG5Fdc9/vFBqwo8goGAG/aoB7Yrdn0iWU4CJGN++eZelVLlHfHrRnymgnfesZqxQ0Y+ZfhW6nbP0rgSeYe4V3jOMZ3qQLM4VuTJd27kmZnCeJIzAYGMqv06IvbJ2G5s1G8o6VSPB0s8us6ZGXAggLcgGwOQScY6n1PXG221W/bzEoBmtTsckjMoKLYvz1B79KTsrKzLkYIxQZCcUoQpKU5sAggf5hQmDEIgNs3kZQ8p8Qqf3pQjtjzDrtkUy8SXUkGtRyMjLGrr4XL+YFWU4+pz6Yp1gnWVF5shiNx6Gqxm5bv8LShwz/R3066W3eNnPlCsD399JrSFhDlgC3UgdKTRv51AycKdgKetGt3kn52H3fcGs9y2SH1PodtPjkS1UNgZ3wKKVKMCiq8S2m1FFFXIMYqHe0PhyLUtPe/SRYprWNnYscKyjc/PaplUb9odwttwdqrv0aAxgepYhf5z8qhrVhKbT1HnLU3jdnLMrjOwFLfZtj/AJ1syF2Cy4Gdh5DTFJgs595qQ+zNA3GELZ/DBKR/7cVTMRLk5MsrWusm/Vh/FQviDRBquhPdwJm7iZ5FwN3XO6/QZHwqYa8xMMnhjJUjNItMYHTIXIKYGSvXB60pPHo5rVhSx2OKcuHNSbStYt7oHyq2JBn8SHZh9P2pdxnpA0+++026Ytbg5A/pfuPnuRUdz7x8af6jP4y8ZZv72xUllPhnI37Deoj7SIOfS7e4IwY7jAJ7hl3/AGpq4U4nW1iFjfO4XnHhTFtlG3lPfG2x99PnG1hdanp6RWgD+FL4jqzgFhg4A9TSkuMhrlyXRWuKfeBb2Wx4r066iRnZZCvInVgQQQPfikzcP6qqn+4yttnCYbI92OtbcGOY+LNIOSpW8QH5nFM3Rbi16ekYr2OezW4gkDxuoZWHpUN9s6mXRFwxXw2JZf6sY/0qTxW4tJpYlXFvKxJQfkY5BI9x/eoh7YFlNi55sJ4TNj1qpJSnurNaE7ms8wq5Q0uECMhDA8wyQO2+MGsoex77VrN+U47YJoQ9Nz8qkCZcDyrHcEzXMNvCg8zPIAXB/CBnsDk+84z0qy7HUbORQsd9byY7iZT/ADVGxSomn3MbH8RHKPU57UnLAggoOb1ParxniwpKGvT0Ul1bsPJPG5/wMD+1c5r+2tmBluETfoWGT7gOua88hm6jbHcbVIODAk+qokiozEEq7DJUjfIJ71Ls6IVa0srTb2bV9Qe8gfntEYoFyCF93uPc1ISH8wQKo6jemfSLP7AjcsarFM2XIGMt6/x9KdUXmKqu5z1xV61xjr/pFrUpYvELLcslxDEF5w4wzA4KnsMd6m1jB4Fsse2e+PWo3Y8qSIfQgZqUxHmQEVn3lLRyXFG9FFFWAKKKKACoV7XZAnB0wP55UUfqf4qa1X/trk5OE4x/VdL+itQB5+P5qknswBbiwEfltpD+1Rhm8ufWpH7M5THxSACRz28i/sf4qsvCY9ss3WEKpKwK4K9KrGw4y/syKXTru2MyROyLLG+Gxk7EHr8asXVyWjYKoA6sxPWqW4ji8DXLtQMefmHz32pMEmxtjaRJNV4t0nUdPmtpLO6cOPKCUHKexBye9Q0HIrkTmhWxtTksEt6LbG1lvbqO3t/xyHAJ6D3/AAq0LdZfsK+KWumVcbAAtjvjpmoRwheadaC4a5lWO4bYM3ZPd86crjirTWlWJ4riSNdhJCShz7t96VNNvDVRwitZ0urbS5JORL+/0u8Y7CZmUHPx/g1HrW2k0riizgmkjd4ruFvEicMDlgc5H/Yp8u+KrH7JEgDajhsPb30AAC46h1x9Md+tRayZX1a3aNBGrXKFUUnC+cbDParQWLspdKLfR6kkUTryn8Qccp9N6gPtWmjvOGYLy3fmikhJVh3GKlF1qQtdHv7vJ5raCWQH3qpI/UVW2p3DT+x/SCScokkROevKzD/SgSVkeufWgGtc1irlTLjyn61qtbE5Fap3oA7dYG+Ncu3lG+a3U+Rx25a5E71IDxp0Oj+Es1/eS84J5oEU/v3qccKDSSi3en2qIQSod/xY99VeSe5p94S1VrHUBblh4Vx5cHoG7H+KVOL9TH1zj+ZLouy3lEqAJvnP+9OFvGUZTikWi2ohgPMcu+CxNOYbB5avK6U0KVUYyeHdG5W2+NSqxbNutQ8tnpUq0h/EslNVgSxdRRRTSoUUUUAFVt7d35OE7Y//ADY//B6smqq/4g5uThvT48jL3ZOM9cRt/qKAKKZvLTnwhqCadxFa3Eqlo90IGMksMAb+/HypmLbVqHKtzq2Cu4PoarLwE8eluanrl1cHwbW2V5HbkjiQFmZj0AHr8Kq/iOSaXU3luMc7qM4XHTbf3jpVgi01TQtT0nVJbGW4iPgXi+AhYODhiucbHqN+/uqA8SXC3Oo3DiKSFjPIRG43VSxIB947ilQTTNFrTWIZzQTQTWpNOMxnNbA+U1pmsg+Q0EG4eu9jcRw31vLLnw45Ud8dcAgnHvpJtRQSW7rvHuhXfDepW1ndXJnuIGjjjeAg5bA3I26ZqMycQ6a3s3ttGEzC/jmlLRcjYKscg83SoTmsVGE6diwJ26VjmFc80ZqSDpzVhD1rWgGgDsprlmtlO9aMcMaANh0pTp7BL63dvwiRcj3Z3pIDXe03uIwOvMP3oYHo60kwmffXfm++UetN1pJ5CO4NKPE+9GOoBpA7BYT94QfWpLw6/NauP6WqKSv5sg9QDT9wtNl5Y89QDVovsqyR0UUU4oZooooADVI/8Qbs1/pUTMTGsEjBewJOM/oKKKAKbYbVoQOQ0UVBD8PXOl5TTrRVJAWCMDB/wCvM/tBVRxtrmB/6tj9TRRUEkaIFYIFFFSQzGK2AHKaKKCDGBRgUUUAGBRgUUUAGBRgUUUAYwKyOtFFBJug3rVgOY0UUAGKV6YoOoWwI6yJ+4oooAvm06t8a6xkmY/AUUUgcKJD5l/yinjhcn7d16iiipj6VfhL6KKK0FD//2Q=="/>
          <p:cNvSpPr>
            <a:spLocks noChangeAspect="1" noChangeArrowheads="1"/>
          </p:cNvSpPr>
          <p:nvPr/>
        </p:nvSpPr>
        <p:spPr bwMode="auto">
          <a:xfrm>
            <a:off x="80963" y="-601663"/>
            <a:ext cx="1762125" cy="1257301"/>
          </a:xfrm>
          <a:prstGeom prst="rect">
            <a:avLst/>
          </a:prstGeom>
          <a:noFill/>
          <a:ln w="9525">
            <a:noFill/>
            <a:miter lim="800000"/>
            <a:headEnd/>
            <a:tailEnd/>
          </a:ln>
        </p:spPr>
        <p:txBody>
          <a:bodyPr/>
          <a:lstStyle/>
          <a:p>
            <a:endParaRPr lang="en-US"/>
          </a:p>
        </p:txBody>
      </p:sp>
      <p:sp>
        <p:nvSpPr>
          <p:cNvPr id="18" name="Text Placeholder 6"/>
          <p:cNvSpPr txBox="1">
            <a:spLocks/>
          </p:cNvSpPr>
          <p:nvPr/>
        </p:nvSpPr>
        <p:spPr>
          <a:xfrm>
            <a:off x="3048000" y="4953000"/>
            <a:ext cx="3124200" cy="1371600"/>
          </a:xfrm>
          <a:prstGeom prst="rect">
            <a:avLst/>
          </a:prstGeom>
        </p:spPr>
        <p:txBody>
          <a:bodyPr lIns="45720" tIns="0" rIns="0" bIns="0">
            <a:normAutofit fontScale="25000" lnSpcReduction="20000"/>
          </a:bodyPr>
          <a:lstStyle/>
          <a:p>
            <a:pPr algn="ctr" fontAlgn="auto">
              <a:spcBef>
                <a:spcPts val="0"/>
              </a:spcBef>
              <a:spcAft>
                <a:spcPts val="0"/>
              </a:spcAft>
              <a:buClr>
                <a:schemeClr val="tx2"/>
              </a:buClr>
              <a:buSzPct val="73000"/>
              <a:defRPr/>
            </a:pPr>
            <a:r>
              <a:rPr lang="en-US" sz="11200" dirty="0" smtClean="0">
                <a:solidFill>
                  <a:schemeClr val="accent5">
                    <a:lumMod val="50000"/>
                  </a:schemeClr>
                </a:solidFill>
              </a:rPr>
              <a:t>Motivated Go Getters</a:t>
            </a:r>
            <a:endParaRPr lang="en-US" sz="11200" dirty="0">
              <a:solidFill>
                <a:schemeClr val="accent5">
                  <a:lumMod val="50000"/>
                </a:schemeClr>
              </a:solidFill>
            </a:endParaRPr>
          </a:p>
          <a:p>
            <a:pPr algn="ctr" fontAlgn="auto">
              <a:spcBef>
                <a:spcPts val="0"/>
              </a:spcBef>
              <a:spcAft>
                <a:spcPts val="0"/>
              </a:spcAft>
              <a:buClr>
                <a:schemeClr val="tx2"/>
              </a:buClr>
              <a:buSzPct val="73000"/>
              <a:buFont typeface="Wingdings 2"/>
              <a:buNone/>
              <a:defRPr/>
            </a:pPr>
            <a:endParaRPr lang="en-US" sz="6400" dirty="0">
              <a:solidFill>
                <a:schemeClr val="accent5">
                  <a:lumMod val="50000"/>
                </a:schemeClr>
              </a:solidFill>
            </a:endParaRPr>
          </a:p>
          <a:p>
            <a:pPr algn="ctr" fontAlgn="auto">
              <a:spcBef>
                <a:spcPts val="0"/>
              </a:spcBef>
              <a:spcAft>
                <a:spcPts val="0"/>
              </a:spcAft>
              <a:buClr>
                <a:schemeClr val="tx2"/>
              </a:buClr>
              <a:buSzPct val="73000"/>
              <a:buFont typeface="Wingdings 2"/>
              <a:buNone/>
              <a:defRPr/>
            </a:pPr>
            <a:r>
              <a:rPr lang="en-US" sz="11200" b="1" dirty="0" smtClean="0">
                <a:solidFill>
                  <a:schemeClr val="accent5">
                    <a:lumMod val="50000"/>
                  </a:schemeClr>
                </a:solidFill>
              </a:rPr>
              <a:t>20%</a:t>
            </a:r>
            <a:endParaRPr lang="en-US" sz="11200" b="1" dirty="0">
              <a:solidFill>
                <a:schemeClr val="accent5">
                  <a:lumMod val="50000"/>
                </a:schemeClr>
              </a:solidFill>
            </a:endParaRPr>
          </a:p>
          <a:p>
            <a:pPr fontAlgn="auto">
              <a:spcBef>
                <a:spcPts val="0"/>
              </a:spcBef>
              <a:spcAft>
                <a:spcPts val="0"/>
              </a:spcAft>
              <a:buClr>
                <a:schemeClr val="tx2"/>
              </a:buClr>
              <a:buSzPct val="73000"/>
              <a:buFont typeface="Wingdings 2"/>
              <a:buNone/>
              <a:defRPr/>
            </a:pPr>
            <a:endParaRPr lang="en-US" sz="1400" dirty="0">
              <a:latin typeface="+mn-lt"/>
              <a:cs typeface="+mn-cs"/>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53" r="-1177"/>
          <a:stretch/>
        </p:blipFill>
        <p:spPr bwMode="auto">
          <a:xfrm>
            <a:off x="6172200" y="1219200"/>
            <a:ext cx="2560320" cy="2362200"/>
          </a:xfrm>
          <a:prstGeom prst="rect">
            <a:avLst/>
          </a:prstGeom>
          <a:noFill/>
          <a:ln>
            <a:noFill/>
          </a:ln>
          <a:effectLst/>
          <a:scene3d>
            <a:camera prst="orthographicFront"/>
            <a:lightRig rig="threePt" dir="t"/>
          </a:scene3d>
          <a:sp3d>
            <a:bevelT prst="relaxedInse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1200149"/>
            <a:ext cx="2514600" cy="2381251"/>
          </a:xfrm>
          <a:prstGeom prst="rect">
            <a:avLst/>
          </a:prstGeom>
          <a:noFill/>
          <a:ln>
            <a:noFill/>
          </a:ln>
          <a:effectLst>
            <a:innerShdw blurRad="114300">
              <a:prstClr val="black"/>
            </a:innerShdw>
          </a:effectLst>
          <a:scene3d>
            <a:camera prst="orthographicFront"/>
            <a:lightRig rig="threePt" dir="t"/>
          </a:scene3d>
          <a:sp3d prstMaterial="matte">
            <a:bevelT prst="relaxedInse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AutoShape 4" descr="iStockphoto,education,academics,graduation,globe,female,student,people,university,concep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8235" t="-215" r="19228" b="-215"/>
          <a:stretch/>
        </p:blipFill>
        <p:spPr bwMode="auto">
          <a:xfrm>
            <a:off x="3581400" y="1600200"/>
            <a:ext cx="1920240" cy="3108960"/>
          </a:xfrm>
          <a:prstGeom prst="rect">
            <a:avLst/>
          </a:prstGeom>
          <a:noFill/>
          <a:ln>
            <a:noFill/>
          </a:ln>
          <a:effectLst/>
          <a:scene3d>
            <a:camera prst="orthographicFront"/>
            <a:lightRig rig="threePt" dir="t"/>
          </a:scene3d>
          <a:sp3d prstMaterial="matte">
            <a:bevelT prst="relaxedInse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9" name="Group 18"/>
          <p:cNvGrpSpPr>
            <a:grpSpLocks/>
          </p:cNvGrpSpPr>
          <p:nvPr/>
        </p:nvGrpSpPr>
        <p:grpSpPr bwMode="auto">
          <a:xfrm>
            <a:off x="230188" y="1066800"/>
            <a:ext cx="8683625" cy="73025"/>
            <a:chOff x="0" y="0"/>
            <a:chExt cx="5470" cy="46"/>
          </a:xfrm>
        </p:grpSpPr>
        <p:sp>
          <p:nvSpPr>
            <p:cNvPr id="20"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1" hangingPunct="1"/>
              <a:endParaRPr lang="en-US" b="1" i="1">
                <a:solidFill>
                  <a:srgbClr val="000000"/>
                </a:solidFill>
                <a:latin typeface="Times New Roman" pitchFamily="18" charset="0"/>
                <a:sym typeface="Times New Roman" pitchFamily="18" charset="0"/>
              </a:endParaRPr>
            </a:p>
          </p:txBody>
        </p:sp>
        <p:sp>
          <p:nvSpPr>
            <p:cNvPr id="21"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1" hangingPunct="1"/>
              <a:endParaRPr lang="en-US" b="1" i="1">
                <a:solidFill>
                  <a:srgbClr val="000000"/>
                </a:solidFill>
                <a:latin typeface="Times New Roman" pitchFamily="18" charset="0"/>
                <a:sym typeface="Times New Roman" pitchFamily="18" charset="0"/>
              </a:endParaRPr>
            </a:p>
          </p:txBody>
        </p:sp>
      </p:grpSp>
      <p:pic>
        <p:nvPicPr>
          <p:cNvPr id="2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143000"/>
            <a:ext cx="8458200" cy="4343400"/>
          </a:xfrm>
        </p:spPr>
        <p:txBody>
          <a:bodyPr>
            <a:noAutofit/>
          </a:bodyPr>
          <a:lstStyle/>
          <a:p>
            <a:pPr>
              <a:buFont typeface="Wingdings" pitchFamily="2" charset="2"/>
              <a:buChar char="Ø"/>
              <a:defRPr/>
            </a:pPr>
            <a:r>
              <a:rPr lang="en-US" dirty="0" smtClean="0"/>
              <a:t>Monday – Overview</a:t>
            </a:r>
          </a:p>
          <a:p>
            <a:pPr lvl="1">
              <a:buNone/>
              <a:defRPr/>
            </a:pPr>
            <a:r>
              <a:rPr lang="en-US" sz="2400" dirty="0" smtClean="0"/>
              <a:t>	  The Science</a:t>
            </a:r>
          </a:p>
          <a:p>
            <a:pPr lvl="1">
              <a:buNone/>
              <a:defRPr/>
            </a:pPr>
            <a:r>
              <a:rPr lang="en-US" sz="2400" dirty="0" smtClean="0"/>
              <a:t>	  The Process of running the study</a:t>
            </a:r>
          </a:p>
          <a:p>
            <a:pPr lvl="1">
              <a:buNone/>
              <a:defRPr/>
            </a:pPr>
            <a:r>
              <a:rPr lang="en-US" sz="2400" dirty="0" smtClean="0"/>
              <a:t>	  Examples</a:t>
            </a:r>
          </a:p>
          <a:p>
            <a:pPr lvl="1">
              <a:buNone/>
              <a:defRPr/>
            </a:pPr>
            <a:r>
              <a:rPr lang="en-US" sz="2400" dirty="0" smtClean="0"/>
              <a:t>	  The Institute for Competitive Excellence - Academia</a:t>
            </a:r>
          </a:p>
          <a:p>
            <a:pPr>
              <a:buFont typeface="Wingdings" pitchFamily="2" charset="2"/>
              <a:buChar char="Ø"/>
              <a:defRPr/>
            </a:pPr>
            <a:r>
              <a:rPr lang="en-US" dirty="0" smtClean="0"/>
              <a:t>Tuesday through Thursday – a detailed explanation</a:t>
            </a:r>
          </a:p>
          <a:p>
            <a:pPr marL="457200" lvl="1" indent="0">
              <a:spcBef>
                <a:spcPts val="0"/>
              </a:spcBef>
              <a:buNone/>
              <a:defRPr/>
            </a:pPr>
            <a:r>
              <a:rPr lang="en-US" sz="3200" dirty="0" smtClean="0"/>
              <a:t>	</a:t>
            </a:r>
            <a:r>
              <a:rPr lang="en-US" sz="2400" dirty="0" smtClean="0"/>
              <a:t>Tuesday: Setting up the Survey</a:t>
            </a:r>
          </a:p>
          <a:p>
            <a:pPr marL="457200" lvl="1" indent="0">
              <a:spcBef>
                <a:spcPts val="0"/>
              </a:spcBef>
              <a:buNone/>
              <a:defRPr/>
            </a:pPr>
            <a:r>
              <a:rPr lang="en-US" sz="2400" dirty="0" smtClean="0"/>
              <a:t>	Wednesday: Interpreting the results</a:t>
            </a:r>
          </a:p>
          <a:p>
            <a:pPr marL="457200" lvl="1" indent="0">
              <a:spcBef>
                <a:spcPts val="0"/>
              </a:spcBef>
              <a:buNone/>
              <a:defRPr/>
            </a:pPr>
            <a:r>
              <a:rPr lang="en-US" sz="2400" dirty="0" smtClean="0"/>
              <a:t>	Thursday: Applying the results</a:t>
            </a:r>
          </a:p>
          <a:p>
            <a:pPr>
              <a:buNone/>
              <a:defRPr/>
            </a:pPr>
            <a:endParaRPr lang="en-US" sz="2000" dirty="0" smtClean="0"/>
          </a:p>
          <a:p>
            <a:pPr lvl="2">
              <a:buNone/>
              <a:defRPr/>
            </a:pPr>
            <a:endParaRPr lang="en-US" sz="900" dirty="0" smtClean="0"/>
          </a:p>
          <a:p>
            <a:pPr marL="0" indent="0">
              <a:buFont typeface="Wingdings" pitchFamily="2" charset="2"/>
              <a:buNone/>
              <a:defRPr/>
            </a:pPr>
            <a:r>
              <a:rPr lang="en-US" sz="2000" dirty="0" smtClean="0"/>
              <a:t> </a:t>
            </a:r>
          </a:p>
        </p:txBody>
      </p:sp>
      <p:sp>
        <p:nvSpPr>
          <p:cNvPr id="13315" name="Title 1"/>
          <p:cNvSpPr>
            <a:spLocks noGrp="1"/>
          </p:cNvSpPr>
          <p:nvPr>
            <p:ph type="title"/>
          </p:nvPr>
        </p:nvSpPr>
        <p:spPr>
          <a:xfrm>
            <a:off x="76200" y="228600"/>
            <a:ext cx="8689975" cy="990600"/>
          </a:xfrm>
        </p:spPr>
        <p:txBody>
          <a:bodyPr/>
          <a:lstStyle/>
          <a:p>
            <a:pPr algn="ctr"/>
            <a:r>
              <a:rPr lang="en-US" sz="3600" dirty="0" smtClean="0"/>
              <a:t>Introduction to the Week</a:t>
            </a:r>
          </a:p>
        </p:txBody>
      </p:sp>
      <p:grpSp>
        <p:nvGrpSpPr>
          <p:cNvPr id="4" name="Group 3"/>
          <p:cNvGrpSpPr>
            <a:grpSpLocks/>
          </p:cNvGrpSpPr>
          <p:nvPr/>
        </p:nvGrpSpPr>
        <p:grpSpPr bwMode="auto">
          <a:xfrm>
            <a:off x="230188" y="1066800"/>
            <a:ext cx="8683625" cy="73025"/>
            <a:chOff x="0" y="0"/>
            <a:chExt cx="5470" cy="46"/>
          </a:xfrm>
        </p:grpSpPr>
        <p:sp>
          <p:nvSpPr>
            <p:cNvPr id="5"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6"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5998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xfrm>
            <a:off x="7010400" y="6324600"/>
            <a:ext cx="2133600" cy="476250"/>
          </a:xfrm>
          <a:noFill/>
        </p:spPr>
        <p:txBody>
          <a:bodyPr/>
          <a:lstStyle/>
          <a:p>
            <a:fld id="{3CBFE807-E71B-4E2C-9F10-562ED0CF39C7}" type="slidenum">
              <a:rPr lang="en-US" sz="1200" smtClean="0">
                <a:latin typeface="Arial" pitchFamily="34" charset="0"/>
                <a:cs typeface="Arial" pitchFamily="34" charset="0"/>
              </a:rPr>
              <a:pPr/>
              <a:t>20</a:t>
            </a:fld>
            <a:endParaRPr lang="en-US" sz="1200" dirty="0" smtClean="0">
              <a:latin typeface="Arial" pitchFamily="34" charset="0"/>
              <a:cs typeface="Arial" pitchFamily="34" charset="0"/>
            </a:endParaRPr>
          </a:p>
        </p:txBody>
      </p:sp>
      <p:sp>
        <p:nvSpPr>
          <p:cNvPr id="29700" name="Rectangle 3"/>
          <p:cNvSpPr>
            <a:spLocks noGrp="1" noChangeArrowheads="1"/>
          </p:cNvSpPr>
          <p:nvPr>
            <p:ph type="title" idx="4294967295"/>
          </p:nvPr>
        </p:nvSpPr>
        <p:spPr>
          <a:xfrm>
            <a:off x="0" y="55415"/>
            <a:ext cx="8991600" cy="914400"/>
          </a:xfrm>
        </p:spPr>
        <p:txBody>
          <a:bodyPr>
            <a:noAutofit/>
          </a:bodyPr>
          <a:lstStyle/>
          <a:p>
            <a:pPr>
              <a:defRPr/>
            </a:pPr>
            <a:r>
              <a:rPr lang="en-US" sz="2400" dirty="0" smtClean="0"/>
              <a:t>Opportunistic Knowledge Seekers</a:t>
            </a:r>
            <a:r>
              <a:rPr lang="en-US" sz="2400" dirty="0" smtClean="0">
                <a:solidFill>
                  <a:schemeClr val="accent5">
                    <a:lumMod val="50000"/>
                  </a:schemeClr>
                </a:solidFill>
              </a:rPr>
              <a:t/>
            </a:r>
            <a:br>
              <a:rPr lang="en-US" sz="2400" dirty="0" smtClean="0">
                <a:solidFill>
                  <a:schemeClr val="accent5">
                    <a:lumMod val="50000"/>
                  </a:schemeClr>
                </a:solidFill>
              </a:rPr>
            </a:br>
            <a:r>
              <a:rPr lang="en-US" sz="2400" dirty="0" smtClean="0"/>
              <a:t> (Seg1) – Interested in variety of academic programs &amp; flexible schedules. Not concerned with athletic amenities on campus.</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295400"/>
            <a:ext cx="8467725" cy="523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Group 4"/>
          <p:cNvGrpSpPr>
            <a:grpSpLocks/>
          </p:cNvGrpSpPr>
          <p:nvPr/>
        </p:nvGrpSpPr>
        <p:grpSpPr bwMode="auto">
          <a:xfrm>
            <a:off x="230188" y="1066800"/>
            <a:ext cx="8683625" cy="73025"/>
            <a:chOff x="0" y="0"/>
            <a:chExt cx="5470" cy="46"/>
          </a:xfrm>
        </p:grpSpPr>
        <p:sp>
          <p:nvSpPr>
            <p:cNvPr id="6"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1" hangingPunct="1"/>
              <a:endParaRPr lang="en-US" b="1" i="1">
                <a:solidFill>
                  <a:srgbClr val="000000"/>
                </a:solidFill>
                <a:latin typeface="Times New Roman" pitchFamily="18" charset="0"/>
                <a:sym typeface="Times New Roman" pitchFamily="18" charset="0"/>
              </a:endParaRPr>
            </a:p>
          </p:txBody>
        </p:sp>
        <p:sp>
          <p:nvSpPr>
            <p:cNvPr id="7"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1" hangingPunct="1"/>
              <a:endParaRPr lang="en-US" b="1" i="1">
                <a:solidFill>
                  <a:srgbClr val="000000"/>
                </a:solidFill>
                <a:latin typeface="Times New Roman" pitchFamily="18" charset="0"/>
                <a:sym typeface="Times New Roman" pitchFamily="18" charset="0"/>
              </a:endParaRPr>
            </a:p>
          </p:txBody>
        </p:sp>
      </p:gr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5532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BF8CC4-B63E-48DE-B700-DB1802F8752D}" type="slidenum">
              <a:rPr lang="en-US" smtClean="0"/>
              <a:pPr>
                <a:defRPr/>
              </a:pPr>
              <a:t>21</a:t>
            </a:fld>
            <a:endParaRPr lang="en-US"/>
          </a:p>
        </p:txBody>
      </p:sp>
      <p:sp>
        <p:nvSpPr>
          <p:cNvPr id="3" name="Rectangle 3"/>
          <p:cNvSpPr txBox="1">
            <a:spLocks noChangeArrowheads="1"/>
          </p:cNvSpPr>
          <p:nvPr/>
        </p:nvSpPr>
        <p:spPr>
          <a:xfrm>
            <a:off x="0" y="76200"/>
            <a:ext cx="8991600" cy="914400"/>
          </a:xfrm>
          <a:prstGeom prst="rect">
            <a:avLst/>
          </a:prstGeom>
        </p:spPr>
        <p:txBody>
          <a:bodyPr vert="horz" anchor="ctr">
            <a:noAutofit/>
            <a:scene3d>
              <a:camera prst="orthographicFront"/>
              <a:lightRig rig="soft" dir="t"/>
            </a:scene3d>
            <a:sp3d prstMaterial="softEdge">
              <a:bevelT w="25400" h="25400"/>
            </a:sp3d>
          </a:bodyPr>
          <a:lstStyle/>
          <a:p>
            <a:pPr algn="ctr" defTabSz="914400">
              <a:spcBef>
                <a:spcPct val="0"/>
              </a:spcBef>
              <a:defRPr/>
            </a:pPr>
            <a:r>
              <a:rPr lang="en-US" sz="3200" dirty="0" smtClean="0">
                <a:latin typeface="+mj-lt"/>
                <a:ea typeface="+mj-ea"/>
                <a:cs typeface="+mj-cs"/>
              </a:rPr>
              <a:t>Opportunistic Knowledge Seekers – </a:t>
            </a:r>
          </a:p>
          <a:p>
            <a:pPr algn="ctr" defTabSz="914400">
              <a:spcBef>
                <a:spcPct val="0"/>
              </a:spcBef>
              <a:defRPr/>
            </a:pPr>
            <a:r>
              <a:rPr lang="en-US" sz="3200" dirty="0" smtClean="0">
                <a:latin typeface="+mj-lt"/>
                <a:ea typeface="+mj-ea"/>
                <a:cs typeface="+mj-cs"/>
              </a:rPr>
              <a:t>Getting the most out of College…  </a:t>
            </a:r>
            <a:r>
              <a:rPr lang="en-US" sz="2400" dirty="0" smtClean="0">
                <a:latin typeface="+mj-lt"/>
                <a:ea typeface="+mj-ea"/>
                <a:cs typeface="+mj-cs"/>
              </a:rPr>
              <a:t>(Seg 1)</a:t>
            </a:r>
          </a:p>
        </p:txBody>
      </p:sp>
      <p:sp>
        <p:nvSpPr>
          <p:cNvPr id="4" name="Rectangle 3"/>
          <p:cNvSpPr txBox="1">
            <a:spLocks noChangeArrowheads="1"/>
          </p:cNvSpPr>
          <p:nvPr/>
        </p:nvSpPr>
        <p:spPr>
          <a:xfrm>
            <a:off x="762000" y="1066800"/>
            <a:ext cx="8229600" cy="5029200"/>
          </a:xfrm>
          <a:prstGeom prst="rect">
            <a:avLst/>
          </a:prstGeom>
        </p:spPr>
        <p:txBody>
          <a:bodyPr vert="horz" anchor="ctr">
            <a:normAutofit fontScale="67500" lnSpcReduction="20000"/>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en-US" sz="2400" b="1" dirty="0">
              <a:solidFill>
                <a:schemeClr val="tx2"/>
              </a:solidFill>
              <a:effectLst>
                <a:outerShdw blurRad="31750" dist="25400" dir="5400000" algn="tl" rotWithShape="0">
                  <a:srgbClr val="000000">
                    <a:alpha val="25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en-US" sz="4000" b="1" dirty="0">
              <a:solidFill>
                <a:schemeClr val="tx2"/>
              </a:solidFill>
              <a:effectLst>
                <a:outerShdw blurRad="31750" dist="25400" dir="5400000" algn="tl" rotWithShape="0">
                  <a:srgbClr val="000000">
                    <a:alpha val="25000"/>
                  </a:srgbClr>
                </a:outerShdw>
              </a:effectLst>
              <a:ea typeface="+mj-ea"/>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0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ea typeface="+mj-ea"/>
              </a:rPr>
              <a:t>Turn-ons:</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en-US" sz="33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ea typeface="+mj-ea"/>
            </a:endParaRP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33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ea typeface="+mj-ea"/>
              </a:rPr>
              <a:t>Interested in variety of academic programs</a:t>
            </a: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r>
              <a:rPr lang="en-US" sz="3300" b="1" dirty="0" smtClean="0">
                <a:solidFill>
                  <a:schemeClr val="tx2"/>
                </a:solidFill>
                <a:effectLst>
                  <a:outerShdw blurRad="31750" dist="25400" dir="5400000" algn="tl" rotWithShape="0">
                    <a:srgbClr val="000000">
                      <a:alpha val="25000"/>
                    </a:srgbClr>
                  </a:outerShdw>
                </a:effectLst>
                <a:ea typeface="+mj-ea"/>
              </a:rPr>
              <a:t>Prefer flexible schedules</a:t>
            </a: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r>
              <a:rPr lang="en-US" sz="3300" b="1" dirty="0" smtClean="0">
                <a:solidFill>
                  <a:schemeClr val="tx2"/>
                </a:solidFill>
                <a:effectLst>
                  <a:outerShdw blurRad="31750" dist="25400" dir="5400000" algn="tl" rotWithShape="0">
                    <a:srgbClr val="000000">
                      <a:alpha val="25000"/>
                    </a:srgbClr>
                  </a:outerShdw>
                </a:effectLst>
                <a:ea typeface="+mj-ea"/>
              </a:rPr>
              <a:t>Think about future career</a:t>
            </a: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r>
              <a:rPr lang="en-US" sz="3300" b="1" dirty="0" smtClean="0">
                <a:solidFill>
                  <a:schemeClr val="tx2"/>
                </a:solidFill>
                <a:effectLst>
                  <a:outerShdw blurRad="31750" dist="25400" dir="5400000" algn="tl" rotWithShape="0">
                    <a:srgbClr val="000000">
                      <a:alpha val="25000"/>
                    </a:srgbClr>
                  </a:outerShdw>
                </a:effectLst>
                <a:ea typeface="+mj-ea"/>
              </a:rPr>
              <a:t>Appreciate the value of reasonably priced quality education</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en-US" sz="3300" b="1" dirty="0" smtClean="0">
              <a:solidFill>
                <a:schemeClr val="tx2"/>
              </a:solidFill>
              <a:effectLst>
                <a:outerShdw blurRad="31750" dist="25400" dir="5400000" algn="tl" rotWithShape="0">
                  <a:srgbClr val="000000">
                    <a:alpha val="25000"/>
                  </a:srgbClr>
                </a:outerShdw>
              </a:effectLst>
              <a:ea typeface="+mj-ea"/>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en-US" sz="4600" b="1" dirty="0" smtClean="0">
              <a:solidFill>
                <a:schemeClr val="tx2"/>
              </a:solidFill>
              <a:effectLst>
                <a:outerShdw blurRad="31750" dist="25400" dir="5400000" algn="tl" rotWithShape="0">
                  <a:srgbClr val="000000">
                    <a:alpha val="25000"/>
                  </a:srgbClr>
                </a:outerShdw>
              </a:effectLst>
              <a:ea typeface="+mj-ea"/>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lang="en-US" sz="4600" b="1" dirty="0" smtClean="0">
                <a:solidFill>
                  <a:schemeClr val="tx2"/>
                </a:solidFill>
                <a:effectLst>
                  <a:outerShdw blurRad="31750" dist="25400" dir="5400000" algn="tl" rotWithShape="0">
                    <a:srgbClr val="000000">
                      <a:alpha val="25000"/>
                    </a:srgbClr>
                  </a:outerShdw>
                </a:effectLst>
                <a:ea typeface="+mj-ea"/>
              </a:rPr>
              <a:t>Turn-off:</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en-US" sz="3300" b="1" dirty="0" smtClean="0">
              <a:solidFill>
                <a:schemeClr val="tx2"/>
              </a:solidFill>
              <a:effectLst>
                <a:outerShdw blurRad="31750" dist="25400" dir="5400000" algn="tl" rotWithShape="0">
                  <a:srgbClr val="000000">
                    <a:alpha val="25000"/>
                  </a:srgbClr>
                </a:outerShdw>
              </a:effectLst>
              <a:ea typeface="+mj-ea"/>
            </a:endParaRPr>
          </a:p>
          <a:p>
            <a:pPr marL="342900" indent="-342900" fontAlgn="auto">
              <a:spcAft>
                <a:spcPts val="0"/>
              </a:spcAft>
              <a:buFont typeface="Arial" pitchFamily="34" charset="0"/>
              <a:buChar char="•"/>
              <a:defRPr/>
            </a:pPr>
            <a:r>
              <a:rPr lang="en-US" sz="3300" b="1" dirty="0">
                <a:solidFill>
                  <a:schemeClr val="tx2"/>
                </a:solidFill>
                <a:effectLst>
                  <a:outerShdw blurRad="31750" dist="25400" dir="5400000" algn="tl" rotWithShape="0">
                    <a:srgbClr val="000000">
                      <a:alpha val="25000"/>
                    </a:srgbClr>
                  </a:outerShdw>
                </a:effectLst>
                <a:ea typeface="+mj-ea"/>
              </a:rPr>
              <a:t>Not concerned with athletic </a:t>
            </a:r>
          </a:p>
          <a:p>
            <a:pPr fontAlgn="auto">
              <a:spcAft>
                <a:spcPts val="0"/>
              </a:spcAft>
              <a:defRPr/>
            </a:pPr>
            <a:r>
              <a:rPr lang="en-US" sz="3300" b="1" dirty="0" smtClean="0">
                <a:solidFill>
                  <a:schemeClr val="tx2"/>
                </a:solidFill>
                <a:effectLst>
                  <a:outerShdw blurRad="31750" dist="25400" dir="5400000" algn="tl" rotWithShape="0">
                    <a:srgbClr val="000000">
                      <a:alpha val="25000"/>
                    </a:srgbClr>
                  </a:outerShdw>
                </a:effectLst>
                <a:ea typeface="+mj-ea"/>
              </a:rPr>
              <a:t>     facilities</a:t>
            </a:r>
          </a:p>
          <a:p>
            <a:pPr marL="342900" indent="-342900" fontAlgn="auto">
              <a:spcAft>
                <a:spcPts val="0"/>
              </a:spcAft>
              <a:buFont typeface="Arial" pitchFamily="34" charset="0"/>
              <a:buChar char="•"/>
              <a:defRPr/>
            </a:pPr>
            <a:r>
              <a:rPr lang="en-US" sz="3300" b="1" dirty="0" smtClean="0">
                <a:solidFill>
                  <a:schemeClr val="tx2"/>
                </a:solidFill>
                <a:effectLst>
                  <a:outerShdw blurRad="31750" dist="25400" dir="5400000" algn="tl" rotWithShape="0">
                    <a:srgbClr val="000000">
                      <a:alpha val="25000"/>
                    </a:srgbClr>
                  </a:outerShdw>
                </a:effectLst>
                <a:ea typeface="+mj-ea"/>
              </a:rPr>
              <a:t>Campus feel </a:t>
            </a:r>
            <a:endParaRPr lang="en-US" sz="3300" b="1" dirty="0">
              <a:solidFill>
                <a:schemeClr val="tx2"/>
              </a:solidFill>
              <a:effectLst>
                <a:outerShdw blurRad="31750" dist="25400" dir="5400000" algn="tl" rotWithShape="0">
                  <a:srgbClr val="000000">
                    <a:alpha val="25000"/>
                  </a:srgbClr>
                </a:outerShdw>
              </a:effectLst>
              <a:ea typeface="+mj-ea"/>
            </a:endParaRPr>
          </a:p>
          <a:p>
            <a:pPr marL="0" marR="0" lvl="0" indent="0" defTabSz="914400" rtl="0" eaLnBrk="1" fontAlgn="auto" latinLnBrk="0" hangingPunct="1">
              <a:lnSpc>
                <a:spcPct val="100000"/>
              </a:lnSpc>
              <a:spcBef>
                <a:spcPct val="0"/>
              </a:spcBef>
              <a:spcAft>
                <a:spcPts val="0"/>
              </a:spcAft>
              <a:buClrTx/>
              <a:buSzTx/>
              <a:tabLst/>
              <a:defRPr/>
            </a:pPr>
            <a:endParaRPr lang="en-US" sz="2400" b="1" dirty="0" smtClean="0">
              <a:solidFill>
                <a:schemeClr val="tx2"/>
              </a:solidFill>
              <a:effectLst>
                <a:outerShdw blurRad="31750" dist="25400" dir="5400000" algn="tl" rotWithShape="0">
                  <a:srgbClr val="000000">
                    <a:alpha val="25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en-US" sz="2400" b="1" dirty="0" smtClean="0">
              <a:solidFill>
                <a:schemeClr val="tx2"/>
              </a:solidFill>
              <a:effectLst>
                <a:outerShdw blurRad="31750" dist="25400" dir="5400000" algn="tl" rotWithShape="0">
                  <a:srgbClr val="000000">
                    <a:alpha val="25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tabLst/>
              <a:defRPr/>
            </a:pPr>
            <a:endParaRPr kumimoji="0" lang="en-US" sz="4000" b="1" i="0" u="none" strike="noStrike" kern="1200" cap="none" spc="0" normalizeH="0" baseline="0" noProof="0" dirty="0" smtClean="0">
              <a:ln>
                <a:noFill/>
              </a:ln>
              <a:solidFill>
                <a:srgbClr val="007DC3"/>
              </a:solidFill>
              <a:effectLst>
                <a:outerShdw blurRad="31750" dist="25400" dir="5400000" algn="tl" rotWithShape="0">
                  <a:srgbClr val="000000">
                    <a:alpha val="25000"/>
                  </a:srgbClr>
                </a:outerShdw>
              </a:effectLst>
              <a:uLnTx/>
              <a:uFillTx/>
              <a:latin typeface="+mj-lt"/>
              <a:ea typeface="+mj-ea"/>
              <a:cs typeface="+mj-cs"/>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70" r="-1470"/>
          <a:stretch/>
        </p:blipFill>
        <p:spPr bwMode="auto">
          <a:xfrm>
            <a:off x="5303520" y="3633943"/>
            <a:ext cx="3108960" cy="2222564"/>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9" name="Group 8"/>
          <p:cNvGrpSpPr>
            <a:grpSpLocks/>
          </p:cNvGrpSpPr>
          <p:nvPr/>
        </p:nvGrpSpPr>
        <p:grpSpPr bwMode="auto">
          <a:xfrm>
            <a:off x="382588" y="1219200"/>
            <a:ext cx="8683625" cy="73025"/>
            <a:chOff x="0" y="0"/>
            <a:chExt cx="5470" cy="46"/>
          </a:xfrm>
        </p:grpSpPr>
        <p:sp>
          <p:nvSpPr>
            <p:cNvPr id="10"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1" hangingPunct="1"/>
              <a:endParaRPr lang="en-US" b="1" i="1">
                <a:solidFill>
                  <a:srgbClr val="000000"/>
                </a:solidFill>
                <a:latin typeface="Times New Roman" pitchFamily="18" charset="0"/>
                <a:sym typeface="Times New Roman" pitchFamily="18" charset="0"/>
              </a:endParaRPr>
            </a:p>
          </p:txBody>
        </p:sp>
        <p:sp>
          <p:nvSpPr>
            <p:cNvPr id="11"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1" hangingPunct="1"/>
              <a:endParaRPr lang="en-US" b="1" i="1">
                <a:solidFill>
                  <a:srgbClr val="000000"/>
                </a:solidFill>
                <a:latin typeface="Times New Roman" pitchFamily="18" charset="0"/>
                <a:sym typeface="Times New Roman" pitchFamily="18" charset="0"/>
              </a:endParaRPr>
            </a:p>
          </p:txBody>
        </p:sp>
      </p:gr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xfrm>
            <a:off x="7010400" y="6248400"/>
            <a:ext cx="1981200" cy="476250"/>
          </a:xfrm>
          <a:noFill/>
        </p:spPr>
        <p:txBody>
          <a:bodyPr/>
          <a:lstStyle/>
          <a:p>
            <a:fld id="{7AD6DFAA-4D47-49C0-B3AE-46597F9046BB}" type="slidenum">
              <a:rPr lang="en-US" smtClean="0">
                <a:latin typeface="Arial" pitchFamily="34" charset="0"/>
                <a:cs typeface="Arial" pitchFamily="34" charset="0"/>
              </a:rPr>
              <a:pPr/>
              <a:t>22</a:t>
            </a:fld>
            <a:endParaRPr lang="en-US" smtClean="0">
              <a:latin typeface="Arial" pitchFamily="34" charset="0"/>
              <a:cs typeface="Arial" pitchFamily="34" charset="0"/>
            </a:endParaRPr>
          </a:p>
        </p:txBody>
      </p:sp>
      <p:sp>
        <p:nvSpPr>
          <p:cNvPr id="31747" name="Rectangle 3"/>
          <p:cNvSpPr>
            <a:spLocks noGrp="1" noChangeArrowheads="1"/>
          </p:cNvSpPr>
          <p:nvPr>
            <p:ph type="title" idx="4294967295"/>
          </p:nvPr>
        </p:nvSpPr>
        <p:spPr>
          <a:xfrm>
            <a:off x="0" y="-41565"/>
            <a:ext cx="9144000" cy="914400"/>
          </a:xfrm>
        </p:spPr>
        <p:txBody>
          <a:bodyPr>
            <a:normAutofit fontScale="90000"/>
          </a:bodyPr>
          <a:lstStyle/>
          <a:p>
            <a:pPr>
              <a:defRPr/>
            </a:pPr>
            <a:r>
              <a:rPr lang="en-US" sz="2400" dirty="0" smtClean="0">
                <a:solidFill>
                  <a:srgbClr val="007DC3"/>
                </a:solidFill>
              </a:rPr>
              <a:t/>
            </a:r>
            <a:br>
              <a:rPr lang="en-US" sz="2400" dirty="0" smtClean="0">
                <a:solidFill>
                  <a:srgbClr val="007DC3"/>
                </a:solidFill>
              </a:rPr>
            </a:br>
            <a:r>
              <a:rPr lang="en-US" sz="2400" dirty="0" smtClean="0">
                <a:solidFill>
                  <a:srgbClr val="007DC3"/>
                </a:solidFill>
              </a:rPr>
              <a:t/>
            </a:r>
            <a:br>
              <a:rPr lang="en-US" sz="2400" dirty="0" smtClean="0">
                <a:solidFill>
                  <a:srgbClr val="007DC3"/>
                </a:solidFill>
              </a:rPr>
            </a:br>
            <a:r>
              <a:rPr lang="en-US" sz="2800" dirty="0" smtClean="0"/>
              <a:t> </a:t>
            </a:r>
            <a:r>
              <a:rPr lang="en-US" sz="2700" dirty="0" smtClean="0"/>
              <a:t>Motivated Go Getters (Seg2) – Interested in continuing education at top grad schools &amp; award-winning faculty. Not yet concerned with career &amp; alumni connections.</a:t>
            </a:r>
            <a:br>
              <a:rPr lang="en-US" sz="2700" dirty="0" smtClean="0"/>
            </a:br>
            <a:endParaRPr lang="en-US" sz="3600" dirty="0" smtClean="0"/>
          </a:p>
        </p:txBody>
      </p:sp>
      <p:pic>
        <p:nvPicPr>
          <p:cNvPr id="41986" name="Picture 2"/>
          <p:cNvPicPr>
            <a:picLocks noChangeAspect="1" noChangeArrowheads="1"/>
          </p:cNvPicPr>
          <p:nvPr/>
        </p:nvPicPr>
        <p:blipFill>
          <a:blip r:embed="rId3" cstate="print"/>
          <a:srcRect/>
          <a:stretch>
            <a:fillRect/>
          </a:stretch>
        </p:blipFill>
        <p:spPr bwMode="auto">
          <a:xfrm>
            <a:off x="381000" y="1400174"/>
            <a:ext cx="8305686" cy="5000626"/>
          </a:xfrm>
          <a:prstGeom prst="rect">
            <a:avLst/>
          </a:prstGeom>
          <a:noFill/>
          <a:ln w="9525">
            <a:noFill/>
            <a:miter lim="800000"/>
            <a:headEnd/>
            <a:tailEnd/>
          </a:ln>
          <a:effectLst/>
        </p:spPr>
      </p:pic>
      <p:grpSp>
        <p:nvGrpSpPr>
          <p:cNvPr id="5" name="Group 4"/>
          <p:cNvGrpSpPr>
            <a:grpSpLocks/>
          </p:cNvGrpSpPr>
          <p:nvPr/>
        </p:nvGrpSpPr>
        <p:grpSpPr bwMode="auto">
          <a:xfrm>
            <a:off x="230188" y="1066800"/>
            <a:ext cx="8683625" cy="73025"/>
            <a:chOff x="0" y="0"/>
            <a:chExt cx="5470" cy="46"/>
          </a:xfrm>
        </p:grpSpPr>
        <p:sp>
          <p:nvSpPr>
            <p:cNvPr id="6"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1" hangingPunct="1"/>
              <a:endParaRPr lang="en-US" b="1" i="1">
                <a:solidFill>
                  <a:srgbClr val="000000"/>
                </a:solidFill>
                <a:latin typeface="Times New Roman" pitchFamily="18" charset="0"/>
                <a:sym typeface="Times New Roman" pitchFamily="18" charset="0"/>
              </a:endParaRPr>
            </a:p>
          </p:txBody>
        </p:sp>
        <p:sp>
          <p:nvSpPr>
            <p:cNvPr id="7"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1" hangingPunct="1"/>
              <a:endParaRPr lang="en-US" b="1" i="1">
                <a:solidFill>
                  <a:srgbClr val="000000"/>
                </a:solidFill>
                <a:latin typeface="Times New Roman" pitchFamily="18" charset="0"/>
                <a:sym typeface="Times New Roman" pitchFamily="18" charset="0"/>
              </a:endParaRPr>
            </a:p>
          </p:txBody>
        </p:sp>
      </p:gr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BF8CC4-B63E-48DE-B700-DB1802F8752D}" type="slidenum">
              <a:rPr lang="en-US" smtClean="0"/>
              <a:pPr>
                <a:defRPr/>
              </a:pPr>
              <a:t>23</a:t>
            </a:fld>
            <a:endParaRPr lang="en-US"/>
          </a:p>
        </p:txBody>
      </p:sp>
      <p:sp>
        <p:nvSpPr>
          <p:cNvPr id="3" name="Rectangle 3"/>
          <p:cNvSpPr txBox="1">
            <a:spLocks noChangeArrowheads="1"/>
          </p:cNvSpPr>
          <p:nvPr/>
        </p:nvSpPr>
        <p:spPr>
          <a:xfrm>
            <a:off x="0" y="76200"/>
            <a:ext cx="8991600" cy="914400"/>
          </a:xfrm>
          <a:prstGeom prst="rect">
            <a:avLst/>
          </a:prstGeom>
        </p:spPr>
        <p:txBody>
          <a:bodyPr vert="horz"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Motivated Go Getters </a:t>
            </a:r>
            <a:r>
              <a:rPr lang="en-US" sz="2500" dirty="0" smtClean="0">
                <a:latin typeface="+mj-lt"/>
                <a:ea typeface="+mj-ea"/>
                <a:cs typeface="+mj-cs"/>
              </a:rPr>
              <a:t>(Seg 2)</a:t>
            </a:r>
            <a:endParaRPr lang="en-US" sz="3200" dirty="0" smtClean="0">
              <a:latin typeface="+mj-lt"/>
              <a:ea typeface="+mj-ea"/>
              <a:cs typeface="+mj-cs"/>
            </a:endParaRPr>
          </a:p>
        </p:txBody>
      </p:sp>
      <p:sp>
        <p:nvSpPr>
          <p:cNvPr id="4" name="Rectangle 3"/>
          <p:cNvSpPr txBox="1">
            <a:spLocks noChangeArrowheads="1"/>
          </p:cNvSpPr>
          <p:nvPr/>
        </p:nvSpPr>
        <p:spPr>
          <a:xfrm>
            <a:off x="762000" y="1066800"/>
            <a:ext cx="7086600" cy="5029200"/>
          </a:xfrm>
          <a:prstGeom prst="rect">
            <a:avLst/>
          </a:prstGeom>
        </p:spPr>
        <p:txBody>
          <a:bodyPr vert="horz" anchor="ctr">
            <a:normAutofit fontScale="67500" lnSpcReduction="20000"/>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en-US" sz="2400" b="1" dirty="0">
              <a:solidFill>
                <a:schemeClr val="tx2"/>
              </a:solidFill>
              <a:effectLst>
                <a:outerShdw blurRad="31750" dist="25400" dir="5400000" algn="tl" rotWithShape="0">
                  <a:srgbClr val="000000">
                    <a:alpha val="25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en-US" sz="4000" b="1" dirty="0">
              <a:solidFill>
                <a:schemeClr val="tx2"/>
              </a:solidFill>
              <a:effectLst>
                <a:outerShdw blurRad="31750" dist="25400" dir="5400000" algn="tl" rotWithShape="0">
                  <a:srgbClr val="000000">
                    <a:alpha val="25000"/>
                  </a:srgbClr>
                </a:outerShdw>
              </a:effectLst>
              <a:ea typeface="+mj-ea"/>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7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ea typeface="+mj-ea"/>
              </a:rPr>
              <a:t>Turn-ons:</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en-US" sz="33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ea typeface="+mj-ea"/>
            </a:endParaRP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33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ea typeface="+mj-ea"/>
              </a:rPr>
              <a:t>Interested in continuing education on graduate level</a:t>
            </a: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r>
              <a:rPr lang="en-US" sz="3300" b="1" dirty="0" smtClean="0">
                <a:solidFill>
                  <a:schemeClr val="tx2"/>
                </a:solidFill>
                <a:effectLst>
                  <a:outerShdw blurRad="31750" dist="25400" dir="5400000" algn="tl" rotWithShape="0">
                    <a:srgbClr val="000000">
                      <a:alpha val="25000"/>
                    </a:srgbClr>
                  </a:outerShdw>
                </a:effectLst>
                <a:ea typeface="+mj-ea"/>
              </a:rPr>
              <a:t>Want to work on projects with best faculty</a:t>
            </a:r>
            <a:endParaRPr kumimoji="0" lang="en-US" sz="33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ea typeface="+mj-ea"/>
            </a:endParaRP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r>
              <a:rPr lang="en-US" sz="3300" b="1" dirty="0" smtClean="0">
                <a:solidFill>
                  <a:schemeClr val="tx2"/>
                </a:solidFill>
                <a:effectLst>
                  <a:outerShdw blurRad="31750" dist="25400" dir="5400000" algn="tl" rotWithShape="0">
                    <a:srgbClr val="000000">
                      <a:alpha val="25000"/>
                    </a:srgbClr>
                  </a:outerShdw>
                </a:effectLst>
                <a:ea typeface="+mj-ea"/>
              </a:rPr>
              <a:t>Care about feeling safe on campus</a:t>
            </a: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r>
              <a:rPr lang="en-US" sz="3300" b="1" dirty="0" smtClean="0">
                <a:solidFill>
                  <a:schemeClr val="tx2"/>
                </a:solidFill>
                <a:effectLst>
                  <a:outerShdw blurRad="31750" dist="25400" dir="5400000" algn="tl" rotWithShape="0">
                    <a:srgbClr val="000000">
                      <a:alpha val="25000"/>
                    </a:srgbClr>
                  </a:outerShdw>
                </a:effectLst>
                <a:ea typeface="+mj-ea"/>
              </a:rPr>
              <a:t>Would like to become leaders who change the world</a:t>
            </a: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33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ea typeface="+mj-ea"/>
            </a:endParaRP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endParaRPr lang="en-US" sz="3300" b="1" dirty="0" smtClean="0">
              <a:solidFill>
                <a:schemeClr val="tx2"/>
              </a:solidFill>
              <a:effectLst>
                <a:outerShdw blurRad="31750" dist="25400" dir="5400000" algn="tl" rotWithShape="0">
                  <a:srgbClr val="000000">
                    <a:alpha val="25000"/>
                  </a:srgbClr>
                </a:outerShdw>
              </a:effectLst>
              <a:ea typeface="+mj-ea"/>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en-US" sz="4600" b="1" dirty="0" smtClean="0">
              <a:solidFill>
                <a:schemeClr val="tx2"/>
              </a:solidFill>
              <a:effectLst>
                <a:outerShdw blurRad="31750" dist="25400" dir="5400000" algn="tl" rotWithShape="0">
                  <a:srgbClr val="000000">
                    <a:alpha val="25000"/>
                  </a:srgbClr>
                </a:outerShdw>
              </a:effectLst>
              <a:ea typeface="+mj-ea"/>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lang="en-US" sz="4600" b="1" dirty="0" smtClean="0">
                <a:solidFill>
                  <a:schemeClr val="tx2"/>
                </a:solidFill>
                <a:effectLst>
                  <a:outerShdw blurRad="31750" dist="25400" dir="5400000" algn="tl" rotWithShape="0">
                    <a:srgbClr val="000000">
                      <a:alpha val="25000"/>
                    </a:srgbClr>
                  </a:outerShdw>
                </a:effectLst>
                <a:ea typeface="+mj-ea"/>
              </a:rPr>
              <a:t>Turn-offs:</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en-US" sz="3300" b="1" dirty="0" smtClean="0">
              <a:solidFill>
                <a:schemeClr val="tx2"/>
              </a:solidFill>
              <a:effectLst>
                <a:outerShdw blurRad="31750" dist="25400" dir="5400000" algn="tl" rotWithShape="0">
                  <a:srgbClr val="000000">
                    <a:alpha val="25000"/>
                  </a:srgbClr>
                </a:outerShdw>
              </a:effectLst>
              <a:ea typeface="+mj-ea"/>
            </a:endParaRPr>
          </a:p>
          <a:p>
            <a:pPr marL="342900" indent="-342900" fontAlgn="auto">
              <a:spcAft>
                <a:spcPts val="0"/>
              </a:spcAft>
              <a:buFont typeface="Arial" pitchFamily="34" charset="0"/>
              <a:buChar char="•"/>
              <a:defRPr/>
            </a:pPr>
            <a:r>
              <a:rPr lang="en-US" sz="3300" b="1" dirty="0" smtClean="0">
                <a:solidFill>
                  <a:schemeClr val="tx2"/>
                </a:solidFill>
                <a:effectLst>
                  <a:outerShdw blurRad="31750" dist="25400" dir="5400000" algn="tl" rotWithShape="0">
                    <a:srgbClr val="000000">
                      <a:alpha val="25000"/>
                    </a:srgbClr>
                  </a:outerShdw>
                </a:effectLst>
                <a:ea typeface="+mj-ea"/>
              </a:rPr>
              <a:t>Meeting alumni</a:t>
            </a:r>
          </a:p>
          <a:p>
            <a:pPr marL="342900" indent="-342900" fontAlgn="auto">
              <a:spcAft>
                <a:spcPts val="0"/>
              </a:spcAft>
              <a:buFont typeface="Arial" pitchFamily="34" charset="0"/>
              <a:buChar char="•"/>
              <a:defRPr/>
            </a:pPr>
            <a:r>
              <a:rPr lang="en-US" sz="3300" b="1" dirty="0" smtClean="0">
                <a:solidFill>
                  <a:schemeClr val="tx2"/>
                </a:solidFill>
                <a:effectLst>
                  <a:outerShdw blurRad="31750" dist="25400" dir="5400000" algn="tl" rotWithShape="0">
                    <a:srgbClr val="000000">
                      <a:alpha val="25000"/>
                    </a:srgbClr>
                  </a:outerShdw>
                </a:effectLst>
                <a:ea typeface="+mj-ea"/>
              </a:rPr>
              <a:t>Linking education &amp; career</a:t>
            </a:r>
          </a:p>
          <a:p>
            <a:pPr marL="342900" indent="-342900" fontAlgn="auto">
              <a:spcAft>
                <a:spcPts val="0"/>
              </a:spcAft>
              <a:buFont typeface="Arial" pitchFamily="34" charset="0"/>
              <a:buChar char="•"/>
              <a:defRPr/>
            </a:pPr>
            <a:endParaRPr lang="en-US" sz="3300" b="1" dirty="0">
              <a:solidFill>
                <a:schemeClr val="tx2"/>
              </a:solidFill>
              <a:effectLst>
                <a:outerShdw blurRad="31750" dist="25400" dir="5400000" algn="tl" rotWithShape="0">
                  <a:srgbClr val="000000">
                    <a:alpha val="25000"/>
                  </a:srgbClr>
                </a:outerShdw>
              </a:effectLst>
              <a:ea typeface="+mj-ea"/>
            </a:endParaRPr>
          </a:p>
          <a:p>
            <a:pPr marL="0" marR="0" lvl="0" indent="0" defTabSz="914400" rtl="0" eaLnBrk="1" fontAlgn="auto" latinLnBrk="0" hangingPunct="1">
              <a:lnSpc>
                <a:spcPct val="100000"/>
              </a:lnSpc>
              <a:spcBef>
                <a:spcPct val="0"/>
              </a:spcBef>
              <a:spcAft>
                <a:spcPts val="0"/>
              </a:spcAft>
              <a:buClrTx/>
              <a:buSzTx/>
              <a:tabLst/>
              <a:defRPr/>
            </a:pPr>
            <a:endParaRPr lang="en-US" sz="2400" b="1" dirty="0" smtClean="0">
              <a:solidFill>
                <a:schemeClr val="tx2"/>
              </a:solidFill>
              <a:effectLst>
                <a:outerShdw blurRad="31750" dist="25400" dir="5400000" algn="tl" rotWithShape="0">
                  <a:srgbClr val="000000">
                    <a:alpha val="25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en-US" sz="2400" b="1" dirty="0" smtClean="0">
              <a:solidFill>
                <a:schemeClr val="tx2"/>
              </a:solidFill>
              <a:effectLst>
                <a:outerShdw blurRad="31750" dist="25400" dir="5400000" algn="tl" rotWithShape="0">
                  <a:srgbClr val="000000">
                    <a:alpha val="25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tabLst/>
              <a:defRPr/>
            </a:pPr>
            <a:endParaRPr kumimoji="0" lang="en-US" sz="4000" b="1" i="0" u="none" strike="noStrike" kern="1200" cap="none" spc="0" normalizeH="0" baseline="0" noProof="0" dirty="0" smtClean="0">
              <a:ln>
                <a:noFill/>
              </a:ln>
              <a:solidFill>
                <a:srgbClr val="007DC3"/>
              </a:solidFill>
              <a:effectLst>
                <a:outerShdw blurRad="31750" dist="25400" dir="5400000" algn="tl" rotWithShape="0">
                  <a:srgbClr val="000000">
                    <a:alpha val="25000"/>
                  </a:srgbClr>
                </a:outerShdw>
              </a:effectLst>
              <a:uLnTx/>
              <a:uFillTx/>
              <a:latin typeface="+mj-lt"/>
              <a:ea typeface="+mj-ea"/>
              <a:cs typeface="+mj-cs"/>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3431628"/>
            <a:ext cx="2971800" cy="2283372"/>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5"/>
          <p:cNvGrpSpPr>
            <a:grpSpLocks/>
          </p:cNvGrpSpPr>
          <p:nvPr/>
        </p:nvGrpSpPr>
        <p:grpSpPr bwMode="auto">
          <a:xfrm>
            <a:off x="230188" y="1066800"/>
            <a:ext cx="8683625" cy="73025"/>
            <a:chOff x="0" y="0"/>
            <a:chExt cx="5470" cy="46"/>
          </a:xfrm>
        </p:grpSpPr>
        <p:sp>
          <p:nvSpPr>
            <p:cNvPr id="7"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1" hangingPunct="1"/>
              <a:endParaRPr lang="en-US" b="1" i="1">
                <a:solidFill>
                  <a:srgbClr val="000000"/>
                </a:solidFill>
                <a:latin typeface="Times New Roman" pitchFamily="18" charset="0"/>
                <a:sym typeface="Times New Roman" pitchFamily="18" charset="0"/>
              </a:endParaRPr>
            </a:p>
          </p:txBody>
        </p:sp>
        <p:sp>
          <p:nvSpPr>
            <p:cNvPr id="8"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1" hangingPunct="1"/>
              <a:endParaRPr lang="en-US" b="1" i="1">
                <a:solidFill>
                  <a:srgbClr val="000000"/>
                </a:solidFill>
                <a:latin typeface="Times New Roman" pitchFamily="18" charset="0"/>
                <a:sym typeface="Times New Roman" pitchFamily="18" charset="0"/>
              </a:endParaRPr>
            </a:p>
          </p:txBody>
        </p:sp>
      </p:gr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243897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Grp="1" noChangeArrowheads="1"/>
          </p:cNvSpPr>
          <p:nvPr>
            <p:ph type="sldNum" sz="quarter" idx="12"/>
          </p:nvPr>
        </p:nvSpPr>
        <p:spPr>
          <a:xfrm>
            <a:off x="6934200" y="6324600"/>
            <a:ext cx="2133600" cy="476250"/>
          </a:xfrm>
          <a:noFill/>
        </p:spPr>
        <p:txBody>
          <a:bodyPr/>
          <a:lstStyle/>
          <a:p>
            <a:fld id="{D55D098F-77A4-4179-A6E5-4FE0DE767EB9}" type="slidenum">
              <a:rPr lang="en-US" smtClean="0">
                <a:latin typeface="Arial" pitchFamily="34" charset="0"/>
                <a:cs typeface="Arial" pitchFamily="34" charset="0"/>
              </a:rPr>
              <a:pPr/>
              <a:t>24</a:t>
            </a:fld>
            <a:endParaRPr lang="en-US" dirty="0" smtClean="0">
              <a:latin typeface="Arial" pitchFamily="34" charset="0"/>
              <a:cs typeface="Arial" pitchFamily="34" charset="0"/>
            </a:endParaRPr>
          </a:p>
        </p:txBody>
      </p:sp>
      <p:sp>
        <p:nvSpPr>
          <p:cNvPr id="33796" name="Rectangle 3"/>
          <p:cNvSpPr>
            <a:spLocks noGrp="1" noChangeArrowheads="1"/>
          </p:cNvSpPr>
          <p:nvPr>
            <p:ph type="title" idx="4294967295"/>
          </p:nvPr>
        </p:nvSpPr>
        <p:spPr>
          <a:xfrm>
            <a:off x="0" y="-6935"/>
            <a:ext cx="9144000" cy="762000"/>
          </a:xfrm>
        </p:spPr>
        <p:txBody>
          <a:bodyPr>
            <a:normAutofit fontScale="90000"/>
          </a:bodyPr>
          <a:lstStyle/>
          <a:p>
            <a:pPr algn="ctr" eaLnBrk="1" hangingPunct="1">
              <a:defRPr/>
            </a:pPr>
            <a:r>
              <a:rPr lang="en-US" sz="2400" dirty="0" smtClean="0">
                <a:solidFill>
                  <a:srgbClr val="007DC3"/>
                </a:solidFill>
              </a:rPr>
              <a:t/>
            </a:r>
            <a:br>
              <a:rPr lang="en-US" sz="2400" dirty="0" smtClean="0">
                <a:solidFill>
                  <a:srgbClr val="007DC3"/>
                </a:solidFill>
              </a:rPr>
            </a:br>
            <a:r>
              <a:rPr lang="en-US" sz="2400" dirty="0" smtClean="0">
                <a:solidFill>
                  <a:srgbClr val="007DC3"/>
                </a:solidFill>
              </a:rPr>
              <a:t/>
            </a:r>
            <a:br>
              <a:rPr lang="en-US" sz="2400" dirty="0" smtClean="0">
                <a:solidFill>
                  <a:srgbClr val="007DC3"/>
                </a:solidFill>
              </a:rPr>
            </a:br>
            <a:r>
              <a:rPr lang="en-US" sz="2700" dirty="0" smtClean="0"/>
              <a:t>Mentor Me(Seg3) – Interested in Freshmen programs to adjust to college life. Not concerned with honors programs &amp; other academic offerings yet.</a:t>
            </a:r>
            <a:r>
              <a:rPr lang="en-US" sz="2400" b="1" kern="1200" dirty="0" smtClean="0">
                <a:effectLst>
                  <a:outerShdw blurRad="31750" dist="25400" dir="5400000" algn="tl" rotWithShape="0">
                    <a:srgbClr val="000000">
                      <a:alpha val="25000"/>
                    </a:srgbClr>
                  </a:outerShdw>
                </a:effectLst>
              </a:rPr>
              <a:t/>
            </a:r>
            <a:br>
              <a:rPr lang="en-US" sz="2400" b="1" kern="1200" dirty="0" smtClean="0">
                <a:effectLst>
                  <a:outerShdw blurRad="31750" dist="25400" dir="5400000" algn="tl" rotWithShape="0">
                    <a:srgbClr val="000000">
                      <a:alpha val="25000"/>
                    </a:srgbClr>
                  </a:outerShdw>
                </a:effectLst>
              </a:rPr>
            </a:br>
            <a:endParaRPr lang="en-US" sz="2800" b="1" kern="1200" dirty="0" smtClean="0">
              <a:effectLst>
                <a:outerShdw blurRad="31750" dist="25400" dir="5400000" algn="tl" rotWithShape="0">
                  <a:srgbClr val="000000">
                    <a:alpha val="25000"/>
                  </a:srgbClr>
                </a:outerShdw>
              </a:effectLst>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3343" y="1101435"/>
            <a:ext cx="8295078" cy="52803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5" name="Group 4"/>
          <p:cNvGrpSpPr>
            <a:grpSpLocks/>
          </p:cNvGrpSpPr>
          <p:nvPr/>
        </p:nvGrpSpPr>
        <p:grpSpPr bwMode="auto">
          <a:xfrm>
            <a:off x="230188" y="1066800"/>
            <a:ext cx="8683625" cy="73025"/>
            <a:chOff x="0" y="0"/>
            <a:chExt cx="5470" cy="46"/>
          </a:xfrm>
        </p:grpSpPr>
        <p:sp>
          <p:nvSpPr>
            <p:cNvPr id="6"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7"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BF8CC4-B63E-48DE-B700-DB1802F8752D}" type="slidenum">
              <a:rPr lang="en-US" smtClean="0"/>
              <a:pPr>
                <a:defRPr/>
              </a:pPr>
              <a:t>25</a:t>
            </a:fld>
            <a:endParaRPr lang="en-US"/>
          </a:p>
        </p:txBody>
      </p:sp>
      <p:sp>
        <p:nvSpPr>
          <p:cNvPr id="3" name="Rectangle 3"/>
          <p:cNvSpPr txBox="1">
            <a:spLocks noChangeArrowheads="1"/>
          </p:cNvSpPr>
          <p:nvPr/>
        </p:nvSpPr>
        <p:spPr>
          <a:xfrm>
            <a:off x="0" y="76200"/>
            <a:ext cx="8991600" cy="914400"/>
          </a:xfrm>
          <a:prstGeom prst="rect">
            <a:avLst/>
          </a:prstGeom>
        </p:spPr>
        <p:txBody>
          <a:bodyPr vert="horz" anchor="ctr">
            <a:normAutofit fontScale="90000" lnSpcReduction="1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Mentor Me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Help me start, and see me through… </a:t>
            </a:r>
            <a:r>
              <a:rPr lang="en-US" sz="2700" dirty="0" smtClean="0">
                <a:latin typeface="+mj-lt"/>
                <a:ea typeface="+mj-ea"/>
                <a:cs typeface="+mj-cs"/>
              </a:rPr>
              <a:t>(Seg 3)</a:t>
            </a:r>
          </a:p>
        </p:txBody>
      </p:sp>
      <p:sp>
        <p:nvSpPr>
          <p:cNvPr id="4" name="Rectangle 3"/>
          <p:cNvSpPr txBox="1">
            <a:spLocks noChangeArrowheads="1"/>
          </p:cNvSpPr>
          <p:nvPr/>
        </p:nvSpPr>
        <p:spPr>
          <a:xfrm>
            <a:off x="762000" y="1066800"/>
            <a:ext cx="5562600" cy="5029200"/>
          </a:xfrm>
          <a:prstGeom prst="rect">
            <a:avLst/>
          </a:prstGeom>
        </p:spPr>
        <p:txBody>
          <a:bodyPr vert="horz" anchor="ctr">
            <a:normAutofit fontScale="52500" lnSpcReduction="20000"/>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en-US" sz="2400" b="1" dirty="0">
              <a:solidFill>
                <a:schemeClr val="tx2"/>
              </a:solidFill>
              <a:effectLst>
                <a:outerShdw blurRad="31750" dist="25400" dir="5400000" algn="tl" rotWithShape="0">
                  <a:srgbClr val="000000">
                    <a:alpha val="25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en-US" sz="4000" b="1" dirty="0">
              <a:solidFill>
                <a:schemeClr val="tx2"/>
              </a:solidFill>
              <a:effectLst>
                <a:outerShdw blurRad="31750" dist="25400" dir="5400000" algn="tl" rotWithShape="0">
                  <a:srgbClr val="000000">
                    <a:alpha val="25000"/>
                  </a:srgbClr>
                </a:outerShdw>
              </a:effectLst>
              <a:ea typeface="+mj-ea"/>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kumimoji="0" lang="en-US" sz="47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ea typeface="+mj-ea"/>
              </a:rPr>
              <a:t>Turn-ons:</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en-US" sz="33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ea typeface="+mj-ea"/>
            </a:endParaRP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33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ea typeface="+mj-ea"/>
              </a:rPr>
              <a:t>Interested in proximity to Manhattan</a:t>
            </a: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r>
              <a:rPr lang="en-US" sz="3300" b="1" noProof="0" dirty="0" smtClean="0">
                <a:solidFill>
                  <a:schemeClr val="tx2"/>
                </a:solidFill>
                <a:effectLst>
                  <a:outerShdw blurRad="31750" dist="25400" dir="5400000" algn="tl" rotWithShape="0">
                    <a:srgbClr val="000000">
                      <a:alpha val="25000"/>
                    </a:srgbClr>
                  </a:outerShdw>
                </a:effectLst>
                <a:ea typeface="+mj-ea"/>
              </a:rPr>
              <a:t>Freshman Study Abroad program</a:t>
            </a: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r>
              <a:rPr lang="en-US" sz="3300" b="1" dirty="0" smtClean="0">
                <a:solidFill>
                  <a:schemeClr val="tx2"/>
                </a:solidFill>
                <a:effectLst>
                  <a:outerShdw blurRad="31750" dist="25400" dir="5400000" algn="tl" rotWithShape="0">
                    <a:srgbClr val="000000">
                      <a:alpha val="25000"/>
                    </a:srgbClr>
                  </a:outerShdw>
                </a:effectLst>
                <a:ea typeface="+mj-ea"/>
              </a:rPr>
              <a:t>Freshman Year Initiative</a:t>
            </a: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r>
              <a:rPr lang="en-US" sz="3300" b="1" dirty="0" smtClean="0">
                <a:solidFill>
                  <a:schemeClr val="tx2"/>
                </a:solidFill>
                <a:effectLst>
                  <a:outerShdw blurRad="31750" dist="25400" dir="5400000" algn="tl" rotWithShape="0">
                    <a:srgbClr val="000000">
                      <a:alpha val="25000"/>
                    </a:srgbClr>
                  </a:outerShdw>
                </a:effectLst>
                <a:ea typeface="+mj-ea"/>
              </a:rPr>
              <a:t>Internships &amp; career-placement </a:t>
            </a: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r>
              <a:rPr lang="en-US" sz="3300" b="1" dirty="0" smtClean="0">
                <a:solidFill>
                  <a:schemeClr val="tx2"/>
                </a:solidFill>
                <a:effectLst>
                  <a:outerShdw blurRad="31750" dist="25400" dir="5400000" algn="tl" rotWithShape="0">
                    <a:srgbClr val="000000">
                      <a:alpha val="25000"/>
                    </a:srgbClr>
                  </a:outerShdw>
                </a:effectLst>
                <a:ea typeface="+mj-ea"/>
              </a:rPr>
              <a:t>Learning job-seeking skills</a:t>
            </a: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r>
              <a:rPr lang="en-US" sz="3300" b="1" dirty="0" smtClean="0">
                <a:solidFill>
                  <a:schemeClr val="tx2"/>
                </a:solidFill>
                <a:effectLst>
                  <a:outerShdw blurRad="31750" dist="25400" dir="5400000" algn="tl" rotWithShape="0">
                    <a:srgbClr val="000000">
                      <a:alpha val="25000"/>
                    </a:srgbClr>
                  </a:outerShdw>
                </a:effectLst>
                <a:ea typeface="+mj-ea"/>
              </a:rPr>
              <a:t>Enjoy campus life</a:t>
            </a: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endParaRPr lang="en-US" sz="3300" b="1" noProof="0" dirty="0" smtClean="0">
              <a:solidFill>
                <a:schemeClr val="tx2"/>
              </a:solidFill>
              <a:effectLst>
                <a:outerShdw blurRad="31750" dist="25400" dir="5400000" algn="tl" rotWithShape="0">
                  <a:srgbClr val="000000">
                    <a:alpha val="25000"/>
                  </a:srgbClr>
                </a:outerShdw>
              </a:effectLst>
              <a:ea typeface="+mj-ea"/>
            </a:endParaRP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33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ea typeface="+mj-ea"/>
            </a:endParaRPr>
          </a:p>
          <a:p>
            <a:pPr marL="342900" marR="0" lvl="0" indent="-342900" defTabSz="914400" rtl="0" eaLnBrk="1" fontAlgn="auto" latinLnBrk="0" hangingPunct="1">
              <a:lnSpc>
                <a:spcPct val="100000"/>
              </a:lnSpc>
              <a:spcBef>
                <a:spcPct val="0"/>
              </a:spcBef>
              <a:spcAft>
                <a:spcPts val="0"/>
              </a:spcAft>
              <a:buClrTx/>
              <a:buSzTx/>
              <a:buFont typeface="Arial" pitchFamily="34" charset="0"/>
              <a:buChar char="•"/>
              <a:tabLst/>
              <a:defRPr/>
            </a:pPr>
            <a:endParaRPr lang="en-US" sz="3300" b="1" dirty="0" smtClean="0">
              <a:solidFill>
                <a:schemeClr val="tx2"/>
              </a:solidFill>
              <a:effectLst>
                <a:outerShdw blurRad="31750" dist="25400" dir="5400000" algn="tl" rotWithShape="0">
                  <a:srgbClr val="000000">
                    <a:alpha val="25000"/>
                  </a:srgbClr>
                </a:outerShdw>
              </a:effectLst>
              <a:ea typeface="+mj-ea"/>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en-US" sz="4600" b="1" dirty="0" smtClean="0">
              <a:solidFill>
                <a:schemeClr val="tx2"/>
              </a:solidFill>
              <a:effectLst>
                <a:outerShdw blurRad="31750" dist="25400" dir="5400000" algn="tl" rotWithShape="0">
                  <a:srgbClr val="000000">
                    <a:alpha val="25000"/>
                  </a:srgbClr>
                </a:outerShdw>
              </a:effectLst>
              <a:ea typeface="+mj-ea"/>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r>
              <a:rPr lang="en-US" sz="4600" b="1" dirty="0" smtClean="0">
                <a:solidFill>
                  <a:schemeClr val="tx2"/>
                </a:solidFill>
                <a:effectLst>
                  <a:outerShdw blurRad="31750" dist="25400" dir="5400000" algn="tl" rotWithShape="0">
                    <a:srgbClr val="000000">
                      <a:alpha val="25000"/>
                    </a:srgbClr>
                  </a:outerShdw>
                </a:effectLst>
                <a:ea typeface="+mj-ea"/>
              </a:rPr>
              <a:t>Turn-offs:</a:t>
            </a: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en-US" sz="3300" b="1" dirty="0" smtClean="0">
              <a:solidFill>
                <a:schemeClr val="tx2"/>
              </a:solidFill>
              <a:effectLst>
                <a:outerShdw blurRad="31750" dist="25400" dir="5400000" algn="tl" rotWithShape="0">
                  <a:srgbClr val="000000">
                    <a:alpha val="25000"/>
                  </a:srgbClr>
                </a:outerShdw>
              </a:effectLst>
              <a:ea typeface="+mj-ea"/>
            </a:endParaRPr>
          </a:p>
          <a:p>
            <a:pPr marL="342900" indent="-342900" fontAlgn="auto">
              <a:spcAft>
                <a:spcPts val="0"/>
              </a:spcAft>
              <a:buFont typeface="Arial" pitchFamily="34" charset="0"/>
              <a:buChar char="•"/>
              <a:defRPr/>
            </a:pPr>
            <a:r>
              <a:rPr lang="en-US" sz="3300" b="1" dirty="0" smtClean="0">
                <a:solidFill>
                  <a:schemeClr val="tx2"/>
                </a:solidFill>
                <a:effectLst>
                  <a:outerShdw blurRad="31750" dist="25400" dir="5400000" algn="tl" rotWithShape="0">
                    <a:srgbClr val="000000">
                      <a:alpha val="25000"/>
                    </a:srgbClr>
                  </a:outerShdw>
                </a:effectLst>
                <a:ea typeface="+mj-ea"/>
              </a:rPr>
              <a:t>Honors programs in arts &amp; sciences</a:t>
            </a:r>
          </a:p>
          <a:p>
            <a:pPr marL="342900" indent="-342900" fontAlgn="auto">
              <a:spcAft>
                <a:spcPts val="0"/>
              </a:spcAft>
              <a:buFont typeface="Arial" pitchFamily="34" charset="0"/>
              <a:buChar char="•"/>
              <a:defRPr/>
            </a:pPr>
            <a:r>
              <a:rPr lang="en-US" sz="3300" b="1" dirty="0" smtClean="0">
                <a:solidFill>
                  <a:schemeClr val="tx2"/>
                </a:solidFill>
                <a:effectLst>
                  <a:outerShdw blurRad="31750" dist="25400" dir="5400000" algn="tl" rotWithShape="0">
                    <a:srgbClr val="000000">
                      <a:alpha val="25000"/>
                    </a:srgbClr>
                  </a:outerShdw>
                </a:effectLst>
                <a:ea typeface="+mj-ea"/>
              </a:rPr>
              <a:t>Education in liberal arts &amp; sciences</a:t>
            </a:r>
            <a:endParaRPr lang="en-US" sz="3300" b="1" dirty="0">
              <a:solidFill>
                <a:schemeClr val="tx2"/>
              </a:solidFill>
              <a:effectLst>
                <a:outerShdw blurRad="31750" dist="25400" dir="5400000" algn="tl" rotWithShape="0">
                  <a:srgbClr val="000000">
                    <a:alpha val="25000"/>
                  </a:srgbClr>
                </a:outerShdw>
              </a:effectLst>
              <a:ea typeface="+mj-ea"/>
            </a:endParaRPr>
          </a:p>
          <a:p>
            <a:pPr marL="0" marR="0" lvl="0" indent="0" defTabSz="914400" rtl="0" eaLnBrk="1" fontAlgn="auto" latinLnBrk="0" hangingPunct="1">
              <a:lnSpc>
                <a:spcPct val="100000"/>
              </a:lnSpc>
              <a:spcBef>
                <a:spcPct val="0"/>
              </a:spcBef>
              <a:spcAft>
                <a:spcPts val="0"/>
              </a:spcAft>
              <a:buClrTx/>
              <a:buSzTx/>
              <a:tabLst/>
              <a:defRPr/>
            </a:pPr>
            <a:endParaRPr lang="en-US" sz="2400" b="1" dirty="0" smtClean="0">
              <a:solidFill>
                <a:schemeClr val="tx2"/>
              </a:solidFill>
              <a:effectLst>
                <a:outerShdw blurRad="31750" dist="25400" dir="5400000" algn="tl" rotWithShape="0">
                  <a:srgbClr val="000000">
                    <a:alpha val="25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lang="en-US" sz="2400" b="1" dirty="0" smtClean="0">
              <a:solidFill>
                <a:schemeClr val="tx2"/>
              </a:solidFill>
              <a:effectLst>
                <a:outerShdw blurRad="31750" dist="25400" dir="5400000" algn="tl" rotWithShape="0">
                  <a:srgbClr val="000000">
                    <a:alpha val="25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Ø"/>
              <a:tabLst/>
              <a:defRPr/>
            </a:pPr>
            <a:endPar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tabLst/>
              <a:defRPr/>
            </a:pPr>
            <a:endParaRPr kumimoji="0" lang="en-US" sz="4000" b="1" i="0" u="none" strike="noStrike" kern="1200" cap="none" spc="0" normalizeH="0" baseline="0" noProof="0" dirty="0" smtClean="0">
              <a:ln>
                <a:noFill/>
              </a:ln>
              <a:solidFill>
                <a:srgbClr val="007DC3"/>
              </a:solidFill>
              <a:effectLst>
                <a:outerShdw blurRad="31750" dist="25400" dir="5400000" algn="tl" rotWithShape="0">
                  <a:srgbClr val="000000">
                    <a:alpha val="25000"/>
                  </a:srgbClr>
                </a:outerShdw>
              </a:effectLst>
              <a:uLnTx/>
              <a:uFillTx/>
              <a:latin typeface="+mj-lt"/>
              <a:ea typeface="+mj-ea"/>
              <a:cs typeface="+mj-cs"/>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0" y="2895600"/>
            <a:ext cx="3232727" cy="26670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5"/>
          <p:cNvGrpSpPr>
            <a:grpSpLocks/>
          </p:cNvGrpSpPr>
          <p:nvPr/>
        </p:nvGrpSpPr>
        <p:grpSpPr bwMode="auto">
          <a:xfrm>
            <a:off x="230188" y="1066800"/>
            <a:ext cx="8683625" cy="73025"/>
            <a:chOff x="0" y="0"/>
            <a:chExt cx="5470" cy="46"/>
          </a:xfrm>
        </p:grpSpPr>
        <p:sp>
          <p:nvSpPr>
            <p:cNvPr id="7"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1" hangingPunct="1"/>
              <a:endParaRPr lang="en-US" b="1" i="1">
                <a:solidFill>
                  <a:srgbClr val="000000"/>
                </a:solidFill>
                <a:latin typeface="Times New Roman" pitchFamily="18" charset="0"/>
                <a:sym typeface="Times New Roman" pitchFamily="18" charset="0"/>
              </a:endParaRPr>
            </a:p>
          </p:txBody>
        </p:sp>
        <p:sp>
          <p:nvSpPr>
            <p:cNvPr id="8"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1" hangingPunct="1"/>
              <a:endParaRPr lang="en-US" b="1" i="1">
                <a:solidFill>
                  <a:srgbClr val="000000"/>
                </a:solidFill>
                <a:latin typeface="Times New Roman" pitchFamily="18" charset="0"/>
                <a:sym typeface="Times New Roman" pitchFamily="18" charset="0"/>
              </a:endParaRPr>
            </a:p>
          </p:txBody>
        </p:sp>
      </p:gr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92606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28FB0D-BCB0-4363-8B64-B6D64D782CB4}" type="slidenum">
              <a:rPr lang="en-US" smtClean="0"/>
              <a:pPr>
                <a:defRPr/>
              </a:pPr>
              <a:t>26</a:t>
            </a:fld>
            <a:endParaRPr lang="en-US" dirty="0"/>
          </a:p>
        </p:txBody>
      </p:sp>
      <p:sp>
        <p:nvSpPr>
          <p:cNvPr id="4" name="Rectangle 3"/>
          <p:cNvSpPr txBox="1">
            <a:spLocks noChangeArrowheads="1"/>
          </p:cNvSpPr>
          <p:nvPr/>
        </p:nvSpPr>
        <p:spPr>
          <a:xfrm>
            <a:off x="0" y="76200"/>
            <a:ext cx="8991600" cy="914400"/>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Emotions: Comfortable is the strongest, followed by eager</a:t>
            </a: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2413" y="1323245"/>
            <a:ext cx="8739187" cy="4793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89620" y="3422080"/>
            <a:ext cx="762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5"/>
          <p:cNvGrpSpPr>
            <a:grpSpLocks/>
          </p:cNvGrpSpPr>
          <p:nvPr/>
        </p:nvGrpSpPr>
        <p:grpSpPr bwMode="auto">
          <a:xfrm>
            <a:off x="230188" y="1066800"/>
            <a:ext cx="8683625" cy="73025"/>
            <a:chOff x="0" y="0"/>
            <a:chExt cx="5470" cy="46"/>
          </a:xfrm>
        </p:grpSpPr>
        <p:sp>
          <p:nvSpPr>
            <p:cNvPr id="7"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1" hangingPunct="1"/>
              <a:endParaRPr lang="en-US" b="1" i="1">
                <a:solidFill>
                  <a:srgbClr val="000000"/>
                </a:solidFill>
                <a:latin typeface="Times New Roman" pitchFamily="18" charset="0"/>
                <a:sym typeface="Times New Roman" pitchFamily="18" charset="0"/>
              </a:endParaRPr>
            </a:p>
          </p:txBody>
        </p:sp>
        <p:sp>
          <p:nvSpPr>
            <p:cNvPr id="8"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1" hangingPunct="1"/>
              <a:endParaRPr lang="en-US" b="1" i="1">
                <a:solidFill>
                  <a:srgbClr val="000000"/>
                </a:solidFill>
                <a:latin typeface="Times New Roman" pitchFamily="18" charset="0"/>
                <a:sym typeface="Times New Roman" pitchFamily="18" charset="0"/>
              </a:endParaRPr>
            </a:p>
          </p:txBody>
        </p:sp>
      </p:gr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02407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029200" cy="1935162"/>
          </a:xfrm>
        </p:spPr>
        <p:txBody>
          <a:bodyPr>
            <a:normAutofit fontScale="90000"/>
          </a:bodyPr>
          <a:lstStyle/>
          <a:p>
            <a:r>
              <a:rPr lang="en-US" sz="2800" dirty="0" smtClean="0"/>
              <a:t/>
            </a:r>
            <a:br>
              <a:rPr lang="en-US" sz="2800" dirty="0" smtClean="0"/>
            </a:br>
            <a:r>
              <a:rPr lang="en-US" sz="3600" b="1" dirty="0" smtClean="0">
                <a:solidFill>
                  <a:srgbClr val="0070C0"/>
                </a:solidFill>
              </a:rPr>
              <a:t>The ViewPoint Analyzer</a:t>
            </a:r>
            <a:r>
              <a:rPr lang="en-US" sz="2800" dirty="0" smtClean="0"/>
              <a:t/>
            </a:r>
            <a:br>
              <a:rPr lang="en-US" sz="2800" dirty="0" smtClean="0"/>
            </a:br>
            <a:r>
              <a:rPr lang="en-US" sz="2800" dirty="0" smtClean="0"/>
              <a:t>Admissions Reps ask a few qualifying questions at the beginning of the sales conversation with the prospective student…</a:t>
            </a:r>
            <a:endParaRPr lang="en-US" sz="2800" dirty="0"/>
          </a:p>
        </p:txBody>
      </p:sp>
      <p:pic>
        <p:nvPicPr>
          <p:cNvPr id="4" name="Picture 2"/>
          <p:cNvPicPr>
            <a:picLocks noGrp="1" noChangeAspect="1" noChangeArrowheads="1"/>
          </p:cNvPicPr>
          <p:nvPr>
            <p:ph idx="1"/>
          </p:nvPr>
        </p:nvPicPr>
        <p:blipFill>
          <a:blip r:embed="rId2" cstate="print"/>
          <a:srcRect t="13913"/>
          <a:stretch>
            <a:fillRect/>
          </a:stretch>
        </p:blipFill>
        <p:spPr bwMode="auto">
          <a:xfrm>
            <a:off x="457200" y="2905558"/>
            <a:ext cx="8229600" cy="3495242"/>
          </a:xfrm>
          <a:prstGeom prst="rect">
            <a:avLst/>
          </a:prstGeom>
          <a:noFill/>
          <a:ln w="9525">
            <a:solidFill>
              <a:schemeClr val="tx2"/>
            </a:solidFill>
            <a:miter lim="800000"/>
            <a:headEnd/>
            <a:tailEnd/>
          </a:ln>
        </p:spPr>
      </p:pic>
      <p:pic>
        <p:nvPicPr>
          <p:cNvPr id="5" name="Picture 4" descr="C:\Documents and Settings\Steve Onufrey\Local Settings\Temporary Internet Files\Content.IE5\LZU1DZT8\MPj04383830000[1].jpg"/>
          <p:cNvPicPr>
            <a:picLocks noChangeAspect="1" noChangeArrowheads="1"/>
          </p:cNvPicPr>
          <p:nvPr/>
        </p:nvPicPr>
        <p:blipFill>
          <a:blip r:embed="rId3" cstate="print"/>
          <a:srcRect l="11429" t="12161" r="5714"/>
          <a:stretch>
            <a:fillRect/>
          </a:stretch>
        </p:blipFill>
        <p:spPr bwMode="auto">
          <a:xfrm>
            <a:off x="5638800" y="381000"/>
            <a:ext cx="3086100" cy="2057400"/>
          </a:xfrm>
          <a:prstGeom prst="rect">
            <a:avLst/>
          </a:prstGeom>
          <a:noFill/>
          <a:ln w="9525">
            <a:solidFill>
              <a:srgbClr val="002060"/>
            </a:solidFill>
            <a:miter lim="800000"/>
            <a:headEnd/>
            <a:tailEnd/>
          </a:ln>
          <a:effectLst>
            <a:outerShdw blurRad="50800" dist="38100" dir="2700000" algn="tl" rotWithShape="0">
              <a:prstClr val="black">
                <a:alpha val="40000"/>
              </a:prstClr>
            </a:outerShdw>
          </a:effectLst>
        </p:spPr>
      </p:pic>
      <p:grpSp>
        <p:nvGrpSpPr>
          <p:cNvPr id="6" name="Group 5"/>
          <p:cNvGrpSpPr>
            <a:grpSpLocks/>
          </p:cNvGrpSpPr>
          <p:nvPr/>
        </p:nvGrpSpPr>
        <p:grpSpPr bwMode="auto">
          <a:xfrm>
            <a:off x="230188" y="2670175"/>
            <a:ext cx="8683625" cy="73025"/>
            <a:chOff x="0" y="0"/>
            <a:chExt cx="5470" cy="46"/>
          </a:xfrm>
        </p:grpSpPr>
        <p:sp>
          <p:nvSpPr>
            <p:cNvPr id="7"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1" hangingPunct="1"/>
              <a:endParaRPr lang="en-US" b="1" i="1">
                <a:solidFill>
                  <a:srgbClr val="000000"/>
                </a:solidFill>
                <a:latin typeface="Times New Roman" pitchFamily="18" charset="0"/>
                <a:sym typeface="Times New Roman" pitchFamily="18" charset="0"/>
              </a:endParaRPr>
            </a:p>
          </p:txBody>
        </p:sp>
        <p:sp>
          <p:nvSpPr>
            <p:cNvPr id="8"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1" hangingPunct="1"/>
              <a:endParaRPr lang="en-US" b="1" i="1">
                <a:solidFill>
                  <a:srgbClr val="000000"/>
                </a:solidFill>
                <a:latin typeface="Times New Roman" pitchFamily="18" charset="0"/>
                <a:sym typeface="Times New Roman" pitchFamily="18" charset="0"/>
              </a:endParaRPr>
            </a:p>
          </p:txBody>
        </p:sp>
      </p:gr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4038600" cy="1554162"/>
          </a:xfrm>
          <a:ln>
            <a:solidFill>
              <a:schemeClr val="accent1"/>
            </a:solidFill>
          </a:ln>
        </p:spPr>
        <p:txBody>
          <a:bodyPr>
            <a:normAutofit fontScale="90000"/>
          </a:bodyPr>
          <a:lstStyle/>
          <a:p>
            <a:r>
              <a:rPr lang="en-US" sz="2400" dirty="0" smtClean="0"/>
              <a:t>Admissions Reps then highlight those University attributes  that are most appealing to the prospect’s ViewPoint</a:t>
            </a:r>
            <a:endParaRPr lang="en-US" sz="2400"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1828800" y="2000250"/>
            <a:ext cx="5629275" cy="4324350"/>
          </a:xfrm>
          <a:prstGeom prst="rect">
            <a:avLst/>
          </a:prstGeom>
          <a:noFill/>
          <a:ln w="9525">
            <a:noFill/>
            <a:miter lim="800000"/>
            <a:headEnd/>
            <a:tailEnd/>
          </a:ln>
        </p:spPr>
      </p:pic>
      <p:pic>
        <p:nvPicPr>
          <p:cNvPr id="5" name="Picture 4" descr="C:\Documents and Settings\Steve Onufrey\Local Settings\Temporary Internet Files\Content.IE5\LZU1DZT8\MPj04383830000[1].jpg"/>
          <p:cNvPicPr>
            <a:picLocks noChangeAspect="1" noChangeArrowheads="1"/>
          </p:cNvPicPr>
          <p:nvPr/>
        </p:nvPicPr>
        <p:blipFill>
          <a:blip r:embed="rId3" cstate="print"/>
          <a:srcRect l="11429" t="12161" r="5714"/>
          <a:stretch>
            <a:fillRect/>
          </a:stretch>
        </p:blipFill>
        <p:spPr bwMode="auto">
          <a:xfrm>
            <a:off x="7010400" y="457200"/>
            <a:ext cx="1828800" cy="1219200"/>
          </a:xfrm>
          <a:prstGeom prst="rect">
            <a:avLst/>
          </a:prstGeom>
          <a:noFill/>
          <a:ln w="9525">
            <a:solidFill>
              <a:srgbClr val="002060"/>
            </a:solidFill>
            <a:miter lim="800000"/>
            <a:headEnd/>
            <a:tailEnd/>
          </a:ln>
          <a:effectLst>
            <a:outerShdw blurRad="50800" dist="38100" dir="2700000" algn="tl" rotWithShape="0">
              <a:prstClr val="black">
                <a:alpha val="40000"/>
              </a:prstClr>
            </a:outerShdw>
          </a:effectLst>
        </p:spPr>
      </p:pic>
      <p:pic>
        <p:nvPicPr>
          <p:cNvPr id="6" name="Picture 5" descr="C:\Users\Steve\AppData\Local\Microsoft\Windows\Temporary Internet Files\Content.IE5\8DH6DOET\MP900442182[1].jpg"/>
          <p:cNvPicPr>
            <a:picLocks noChangeAspect="1" noChangeArrowheads="1"/>
          </p:cNvPicPr>
          <p:nvPr/>
        </p:nvPicPr>
        <p:blipFill>
          <a:blip r:embed="rId4" cstate="print"/>
          <a:srcRect l="8302" t="12500" r="8302"/>
          <a:stretch>
            <a:fillRect/>
          </a:stretch>
        </p:blipFill>
        <p:spPr bwMode="auto">
          <a:xfrm>
            <a:off x="533400" y="457200"/>
            <a:ext cx="1753737" cy="1175001"/>
          </a:xfrm>
          <a:prstGeom prst="rect">
            <a:avLst/>
          </a:prstGeom>
          <a:noFill/>
          <a:ln>
            <a:noFill/>
          </a:ln>
          <a:effectLst>
            <a:outerShdw blurRad="50800" dist="38100" dir="5400000" algn="t" rotWithShape="0">
              <a:prstClr val="black">
                <a:alpha val="40000"/>
              </a:prstClr>
            </a:outerShdw>
          </a:effectLst>
        </p:spPr>
      </p:pic>
      <p:grpSp>
        <p:nvGrpSpPr>
          <p:cNvPr id="7" name="Group 6"/>
          <p:cNvGrpSpPr>
            <a:grpSpLocks/>
          </p:cNvGrpSpPr>
          <p:nvPr/>
        </p:nvGrpSpPr>
        <p:grpSpPr bwMode="auto">
          <a:xfrm>
            <a:off x="0" y="1908175"/>
            <a:ext cx="8683625" cy="73025"/>
            <a:chOff x="0" y="0"/>
            <a:chExt cx="5470" cy="46"/>
          </a:xfrm>
        </p:grpSpPr>
        <p:sp>
          <p:nvSpPr>
            <p:cNvPr id="8"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9"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own Arrow 20"/>
          <p:cNvSpPr/>
          <p:nvPr/>
        </p:nvSpPr>
        <p:spPr bwMode="auto">
          <a:xfrm>
            <a:off x="4191000" y="4876800"/>
            <a:ext cx="228600" cy="304800"/>
          </a:xfrm>
          <a:prstGeom prst="downArrow">
            <a:avLst/>
          </a:prstGeom>
          <a:solidFill>
            <a:schemeClr val="tx1"/>
          </a:solidFill>
          <a:ln w="12700" cap="flat" cmpd="sng" algn="ctr">
            <a:solidFill>
              <a:schemeClr val="accent4">
                <a:lumMod val="75000"/>
                <a:lumOff val="25000"/>
              </a:schemeClr>
            </a:solidFill>
            <a:prstDash val="solid"/>
            <a:round/>
            <a:headEnd type="none" w="med" len="med"/>
            <a:tailEnd type="none" w="med" len="med"/>
          </a:ln>
          <a:effectLst/>
        </p:spPr>
        <p:txBody>
          <a:bodyPr/>
          <a:lstStyle/>
          <a:p>
            <a:pPr>
              <a:defRPr/>
            </a:pPr>
            <a:endParaRPr lang="en-US"/>
          </a:p>
        </p:txBody>
      </p:sp>
      <p:sp>
        <p:nvSpPr>
          <p:cNvPr id="20" name="Down Arrow 19"/>
          <p:cNvSpPr/>
          <p:nvPr/>
        </p:nvSpPr>
        <p:spPr bwMode="auto">
          <a:xfrm>
            <a:off x="4191000" y="2603500"/>
            <a:ext cx="228600" cy="977900"/>
          </a:xfrm>
          <a:prstGeom prst="downArrow">
            <a:avLst/>
          </a:prstGeom>
          <a:solidFill>
            <a:schemeClr val="tx1"/>
          </a:solidFill>
          <a:ln w="12700" cap="flat" cmpd="sng" algn="ctr">
            <a:solidFill>
              <a:schemeClr val="accent4">
                <a:lumMod val="75000"/>
                <a:lumOff val="25000"/>
              </a:schemeClr>
            </a:solidFill>
            <a:prstDash val="solid"/>
            <a:round/>
            <a:headEnd type="none" w="med" len="med"/>
            <a:tailEnd type="none" w="med" len="med"/>
          </a:ln>
          <a:effectLst/>
        </p:spPr>
        <p:txBody>
          <a:bodyPr/>
          <a:lstStyle/>
          <a:p>
            <a:pPr>
              <a:defRPr/>
            </a:pPr>
            <a:endParaRPr lang="en-US"/>
          </a:p>
        </p:txBody>
      </p:sp>
      <p:sp>
        <p:nvSpPr>
          <p:cNvPr id="49156" name="Slide Number Placeholder 3"/>
          <p:cNvSpPr>
            <a:spLocks noGrp="1"/>
          </p:cNvSpPr>
          <p:nvPr>
            <p:ph type="sldNum" sz="quarter" idx="12"/>
          </p:nvPr>
        </p:nvSpPr>
        <p:spPr/>
        <p:txBody>
          <a:bodyPr wrap="square"/>
          <a:lstStyle/>
          <a:p>
            <a:pPr>
              <a:defRPr/>
            </a:pPr>
            <a:fld id="{42BB1CB5-C0D3-4887-AADD-DD4EB8820821}" type="slidenum">
              <a:rPr lang="en-US" smtClean="0">
                <a:cs typeface="Arial" pitchFamily="34" charset="0"/>
                <a:sym typeface="Times New Roman" pitchFamily="18" charset="0"/>
              </a:rPr>
              <a:pPr>
                <a:defRPr/>
              </a:pPr>
              <a:t>29</a:t>
            </a:fld>
            <a:endParaRPr lang="en-US" smtClean="0">
              <a:cs typeface="Arial" pitchFamily="34" charset="0"/>
              <a:sym typeface="Times New Roman" pitchFamily="18" charset="0"/>
            </a:endParaRPr>
          </a:p>
        </p:txBody>
      </p:sp>
      <p:sp>
        <p:nvSpPr>
          <p:cNvPr id="50181" name="Rectangle 16"/>
          <p:cNvSpPr>
            <a:spLocks noGrp="1" noChangeArrowheads="1"/>
          </p:cNvSpPr>
          <p:nvPr>
            <p:ph type="title" idx="4294967295"/>
          </p:nvPr>
        </p:nvSpPr>
        <p:spPr>
          <a:xfrm>
            <a:off x="0" y="-76200"/>
            <a:ext cx="8229600" cy="1143000"/>
          </a:xfrm>
        </p:spPr>
        <p:txBody>
          <a:bodyPr lIns="38100" tIns="38100" rIns="38100" bIns="38100">
            <a:normAutofit/>
          </a:bodyPr>
          <a:lstStyle/>
          <a:p>
            <a:r>
              <a:rPr lang="en-US" sz="2400" b="0" dirty="0" smtClean="0">
                <a:solidFill>
                  <a:schemeClr val="tx1"/>
                </a:solidFill>
              </a:rPr>
              <a:t>Phase II transitions communications use of ViewPoint Messaging as the existing budget determines</a:t>
            </a:r>
          </a:p>
        </p:txBody>
      </p:sp>
      <p:sp>
        <p:nvSpPr>
          <p:cNvPr id="50182" name="Line 8"/>
          <p:cNvSpPr>
            <a:spLocks noChangeShapeType="1"/>
          </p:cNvSpPr>
          <p:nvPr/>
        </p:nvSpPr>
        <p:spPr bwMode="auto">
          <a:xfrm>
            <a:off x="1597025" y="2503488"/>
            <a:ext cx="1400175" cy="0"/>
          </a:xfrm>
          <a:prstGeom prst="line">
            <a:avLst/>
          </a:prstGeom>
          <a:noFill/>
          <a:ln w="76200">
            <a:solidFill>
              <a:schemeClr val="tx1"/>
            </a:solidFill>
            <a:round/>
            <a:headEnd/>
            <a:tailEnd type="triangle" w="med" len="med"/>
          </a:ln>
        </p:spPr>
        <p:txBody>
          <a:bodyPr/>
          <a:lstStyle/>
          <a:p>
            <a:endParaRPr lang="en-US"/>
          </a:p>
        </p:txBody>
      </p:sp>
      <p:sp>
        <p:nvSpPr>
          <p:cNvPr id="50183" name="Line 9"/>
          <p:cNvSpPr>
            <a:spLocks noChangeShapeType="1"/>
          </p:cNvSpPr>
          <p:nvPr/>
        </p:nvSpPr>
        <p:spPr bwMode="auto">
          <a:xfrm>
            <a:off x="4748213" y="2503488"/>
            <a:ext cx="1225550" cy="0"/>
          </a:xfrm>
          <a:prstGeom prst="line">
            <a:avLst/>
          </a:prstGeom>
          <a:noFill/>
          <a:ln w="76200">
            <a:solidFill>
              <a:schemeClr val="tx1"/>
            </a:solidFill>
            <a:round/>
            <a:headEnd/>
            <a:tailEnd type="triangle" w="med" len="med"/>
          </a:ln>
        </p:spPr>
        <p:txBody>
          <a:bodyPr/>
          <a:lstStyle/>
          <a:p>
            <a:endParaRPr lang="en-US"/>
          </a:p>
        </p:txBody>
      </p:sp>
      <p:sp>
        <p:nvSpPr>
          <p:cNvPr id="50184" name="Rectangle 18"/>
          <p:cNvSpPr>
            <a:spLocks/>
          </p:cNvSpPr>
          <p:nvPr/>
        </p:nvSpPr>
        <p:spPr bwMode="auto">
          <a:xfrm>
            <a:off x="6234113" y="1371600"/>
            <a:ext cx="1751012" cy="1981200"/>
          </a:xfrm>
          <a:prstGeom prst="rect">
            <a:avLst/>
          </a:prstGeom>
          <a:solidFill>
            <a:srgbClr val="000099"/>
          </a:solidFill>
          <a:ln w="12700">
            <a:noFill/>
            <a:miter lim="800000"/>
            <a:headEnd/>
            <a:tailEnd/>
          </a:ln>
        </p:spPr>
        <p:txBody>
          <a:bodyPr lIns="38100" tIns="38100" rIns="38100" bIns="38100"/>
          <a:lstStyle/>
          <a:p>
            <a:pPr algn="ctr"/>
            <a:r>
              <a:rPr lang="en-US" sz="2000">
                <a:solidFill>
                  <a:srgbClr val="FFFFFF"/>
                </a:solidFill>
                <a:latin typeface="Arial Narrow" pitchFamily="34" charset="0"/>
                <a:sym typeface="Arial Narrow" pitchFamily="34" charset="0"/>
              </a:rPr>
              <a:t>Phase III</a:t>
            </a:r>
            <a:endParaRPr lang="en-US">
              <a:latin typeface="Calibri" pitchFamily="34" charset="0"/>
              <a:sym typeface="Calibri" pitchFamily="34" charset="0"/>
            </a:endParaRPr>
          </a:p>
          <a:p>
            <a:pPr algn="ctr"/>
            <a:r>
              <a:rPr lang="en-US" sz="2000">
                <a:solidFill>
                  <a:srgbClr val="FFFFFF"/>
                </a:solidFill>
                <a:latin typeface="Arial Narrow" pitchFamily="34" charset="0"/>
                <a:sym typeface="Arial Narrow" pitchFamily="34" charset="0"/>
              </a:rPr>
              <a:t>Implement Live Use with Customer &amp; Prospect Interactions</a:t>
            </a:r>
          </a:p>
        </p:txBody>
      </p:sp>
      <p:sp>
        <p:nvSpPr>
          <p:cNvPr id="50185" name="Rectangle 19"/>
          <p:cNvSpPr>
            <a:spLocks/>
          </p:cNvSpPr>
          <p:nvPr/>
        </p:nvSpPr>
        <p:spPr bwMode="auto">
          <a:xfrm>
            <a:off x="3346450" y="1371600"/>
            <a:ext cx="1749425" cy="1936750"/>
          </a:xfrm>
          <a:prstGeom prst="rect">
            <a:avLst/>
          </a:prstGeom>
          <a:solidFill>
            <a:srgbClr val="005250"/>
          </a:solidFill>
          <a:ln w="12700">
            <a:noFill/>
            <a:miter lim="800000"/>
            <a:headEnd/>
            <a:tailEnd/>
          </a:ln>
        </p:spPr>
        <p:txBody>
          <a:bodyPr lIns="38100" tIns="38100" rIns="38100" bIns="38100"/>
          <a:lstStyle/>
          <a:p>
            <a:pPr algn="ctr"/>
            <a:r>
              <a:rPr lang="en-US" sz="2000" dirty="0">
                <a:solidFill>
                  <a:srgbClr val="FFFFFF"/>
                </a:solidFill>
                <a:latin typeface="Arial Narrow" pitchFamily="34" charset="0"/>
                <a:sym typeface="Arial Narrow" pitchFamily="34" charset="0"/>
              </a:rPr>
              <a:t>Phase II</a:t>
            </a:r>
            <a:endParaRPr lang="en-US" dirty="0">
              <a:latin typeface="Calibri" pitchFamily="34" charset="0"/>
              <a:sym typeface="Calibri" pitchFamily="34" charset="0"/>
            </a:endParaRPr>
          </a:p>
          <a:p>
            <a:pPr algn="ctr"/>
            <a:r>
              <a:rPr lang="en-US" sz="2000" dirty="0">
                <a:solidFill>
                  <a:srgbClr val="FFFFFF"/>
                </a:solidFill>
                <a:latin typeface="Arial Narrow" pitchFamily="34" charset="0"/>
                <a:sym typeface="Arial Narrow" pitchFamily="34" charset="0"/>
              </a:rPr>
              <a:t>Develop Use of  </a:t>
            </a:r>
            <a:r>
              <a:rPr lang="en-US" sz="2000" dirty="0" smtClean="0">
                <a:solidFill>
                  <a:srgbClr val="FFFFFF"/>
                </a:solidFill>
                <a:latin typeface="Arial Narrow" pitchFamily="34" charset="0"/>
                <a:sym typeface="Arial Narrow" pitchFamily="34" charset="0"/>
              </a:rPr>
              <a:t>ViewPoint Messaging</a:t>
            </a:r>
            <a:endParaRPr lang="en-US" sz="2000" dirty="0">
              <a:solidFill>
                <a:srgbClr val="FFFFFF"/>
              </a:solidFill>
              <a:latin typeface="Arial Narrow" pitchFamily="34" charset="0"/>
              <a:sym typeface="Arial Narrow" pitchFamily="34" charset="0"/>
            </a:endParaRPr>
          </a:p>
        </p:txBody>
      </p:sp>
      <p:sp>
        <p:nvSpPr>
          <p:cNvPr id="50186" name="Rectangle 17"/>
          <p:cNvSpPr>
            <a:spLocks/>
          </p:cNvSpPr>
          <p:nvPr/>
        </p:nvSpPr>
        <p:spPr bwMode="auto">
          <a:xfrm>
            <a:off x="457200" y="1371600"/>
            <a:ext cx="1751013" cy="1936750"/>
          </a:xfrm>
          <a:prstGeom prst="rect">
            <a:avLst/>
          </a:prstGeom>
          <a:solidFill>
            <a:srgbClr val="CC0000"/>
          </a:solidFill>
          <a:ln w="12700">
            <a:noFill/>
            <a:miter lim="800000"/>
            <a:headEnd/>
            <a:tailEnd/>
          </a:ln>
        </p:spPr>
        <p:txBody>
          <a:bodyPr lIns="38100" tIns="38100" rIns="38100" bIns="38100"/>
          <a:lstStyle/>
          <a:p>
            <a:pPr algn="ctr"/>
            <a:r>
              <a:rPr lang="en-US" sz="2000" dirty="0">
                <a:solidFill>
                  <a:srgbClr val="FFFFFF"/>
                </a:solidFill>
                <a:latin typeface="Arial Narrow" pitchFamily="34" charset="0"/>
                <a:sym typeface="Arial Narrow" pitchFamily="34" charset="0"/>
              </a:rPr>
              <a:t>Phase I</a:t>
            </a:r>
            <a:endParaRPr lang="en-US" dirty="0">
              <a:latin typeface="Calibri" pitchFamily="34" charset="0"/>
              <a:sym typeface="Calibri" pitchFamily="34" charset="0"/>
            </a:endParaRPr>
          </a:p>
          <a:p>
            <a:pPr algn="ctr"/>
            <a:r>
              <a:rPr lang="en-US" sz="2000" dirty="0">
                <a:solidFill>
                  <a:srgbClr val="FFFFFF"/>
                </a:solidFill>
                <a:latin typeface="Arial Narrow" pitchFamily="34" charset="0"/>
                <a:sym typeface="Arial Narrow" pitchFamily="34" charset="0"/>
              </a:rPr>
              <a:t>Create </a:t>
            </a:r>
            <a:r>
              <a:rPr lang="en-US" sz="2000" dirty="0" smtClean="0">
                <a:solidFill>
                  <a:srgbClr val="FFFFFF"/>
                </a:solidFill>
                <a:latin typeface="Arial Narrow" pitchFamily="34" charset="0"/>
                <a:sym typeface="Arial Narrow" pitchFamily="34" charset="0"/>
              </a:rPr>
              <a:t>ViewPoint </a:t>
            </a:r>
            <a:r>
              <a:rPr lang="en-US" sz="2000" dirty="0">
                <a:solidFill>
                  <a:srgbClr val="FFFFFF"/>
                </a:solidFill>
                <a:latin typeface="Arial Narrow" pitchFamily="34" charset="0"/>
                <a:sym typeface="Arial Narrow" pitchFamily="34" charset="0"/>
              </a:rPr>
              <a:t>Mind Segments</a:t>
            </a:r>
          </a:p>
        </p:txBody>
      </p:sp>
      <p:sp>
        <p:nvSpPr>
          <p:cNvPr id="22" name="Rectangle 21"/>
          <p:cNvSpPr/>
          <p:nvPr/>
        </p:nvSpPr>
        <p:spPr bwMode="auto">
          <a:xfrm>
            <a:off x="457200" y="5200650"/>
            <a:ext cx="8229600" cy="826077"/>
          </a:xfrm>
          <a:prstGeom prst="rect">
            <a:avLst/>
          </a:prstGeom>
          <a:noFill/>
          <a:ln w="12700" cap="flat" cmpd="sng" algn="ctr">
            <a:solidFill>
              <a:schemeClr val="accent6">
                <a:lumMod val="75000"/>
              </a:schemeClr>
            </a:solidFill>
            <a:prstDash val="solid"/>
            <a:round/>
            <a:headEnd type="none" w="med" len="med"/>
            <a:tailEnd type="none" w="med" len="med"/>
          </a:ln>
          <a:effectLst/>
        </p:spPr>
        <p:txBody>
          <a:bodyPr lIns="90488" tIns="44450" rIns="90488" bIns="44450"/>
          <a:lstStyle/>
          <a:p>
            <a:pPr marL="342900" indent="-342900" algn="ctr" defTabSz="1257300">
              <a:buClr>
                <a:srgbClr val="008000"/>
              </a:buClr>
              <a:buSzPct val="100000"/>
              <a:tabLst>
                <a:tab pos="4114800" algn="l"/>
                <a:tab pos="6343650" algn="l"/>
              </a:tabLst>
              <a:defRPr/>
            </a:pPr>
            <a:endParaRPr lang="en-US"/>
          </a:p>
        </p:txBody>
      </p:sp>
      <p:sp>
        <p:nvSpPr>
          <p:cNvPr id="23" name="TextBox 22"/>
          <p:cNvSpPr txBox="1"/>
          <p:nvPr/>
        </p:nvSpPr>
        <p:spPr>
          <a:xfrm>
            <a:off x="609600" y="5247382"/>
            <a:ext cx="3352800" cy="830997"/>
          </a:xfrm>
          <a:prstGeom prst="rect">
            <a:avLst/>
          </a:prstGeom>
          <a:noFill/>
          <a:ln>
            <a:noFill/>
          </a:ln>
        </p:spPr>
        <p:txBody>
          <a:bodyPr>
            <a:spAutoFit/>
          </a:bodyPr>
          <a:lstStyle/>
          <a:p>
            <a:pPr>
              <a:buClr>
                <a:srgbClr val="008000"/>
              </a:buClr>
              <a:buSzPct val="100000"/>
              <a:buFontTx/>
              <a:buChar char="-"/>
              <a:defRPr/>
            </a:pPr>
            <a:r>
              <a:rPr lang="en-US" sz="1600" dirty="0" smtClean="0">
                <a:latin typeface="+mn-lt"/>
              </a:rPr>
              <a:t> Copywriter use ViewPoint Messaging for the story line</a:t>
            </a:r>
            <a:endParaRPr lang="en-US" sz="1600" dirty="0">
              <a:latin typeface="+mn-lt"/>
            </a:endParaRPr>
          </a:p>
          <a:p>
            <a:pPr>
              <a:buClr>
                <a:srgbClr val="008000"/>
              </a:buClr>
              <a:buSzPct val="100000"/>
              <a:defRPr/>
            </a:pPr>
            <a:r>
              <a:rPr lang="en-US" sz="1600" dirty="0">
                <a:latin typeface="+mn-lt"/>
              </a:rPr>
              <a:t>- </a:t>
            </a:r>
            <a:r>
              <a:rPr lang="en-US" sz="1600" dirty="0" smtClean="0">
                <a:latin typeface="+mn-lt"/>
              </a:rPr>
              <a:t>Create </a:t>
            </a:r>
            <a:r>
              <a:rPr lang="en-US" sz="1600" dirty="0">
                <a:latin typeface="+mn-lt"/>
              </a:rPr>
              <a:t>marketing collateral</a:t>
            </a:r>
          </a:p>
        </p:txBody>
      </p:sp>
      <p:sp>
        <p:nvSpPr>
          <p:cNvPr id="24" name="TextBox 23"/>
          <p:cNvSpPr txBox="1"/>
          <p:nvPr/>
        </p:nvSpPr>
        <p:spPr>
          <a:xfrm>
            <a:off x="4724400" y="5181600"/>
            <a:ext cx="3962400" cy="830997"/>
          </a:xfrm>
          <a:prstGeom prst="rect">
            <a:avLst/>
          </a:prstGeom>
          <a:noFill/>
        </p:spPr>
        <p:txBody>
          <a:bodyPr>
            <a:spAutoFit/>
          </a:bodyPr>
          <a:lstStyle/>
          <a:p>
            <a:pPr>
              <a:buClr>
                <a:srgbClr val="008000"/>
              </a:buClr>
              <a:buSzPct val="100000"/>
              <a:buFontTx/>
              <a:buChar char="-"/>
              <a:defRPr/>
            </a:pPr>
            <a:r>
              <a:rPr lang="en-US" sz="1600" dirty="0">
                <a:latin typeface="+mn-lt"/>
              </a:rPr>
              <a:t> Establish &amp; measure benefits</a:t>
            </a:r>
          </a:p>
          <a:p>
            <a:pPr>
              <a:buClr>
                <a:srgbClr val="008000"/>
              </a:buClr>
              <a:buSzPct val="100000"/>
              <a:buFontTx/>
              <a:buChar char="-"/>
              <a:defRPr/>
            </a:pPr>
            <a:r>
              <a:rPr lang="en-US" sz="1600" dirty="0" smtClean="0">
                <a:latin typeface="+mn-lt"/>
              </a:rPr>
              <a:t> Test </a:t>
            </a:r>
            <a:r>
              <a:rPr lang="en-US" sz="1600" dirty="0">
                <a:latin typeface="+mn-lt"/>
              </a:rPr>
              <a:t>vis-à-vis control </a:t>
            </a:r>
            <a:r>
              <a:rPr lang="en-US" sz="1600" dirty="0" smtClean="0">
                <a:latin typeface="+mn-lt"/>
              </a:rPr>
              <a:t>area  results</a:t>
            </a:r>
            <a:endParaRPr lang="en-US" sz="1600" dirty="0">
              <a:latin typeface="+mn-lt"/>
            </a:endParaRPr>
          </a:p>
          <a:p>
            <a:pPr>
              <a:buClr>
                <a:srgbClr val="008000"/>
              </a:buClr>
              <a:buSzPct val="100000"/>
              <a:defRPr/>
            </a:pPr>
            <a:endParaRPr lang="en-US" sz="1600" dirty="0">
              <a:latin typeface="+mn-lt"/>
            </a:endParaRPr>
          </a:p>
        </p:txBody>
      </p:sp>
      <p:sp>
        <p:nvSpPr>
          <p:cNvPr id="50193" name="TextBox 18"/>
          <p:cNvSpPr txBox="1">
            <a:spLocks noChangeArrowheads="1"/>
          </p:cNvSpPr>
          <p:nvPr/>
        </p:nvSpPr>
        <p:spPr bwMode="auto">
          <a:xfrm>
            <a:off x="2895600" y="3584575"/>
            <a:ext cx="2743200" cy="1292225"/>
          </a:xfrm>
          <a:prstGeom prst="rect">
            <a:avLst/>
          </a:prstGeom>
          <a:noFill/>
          <a:ln w="28575">
            <a:solidFill>
              <a:schemeClr val="tx1"/>
            </a:solidFill>
            <a:miter lim="800000"/>
            <a:headEnd/>
            <a:tailEnd/>
          </a:ln>
        </p:spPr>
        <p:txBody>
          <a:bodyPr>
            <a:spAutoFit/>
          </a:bodyPr>
          <a:lstStyle/>
          <a:p>
            <a:r>
              <a:rPr lang="en-US" sz="1300" b="1" dirty="0"/>
              <a:t>DEVELOP:</a:t>
            </a:r>
            <a:endParaRPr lang="en-US" sz="1300" dirty="0"/>
          </a:p>
          <a:p>
            <a:r>
              <a:rPr lang="en-US" sz="1300" b="1" dirty="0"/>
              <a:t>- Website </a:t>
            </a:r>
          </a:p>
          <a:p>
            <a:r>
              <a:rPr lang="en-US" sz="1300" b="1" dirty="0" smtClean="0"/>
              <a:t>- Marketing</a:t>
            </a:r>
            <a:endParaRPr lang="en-US" sz="1300" b="1" dirty="0"/>
          </a:p>
          <a:p>
            <a:r>
              <a:rPr lang="en-US" sz="1300" b="1" dirty="0"/>
              <a:t>- </a:t>
            </a:r>
            <a:r>
              <a:rPr lang="en-US" sz="1300" b="1" dirty="0" smtClean="0"/>
              <a:t>Advertizing </a:t>
            </a:r>
            <a:endParaRPr lang="en-US" sz="1300" b="1" dirty="0"/>
          </a:p>
          <a:p>
            <a:r>
              <a:rPr lang="en-US" sz="1300" b="1" dirty="0"/>
              <a:t>- </a:t>
            </a:r>
            <a:r>
              <a:rPr lang="en-US" sz="1300" b="1" dirty="0" smtClean="0"/>
              <a:t>Applicants</a:t>
            </a:r>
            <a:r>
              <a:rPr lang="en-US" sz="1300" b="1" dirty="0"/>
              <a:t> on telephone</a:t>
            </a:r>
          </a:p>
          <a:p>
            <a:r>
              <a:rPr lang="en-US" sz="1300" b="1" dirty="0"/>
              <a:t>- Brochures</a:t>
            </a:r>
          </a:p>
        </p:txBody>
      </p:sp>
      <p:grpSp>
        <p:nvGrpSpPr>
          <p:cNvPr id="15" name="Group 14"/>
          <p:cNvGrpSpPr>
            <a:grpSpLocks/>
          </p:cNvGrpSpPr>
          <p:nvPr/>
        </p:nvGrpSpPr>
        <p:grpSpPr bwMode="auto">
          <a:xfrm>
            <a:off x="230188" y="1066800"/>
            <a:ext cx="8683625" cy="73025"/>
            <a:chOff x="0" y="0"/>
            <a:chExt cx="5470" cy="46"/>
          </a:xfrm>
        </p:grpSpPr>
        <p:sp>
          <p:nvSpPr>
            <p:cNvPr id="16"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1" hangingPunct="1"/>
              <a:endParaRPr lang="en-US" b="1" i="1">
                <a:solidFill>
                  <a:srgbClr val="000000"/>
                </a:solidFill>
                <a:latin typeface="Times New Roman" pitchFamily="18" charset="0"/>
                <a:sym typeface="Times New Roman" pitchFamily="18" charset="0"/>
              </a:endParaRPr>
            </a:p>
          </p:txBody>
        </p:sp>
        <p:sp>
          <p:nvSpPr>
            <p:cNvPr id="17"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1" hangingPunct="1"/>
              <a:endParaRPr lang="en-US" b="1" i="1">
                <a:solidFill>
                  <a:srgbClr val="000000"/>
                </a:solidFill>
                <a:latin typeface="Times New Roman" pitchFamily="18" charset="0"/>
                <a:sym typeface="Times New Roman" pitchFamily="18" charset="0"/>
              </a:endParaRPr>
            </a:p>
          </p:txBody>
        </p:sp>
      </p:gr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143000"/>
            <a:ext cx="8458200" cy="4343400"/>
          </a:xfrm>
        </p:spPr>
        <p:txBody>
          <a:bodyPr>
            <a:noAutofit/>
          </a:bodyPr>
          <a:lstStyle/>
          <a:p>
            <a:pPr>
              <a:buFont typeface="Wingdings" pitchFamily="2" charset="2"/>
              <a:buChar char="Ø"/>
              <a:defRPr/>
            </a:pPr>
            <a:r>
              <a:rPr lang="en-US" sz="2400" dirty="0" smtClean="0"/>
              <a:t>The Mind Genomics difference</a:t>
            </a:r>
          </a:p>
          <a:p>
            <a:pPr marL="457200" lvl="1" indent="0">
              <a:spcBef>
                <a:spcPts val="0"/>
              </a:spcBef>
              <a:buNone/>
              <a:defRPr/>
            </a:pPr>
            <a:r>
              <a:rPr lang="en-US" sz="2000" dirty="0" smtClean="0"/>
              <a:t>	The Process</a:t>
            </a:r>
          </a:p>
          <a:p>
            <a:pPr marL="457200" lvl="1" indent="0">
              <a:spcBef>
                <a:spcPts val="0"/>
              </a:spcBef>
              <a:buNone/>
              <a:defRPr/>
            </a:pPr>
            <a:r>
              <a:rPr lang="en-US" sz="2000" dirty="0" smtClean="0"/>
              <a:t>	Deliverables</a:t>
            </a:r>
          </a:p>
          <a:p>
            <a:pPr marL="457200" lvl="1" indent="0">
              <a:spcBef>
                <a:spcPts val="0"/>
              </a:spcBef>
              <a:buNone/>
              <a:defRPr/>
            </a:pPr>
            <a:r>
              <a:rPr lang="en-US" sz="2000" dirty="0" smtClean="0"/>
              <a:t>	It is Actionable</a:t>
            </a:r>
          </a:p>
          <a:p>
            <a:pPr marL="457200" lvl="1" indent="0">
              <a:spcBef>
                <a:spcPts val="0"/>
              </a:spcBef>
              <a:buNone/>
              <a:defRPr/>
            </a:pPr>
            <a:endParaRPr lang="en-US" sz="2000" dirty="0" smtClean="0"/>
          </a:p>
          <a:p>
            <a:pPr>
              <a:buFont typeface="Wingdings" pitchFamily="2" charset="2"/>
              <a:buChar char="Ø"/>
              <a:defRPr/>
            </a:pPr>
            <a:r>
              <a:rPr lang="en-US" sz="2400" dirty="0" smtClean="0"/>
              <a:t>Case Studies</a:t>
            </a:r>
          </a:p>
          <a:p>
            <a:pPr lvl="1">
              <a:buNone/>
              <a:defRPr/>
            </a:pPr>
            <a:r>
              <a:rPr lang="en-US" sz="2000" dirty="0" smtClean="0"/>
              <a:t>		Education – How to drive application, enrollment, happier students</a:t>
            </a:r>
          </a:p>
          <a:p>
            <a:pPr lvl="1">
              <a:buNone/>
              <a:defRPr/>
            </a:pPr>
            <a:r>
              <a:rPr lang="en-US" sz="2000" dirty="0" smtClean="0"/>
              <a:t>		Healthcare  - St. Mary’s Hospital, &amp; reducing  &lt; 30 day readmissions</a:t>
            </a:r>
          </a:p>
          <a:p>
            <a:pPr>
              <a:buNone/>
              <a:defRPr/>
            </a:pPr>
            <a:r>
              <a:rPr lang="en-US" sz="2000" dirty="0" smtClean="0"/>
              <a:t>		</a:t>
            </a:r>
          </a:p>
          <a:p>
            <a:pPr>
              <a:buFont typeface="Wingdings" pitchFamily="2" charset="2"/>
              <a:buChar char="Ø"/>
              <a:defRPr/>
            </a:pPr>
            <a:r>
              <a:rPr lang="en-US" sz="2400" dirty="0" smtClean="0"/>
              <a:t>The Institute for Competitive Excellence </a:t>
            </a:r>
          </a:p>
          <a:p>
            <a:pPr lvl="1">
              <a:buNone/>
              <a:defRPr/>
            </a:pPr>
            <a:r>
              <a:rPr lang="en-US" sz="2000" dirty="0" smtClean="0"/>
              <a:t>		Education</a:t>
            </a:r>
          </a:p>
          <a:p>
            <a:pPr>
              <a:buNone/>
              <a:defRPr/>
            </a:pPr>
            <a:r>
              <a:rPr lang="en-US" sz="2000" dirty="0" smtClean="0"/>
              <a:t>		Research</a:t>
            </a:r>
          </a:p>
          <a:p>
            <a:pPr>
              <a:buNone/>
              <a:defRPr/>
            </a:pPr>
            <a:r>
              <a:rPr lang="en-US" sz="2000" dirty="0" smtClean="0"/>
              <a:t>		Consulting</a:t>
            </a:r>
          </a:p>
          <a:p>
            <a:pPr>
              <a:buNone/>
              <a:defRPr/>
            </a:pPr>
            <a:endParaRPr lang="en-US" sz="2000" dirty="0" smtClean="0"/>
          </a:p>
          <a:p>
            <a:pPr lvl="2">
              <a:buNone/>
              <a:defRPr/>
            </a:pPr>
            <a:endParaRPr lang="en-US" sz="900" dirty="0" smtClean="0"/>
          </a:p>
          <a:p>
            <a:pPr marL="0" indent="0">
              <a:buFont typeface="Wingdings" pitchFamily="2" charset="2"/>
              <a:buNone/>
              <a:defRPr/>
            </a:pPr>
            <a:r>
              <a:rPr lang="en-US" sz="2000" dirty="0" smtClean="0"/>
              <a:t> </a:t>
            </a:r>
          </a:p>
        </p:txBody>
      </p:sp>
      <p:sp>
        <p:nvSpPr>
          <p:cNvPr id="13315" name="Title 1"/>
          <p:cNvSpPr>
            <a:spLocks noGrp="1"/>
          </p:cNvSpPr>
          <p:nvPr>
            <p:ph type="title"/>
          </p:nvPr>
        </p:nvSpPr>
        <p:spPr>
          <a:xfrm>
            <a:off x="76200" y="228600"/>
            <a:ext cx="8689975" cy="990600"/>
          </a:xfrm>
        </p:spPr>
        <p:txBody>
          <a:bodyPr/>
          <a:lstStyle/>
          <a:p>
            <a:pPr algn="ctr"/>
            <a:r>
              <a:rPr lang="en-US" sz="3600" dirty="0" smtClean="0"/>
              <a:t>What we will cover today</a:t>
            </a:r>
          </a:p>
        </p:txBody>
      </p:sp>
      <p:grpSp>
        <p:nvGrpSpPr>
          <p:cNvPr id="2" name="Group 3"/>
          <p:cNvGrpSpPr>
            <a:grpSpLocks/>
          </p:cNvGrpSpPr>
          <p:nvPr/>
        </p:nvGrpSpPr>
        <p:grpSpPr bwMode="auto">
          <a:xfrm>
            <a:off x="230188" y="1066800"/>
            <a:ext cx="8683625" cy="73025"/>
            <a:chOff x="0" y="0"/>
            <a:chExt cx="5470" cy="46"/>
          </a:xfrm>
        </p:grpSpPr>
        <p:sp>
          <p:nvSpPr>
            <p:cNvPr id="5"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6"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5998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xfrm>
            <a:off x="7931150" y="6400800"/>
            <a:ext cx="603250" cy="457200"/>
          </a:xfrm>
        </p:spPr>
        <p:txBody>
          <a:bodyPr wrap="square"/>
          <a:lstStyle/>
          <a:p>
            <a:pPr>
              <a:defRPr/>
            </a:pPr>
            <a:fld id="{649F3BD5-13C2-49DC-B4CE-61A093CDD582}" type="slidenum">
              <a:rPr lang="en-US" smtClean="0">
                <a:cs typeface="Arial" pitchFamily="34" charset="0"/>
                <a:sym typeface="Times New Roman" pitchFamily="18" charset="0"/>
              </a:rPr>
              <a:pPr>
                <a:defRPr/>
              </a:pPr>
              <a:t>30</a:t>
            </a:fld>
            <a:endParaRPr lang="en-US" smtClean="0">
              <a:cs typeface="Arial" pitchFamily="34" charset="0"/>
              <a:sym typeface="Times New Roman" pitchFamily="18" charset="0"/>
            </a:endParaRPr>
          </a:p>
        </p:txBody>
      </p:sp>
      <p:sp>
        <p:nvSpPr>
          <p:cNvPr id="15365" name="Rectangle 7"/>
          <p:cNvSpPr>
            <a:spLocks noGrp="1" noChangeArrowheads="1"/>
          </p:cNvSpPr>
          <p:nvPr>
            <p:ph type="body" idx="1"/>
          </p:nvPr>
        </p:nvSpPr>
        <p:spPr>
          <a:xfrm>
            <a:off x="228600" y="1311275"/>
            <a:ext cx="8610600" cy="5105400"/>
          </a:xfrm>
        </p:spPr>
        <p:txBody>
          <a:bodyPr/>
          <a:lstStyle/>
          <a:p>
            <a:pPr marL="304800" indent="-304800" eaLnBrk="1" hangingPunct="1">
              <a:spcBef>
                <a:spcPct val="0"/>
              </a:spcBef>
              <a:buFont typeface="Wingdings" pitchFamily="2" charset="2"/>
              <a:buChar char="Ø"/>
              <a:defRPr/>
            </a:pPr>
            <a:r>
              <a:rPr lang="en-US" sz="2000" dirty="0" smtClean="0">
                <a:sym typeface="Arial" charset="0"/>
              </a:rPr>
              <a:t>Reach Marketplace as a whole with total market segment messages</a:t>
            </a:r>
          </a:p>
          <a:p>
            <a:pPr lvl="1" eaLnBrk="1" hangingPunct="1">
              <a:lnSpc>
                <a:spcPct val="80000"/>
              </a:lnSpc>
              <a:buFont typeface="Arial" pitchFamily="34" charset="0"/>
              <a:buChar char="•"/>
              <a:defRPr/>
            </a:pPr>
            <a:r>
              <a:rPr lang="en-US" sz="1800" dirty="0" smtClean="0">
                <a:sym typeface="Arial" charset="0"/>
              </a:rPr>
              <a:t>Brochures</a:t>
            </a:r>
          </a:p>
          <a:p>
            <a:pPr lvl="1" eaLnBrk="1" hangingPunct="1">
              <a:lnSpc>
                <a:spcPct val="80000"/>
              </a:lnSpc>
              <a:buFont typeface="Arial" pitchFamily="34" charset="0"/>
              <a:buChar char="•"/>
              <a:defRPr/>
            </a:pPr>
            <a:r>
              <a:rPr lang="en-US" sz="1800" dirty="0" smtClean="0">
                <a:sym typeface="Arial" charset="0"/>
              </a:rPr>
              <a:t>Advertising (Broadcast – Print)</a:t>
            </a:r>
          </a:p>
          <a:p>
            <a:pPr lvl="1" eaLnBrk="1" hangingPunct="1">
              <a:lnSpc>
                <a:spcPct val="80000"/>
              </a:lnSpc>
              <a:buFont typeface="Arial" pitchFamily="34" charset="0"/>
              <a:buChar char="•"/>
              <a:defRPr/>
            </a:pPr>
            <a:r>
              <a:rPr lang="en-US" sz="1800" dirty="0" smtClean="0">
                <a:sym typeface="Arial" charset="0"/>
              </a:rPr>
              <a:t>Landing Page on Web Site</a:t>
            </a:r>
          </a:p>
          <a:p>
            <a:pPr lvl="1" eaLnBrk="1" hangingPunct="1">
              <a:lnSpc>
                <a:spcPct val="80000"/>
              </a:lnSpc>
              <a:buFont typeface="Arial" pitchFamily="34" charset="0"/>
              <a:buChar char="•"/>
              <a:defRPr/>
            </a:pPr>
            <a:r>
              <a:rPr lang="en-US" sz="1800" dirty="0" smtClean="0">
                <a:sym typeface="Arial" charset="0"/>
              </a:rPr>
              <a:t>Social Media</a:t>
            </a:r>
          </a:p>
          <a:p>
            <a:pPr lvl="1" eaLnBrk="1" hangingPunct="1">
              <a:lnSpc>
                <a:spcPct val="80000"/>
              </a:lnSpc>
              <a:buNone/>
              <a:defRPr/>
            </a:pPr>
            <a:endParaRPr lang="en-US" sz="1800" dirty="0" smtClean="0">
              <a:sym typeface="Arial" charset="0"/>
            </a:endParaRPr>
          </a:p>
          <a:p>
            <a:pPr marL="304800" indent="-304800" eaLnBrk="1" hangingPunct="1">
              <a:lnSpc>
                <a:spcPct val="80000"/>
              </a:lnSpc>
              <a:buFont typeface="Wingdings" pitchFamily="2" charset="2"/>
              <a:buChar char="Ø"/>
              <a:defRPr/>
            </a:pPr>
            <a:r>
              <a:rPr lang="en-US" sz="2000" dirty="0" smtClean="0">
                <a:sym typeface="Arial" charset="0"/>
              </a:rPr>
              <a:t>Blended ViewPoint and Data Mining Contacts by segment</a:t>
            </a:r>
          </a:p>
          <a:p>
            <a:pPr lvl="1" eaLnBrk="1" hangingPunct="1">
              <a:lnSpc>
                <a:spcPct val="80000"/>
              </a:lnSpc>
              <a:buFont typeface="Arial" pitchFamily="34" charset="0"/>
              <a:buChar char="•"/>
              <a:defRPr/>
            </a:pPr>
            <a:r>
              <a:rPr lang="en-US" sz="1800" dirty="0" smtClean="0">
                <a:sym typeface="Arial" charset="0"/>
              </a:rPr>
              <a:t>Direct Mail of Existing Prospective Students</a:t>
            </a:r>
          </a:p>
          <a:p>
            <a:pPr lvl="1" eaLnBrk="1" hangingPunct="1">
              <a:lnSpc>
                <a:spcPct val="80000"/>
              </a:lnSpc>
              <a:buFont typeface="Arial" pitchFamily="34" charset="0"/>
              <a:buChar char="•"/>
              <a:defRPr/>
            </a:pPr>
            <a:r>
              <a:rPr lang="en-US" sz="1800" dirty="0" smtClean="0">
                <a:sym typeface="Arial" charset="0"/>
              </a:rPr>
              <a:t>Direct Mail of prospects through purchased databases</a:t>
            </a:r>
          </a:p>
          <a:p>
            <a:pPr lvl="1" eaLnBrk="1" hangingPunct="1">
              <a:lnSpc>
                <a:spcPct val="80000"/>
              </a:lnSpc>
              <a:buFont typeface="Arial" pitchFamily="34" charset="0"/>
              <a:buChar char="•"/>
              <a:defRPr/>
            </a:pPr>
            <a:r>
              <a:rPr lang="en-US" sz="1800" dirty="0" smtClean="0">
                <a:sym typeface="Arial" charset="0"/>
              </a:rPr>
              <a:t>Call Center</a:t>
            </a:r>
          </a:p>
          <a:p>
            <a:pPr lvl="1" eaLnBrk="1" hangingPunct="1">
              <a:lnSpc>
                <a:spcPct val="80000"/>
              </a:lnSpc>
              <a:buNone/>
              <a:defRPr/>
            </a:pPr>
            <a:endParaRPr lang="en-US" sz="1800" dirty="0" smtClean="0">
              <a:sym typeface="Arial" charset="0"/>
            </a:endParaRPr>
          </a:p>
          <a:p>
            <a:pPr marL="304800" indent="-304800" eaLnBrk="1" hangingPunct="1">
              <a:lnSpc>
                <a:spcPct val="80000"/>
              </a:lnSpc>
              <a:buFont typeface="Wingdings" pitchFamily="2" charset="2"/>
              <a:buChar char="Ø"/>
              <a:defRPr/>
            </a:pPr>
            <a:r>
              <a:rPr lang="en-US" sz="2000" dirty="0" smtClean="0">
                <a:sym typeface="Arial" charset="0"/>
              </a:rPr>
              <a:t>One on One communications with customer or prospect typed with personal intervention</a:t>
            </a:r>
          </a:p>
          <a:p>
            <a:pPr lvl="1" eaLnBrk="1" hangingPunct="1">
              <a:lnSpc>
                <a:spcPct val="80000"/>
              </a:lnSpc>
              <a:buFont typeface="Arial" pitchFamily="34" charset="0"/>
              <a:buChar char="•"/>
              <a:defRPr/>
            </a:pPr>
            <a:r>
              <a:rPr lang="en-US" sz="1800" dirty="0" smtClean="0">
                <a:sym typeface="Arial" charset="0"/>
              </a:rPr>
              <a:t>In person at sales location</a:t>
            </a:r>
          </a:p>
          <a:p>
            <a:pPr lvl="1" eaLnBrk="1" hangingPunct="1">
              <a:lnSpc>
                <a:spcPct val="80000"/>
              </a:lnSpc>
              <a:buFont typeface="Arial" pitchFamily="34" charset="0"/>
              <a:buChar char="•"/>
              <a:defRPr/>
            </a:pPr>
            <a:r>
              <a:rPr lang="en-US" sz="1800" dirty="0" smtClean="0">
                <a:sym typeface="Arial" charset="0"/>
              </a:rPr>
              <a:t>On the internet at the web page</a:t>
            </a:r>
          </a:p>
          <a:p>
            <a:pPr lvl="1" eaLnBrk="1" hangingPunct="1">
              <a:lnSpc>
                <a:spcPct val="80000"/>
              </a:lnSpc>
              <a:buFont typeface="Arial" pitchFamily="34" charset="0"/>
              <a:buChar char="•"/>
              <a:defRPr/>
            </a:pPr>
            <a:r>
              <a:rPr lang="en-US" sz="1800" dirty="0" smtClean="0">
                <a:sym typeface="Arial" charset="0"/>
              </a:rPr>
              <a:t>Targeted Mail or e-mail to individuals </a:t>
            </a:r>
          </a:p>
          <a:p>
            <a:pPr lvl="1" eaLnBrk="1" hangingPunct="1">
              <a:lnSpc>
                <a:spcPct val="80000"/>
              </a:lnSpc>
              <a:buFont typeface="Arial" pitchFamily="34" charset="0"/>
              <a:buChar char="•"/>
              <a:defRPr/>
            </a:pPr>
            <a:r>
              <a:rPr lang="en-US" sz="1800" dirty="0" smtClean="0">
                <a:sym typeface="Arial" charset="0"/>
              </a:rPr>
              <a:t>Call Center</a:t>
            </a:r>
          </a:p>
        </p:txBody>
      </p:sp>
      <p:sp>
        <p:nvSpPr>
          <p:cNvPr id="36868" name="Title 10"/>
          <p:cNvSpPr>
            <a:spLocks noGrp="1"/>
          </p:cNvSpPr>
          <p:nvPr>
            <p:ph type="title"/>
          </p:nvPr>
        </p:nvSpPr>
        <p:spPr>
          <a:xfrm>
            <a:off x="457200" y="-76200"/>
            <a:ext cx="8229600" cy="1143000"/>
          </a:xfrm>
        </p:spPr>
        <p:txBody>
          <a:bodyPr/>
          <a:lstStyle/>
          <a:p>
            <a:r>
              <a:rPr lang="en-US" sz="3200" b="0" dirty="0" smtClean="0">
                <a:solidFill>
                  <a:schemeClr val="tx1"/>
                </a:solidFill>
              </a:rPr>
              <a:t>Specific Communication Uses of</a:t>
            </a:r>
            <a:br>
              <a:rPr lang="en-US" sz="3200" b="0" dirty="0" smtClean="0">
                <a:solidFill>
                  <a:schemeClr val="tx1"/>
                </a:solidFill>
              </a:rPr>
            </a:br>
            <a:r>
              <a:rPr lang="en-US" sz="3200" b="0" dirty="0" smtClean="0">
                <a:solidFill>
                  <a:schemeClr val="tx1"/>
                </a:solidFill>
              </a:rPr>
              <a:t>ViewPoint Messaging</a:t>
            </a:r>
          </a:p>
        </p:txBody>
      </p:sp>
      <p:pic>
        <p:nvPicPr>
          <p:cNvPr id="11" name="Picture 14"/>
          <p:cNvPicPr>
            <a:picLocks noChangeAspect="1" noChangeArrowheads="1"/>
          </p:cNvPicPr>
          <p:nvPr/>
        </p:nvPicPr>
        <p:blipFill>
          <a:blip r:embed="rId3" cstate="print"/>
          <a:srcRect r="43217"/>
          <a:stretch>
            <a:fillRect/>
          </a:stretch>
        </p:blipFill>
        <p:spPr bwMode="auto">
          <a:xfrm>
            <a:off x="6553200" y="1676400"/>
            <a:ext cx="781050" cy="784225"/>
          </a:xfrm>
          <a:prstGeom prst="rect">
            <a:avLst/>
          </a:prstGeom>
          <a:noFill/>
          <a:ln w="9525">
            <a:solidFill>
              <a:schemeClr val="accent4">
                <a:lumMod val="75000"/>
                <a:lumOff val="25000"/>
              </a:schemeClr>
            </a:solidFill>
            <a:miter lim="800000"/>
            <a:headEnd/>
            <a:tailEnd/>
          </a:ln>
        </p:spPr>
      </p:pic>
      <p:sp>
        <p:nvSpPr>
          <p:cNvPr id="12" name="Flowchart: Magnetic Disk 11"/>
          <p:cNvSpPr/>
          <p:nvPr/>
        </p:nvSpPr>
        <p:spPr bwMode="auto">
          <a:xfrm>
            <a:off x="7620000" y="3124199"/>
            <a:ext cx="914400" cy="612775"/>
          </a:xfrm>
          <a:prstGeom prst="flowChartMagneticDisk">
            <a:avLst/>
          </a:prstGeom>
          <a:solidFill>
            <a:schemeClr val="accent5">
              <a:lumMod val="40000"/>
              <a:lumOff val="60000"/>
            </a:schemeClr>
          </a:solidFill>
          <a:ln w="12700" cap="flat" cmpd="sng" algn="ctr">
            <a:solidFill>
              <a:schemeClr val="tx1"/>
            </a:solidFill>
            <a:prstDash val="solid"/>
            <a:round/>
            <a:headEnd type="none" w="med" len="med"/>
            <a:tailEnd type="none" w="med" len="med"/>
          </a:ln>
          <a:effectLst/>
        </p:spPr>
        <p:txBody>
          <a:bodyPr/>
          <a:lstStyle/>
          <a:p>
            <a:pPr>
              <a:defRPr/>
            </a:pPr>
            <a:endParaRPr lang="en-US"/>
          </a:p>
        </p:txBody>
      </p:sp>
      <p:pic>
        <p:nvPicPr>
          <p:cNvPr id="13" name="Picture 12"/>
          <p:cNvPicPr>
            <a:picLocks noChangeArrowheads="1"/>
          </p:cNvPicPr>
          <p:nvPr/>
        </p:nvPicPr>
        <p:blipFill>
          <a:blip r:embed="rId4" cstate="print"/>
          <a:srcRect/>
          <a:stretch>
            <a:fillRect/>
          </a:stretch>
        </p:blipFill>
        <p:spPr bwMode="auto">
          <a:xfrm>
            <a:off x="6934200" y="5029200"/>
            <a:ext cx="998537" cy="781050"/>
          </a:xfrm>
          <a:prstGeom prst="rect">
            <a:avLst/>
          </a:prstGeom>
          <a:noFill/>
          <a:ln w="12700">
            <a:solidFill>
              <a:schemeClr val="accent2">
                <a:lumMod val="75000"/>
              </a:schemeClr>
            </a:solidFill>
            <a:miter lim="800000"/>
            <a:headEnd/>
            <a:tailEnd/>
          </a:ln>
        </p:spPr>
      </p:pic>
      <p:grpSp>
        <p:nvGrpSpPr>
          <p:cNvPr id="8" name="Group 7"/>
          <p:cNvGrpSpPr>
            <a:grpSpLocks/>
          </p:cNvGrpSpPr>
          <p:nvPr/>
        </p:nvGrpSpPr>
        <p:grpSpPr bwMode="auto">
          <a:xfrm>
            <a:off x="230188" y="1066800"/>
            <a:ext cx="8683625" cy="73025"/>
            <a:chOff x="0" y="0"/>
            <a:chExt cx="5470" cy="46"/>
          </a:xfrm>
        </p:grpSpPr>
        <p:sp>
          <p:nvSpPr>
            <p:cNvPr id="9"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1" hangingPunct="1"/>
              <a:endParaRPr lang="en-US" b="1" i="1">
                <a:solidFill>
                  <a:srgbClr val="000000"/>
                </a:solidFill>
                <a:latin typeface="Times New Roman" pitchFamily="18" charset="0"/>
                <a:sym typeface="Times New Roman" pitchFamily="18" charset="0"/>
              </a:endParaRPr>
            </a:p>
          </p:txBody>
        </p:sp>
        <p:sp>
          <p:nvSpPr>
            <p:cNvPr id="10"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1" hangingPunct="1"/>
              <a:endParaRPr lang="en-US" b="1" i="1">
                <a:solidFill>
                  <a:srgbClr val="000000"/>
                </a:solidFill>
                <a:latin typeface="Times New Roman" pitchFamily="18" charset="0"/>
                <a:sym typeface="Times New Roman" pitchFamily="18" charset="0"/>
              </a:endParaRPr>
            </a:p>
          </p:txBody>
        </p:sp>
      </p:gr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228600" y="228600"/>
            <a:ext cx="9144000" cy="476250"/>
          </a:xfrm>
        </p:spPr>
        <p:txBody>
          <a:bodyPr>
            <a:noAutofit/>
          </a:bodyPr>
          <a:lstStyle/>
          <a:p>
            <a:pPr eaLnBrk="1" hangingPunct="1"/>
            <a:r>
              <a:rPr lang="en-US" sz="2800" dirty="0" smtClean="0">
                <a:solidFill>
                  <a:schemeClr val="tx1"/>
                </a:solidFill>
              </a:rPr>
              <a:t>Develop Brochure Messaging based on </a:t>
            </a:r>
            <a:br>
              <a:rPr lang="en-US" sz="2800" dirty="0" smtClean="0">
                <a:solidFill>
                  <a:schemeClr val="tx1"/>
                </a:solidFill>
              </a:rPr>
            </a:br>
            <a:r>
              <a:rPr lang="en-US" sz="2800" dirty="0" err="1" smtClean="0">
                <a:solidFill>
                  <a:schemeClr val="tx1"/>
                </a:solidFill>
              </a:rPr>
              <a:t>ViewPoints</a:t>
            </a:r>
            <a:endParaRPr lang="en-US" sz="2800" dirty="0" smtClean="0">
              <a:solidFill>
                <a:schemeClr val="tx1"/>
              </a:solidFill>
            </a:endParaRPr>
          </a:p>
        </p:txBody>
      </p:sp>
      <p:sp>
        <p:nvSpPr>
          <p:cNvPr id="64518" name="Content Placeholder 8"/>
          <p:cNvSpPr>
            <a:spLocks noGrp="1"/>
          </p:cNvSpPr>
          <p:nvPr>
            <p:ph idx="1"/>
          </p:nvPr>
        </p:nvSpPr>
        <p:spPr>
          <a:xfrm>
            <a:off x="228600" y="921330"/>
            <a:ext cx="8610600" cy="5105400"/>
          </a:xfrm>
        </p:spPr>
        <p:txBody>
          <a:bodyPr/>
          <a:lstStyle/>
          <a:p>
            <a:pPr>
              <a:buNone/>
            </a:pPr>
            <a:r>
              <a:rPr lang="en-US" sz="2400" dirty="0" smtClean="0"/>
              <a:t>Brochures developed</a:t>
            </a:r>
          </a:p>
          <a:p>
            <a:pPr lvl="1"/>
            <a:r>
              <a:rPr lang="en-US" sz="2400" dirty="0" smtClean="0"/>
              <a:t>1 for non-segment specific distribution based on total </a:t>
            </a:r>
          </a:p>
          <a:p>
            <a:pPr lvl="1"/>
            <a:endParaRPr lang="en-US" sz="2400" dirty="0" smtClean="0"/>
          </a:p>
          <a:p>
            <a:pPr lvl="1"/>
            <a:endParaRPr lang="en-US" sz="2400" dirty="0" smtClean="0"/>
          </a:p>
          <a:p>
            <a:pPr lvl="1"/>
            <a:endParaRPr lang="en-US" sz="2400" dirty="0" smtClean="0"/>
          </a:p>
          <a:p>
            <a:pPr lvl="1"/>
            <a:endParaRPr lang="en-US" sz="2400" dirty="0" smtClean="0"/>
          </a:p>
          <a:p>
            <a:pPr lvl="1"/>
            <a:endParaRPr lang="en-US" sz="2400" dirty="0" smtClean="0"/>
          </a:p>
          <a:p>
            <a:pPr lvl="1"/>
            <a:r>
              <a:rPr lang="en-US" sz="2400" dirty="0" smtClean="0"/>
              <a:t>(Optional) 1 for each of the 3 specific segments</a:t>
            </a:r>
          </a:p>
          <a:p>
            <a:pPr lvl="1"/>
            <a:endParaRPr lang="en-US" sz="2400" dirty="0" smtClean="0"/>
          </a:p>
        </p:txBody>
      </p:sp>
      <p:pic>
        <p:nvPicPr>
          <p:cNvPr id="64519" name="Picture 10" descr="vet total market.png"/>
          <p:cNvPicPr>
            <a:picLocks noChangeAspect="1"/>
          </p:cNvPicPr>
          <p:nvPr/>
        </p:nvPicPr>
        <p:blipFill>
          <a:blip r:embed="rId2" cstate="print"/>
          <a:srcRect/>
          <a:stretch>
            <a:fillRect/>
          </a:stretch>
        </p:blipFill>
        <p:spPr bwMode="auto">
          <a:xfrm>
            <a:off x="2819400" y="2560638"/>
            <a:ext cx="1536700" cy="1401762"/>
          </a:xfrm>
          <a:prstGeom prst="rect">
            <a:avLst/>
          </a:prstGeom>
          <a:noFill/>
          <a:ln w="9525">
            <a:noFill/>
            <a:miter lim="800000"/>
            <a:headEnd/>
            <a:tailEnd/>
          </a:ln>
        </p:spPr>
      </p:pic>
      <p:pic>
        <p:nvPicPr>
          <p:cNvPr id="64520" name="Picture 2"/>
          <p:cNvPicPr>
            <a:picLocks noChangeAspect="1"/>
          </p:cNvPicPr>
          <p:nvPr/>
        </p:nvPicPr>
        <p:blipFill>
          <a:blip r:embed="rId3" cstate="print"/>
          <a:srcRect l="10500" t="20399" r="13499" b="1199"/>
          <a:stretch>
            <a:fillRect/>
          </a:stretch>
        </p:blipFill>
        <p:spPr bwMode="auto">
          <a:xfrm>
            <a:off x="6729413" y="2501294"/>
            <a:ext cx="1042987" cy="1524000"/>
          </a:xfrm>
          <a:prstGeom prst="rect">
            <a:avLst/>
          </a:prstGeom>
          <a:noFill/>
          <a:ln w="12700">
            <a:noFill/>
            <a:miter lim="800000"/>
            <a:headEnd/>
            <a:tailEnd/>
          </a:ln>
        </p:spPr>
      </p:pic>
      <p:pic>
        <p:nvPicPr>
          <p:cNvPr id="64521" name="Picture 13" descr="Vet Seg 3.png"/>
          <p:cNvPicPr>
            <a:picLocks noChangeAspect="1"/>
          </p:cNvPicPr>
          <p:nvPr/>
        </p:nvPicPr>
        <p:blipFill>
          <a:blip r:embed="rId4" cstate="print"/>
          <a:srcRect/>
          <a:stretch>
            <a:fillRect/>
          </a:stretch>
        </p:blipFill>
        <p:spPr bwMode="auto">
          <a:xfrm>
            <a:off x="2863850" y="4913313"/>
            <a:ext cx="1479550" cy="1411287"/>
          </a:xfrm>
          <a:prstGeom prst="rect">
            <a:avLst/>
          </a:prstGeom>
          <a:noFill/>
          <a:ln w="9525">
            <a:noFill/>
            <a:miter lim="800000"/>
            <a:headEnd/>
            <a:tailEnd/>
          </a:ln>
        </p:spPr>
      </p:pic>
      <p:pic>
        <p:nvPicPr>
          <p:cNvPr id="64522" name="Picture 2"/>
          <p:cNvPicPr>
            <a:picLocks noChangeAspect="1"/>
          </p:cNvPicPr>
          <p:nvPr/>
        </p:nvPicPr>
        <p:blipFill>
          <a:blip r:embed="rId3" cstate="print"/>
          <a:srcRect l="10500" t="20399" r="13499" b="1199"/>
          <a:stretch>
            <a:fillRect/>
          </a:stretch>
        </p:blipFill>
        <p:spPr bwMode="auto">
          <a:xfrm>
            <a:off x="6119813" y="4419600"/>
            <a:ext cx="1042987" cy="1524000"/>
          </a:xfrm>
          <a:prstGeom prst="rect">
            <a:avLst/>
          </a:prstGeom>
          <a:noFill/>
          <a:ln w="12700">
            <a:noFill/>
            <a:miter lim="800000"/>
            <a:headEnd/>
            <a:tailEnd/>
          </a:ln>
        </p:spPr>
      </p:pic>
      <p:pic>
        <p:nvPicPr>
          <p:cNvPr id="64523" name="Picture 2"/>
          <p:cNvPicPr>
            <a:picLocks noChangeAspect="1"/>
          </p:cNvPicPr>
          <p:nvPr/>
        </p:nvPicPr>
        <p:blipFill>
          <a:blip r:embed="rId3" cstate="print"/>
          <a:srcRect l="10500" t="20399" r="13499" b="1199"/>
          <a:stretch>
            <a:fillRect/>
          </a:stretch>
        </p:blipFill>
        <p:spPr bwMode="auto">
          <a:xfrm>
            <a:off x="6653213" y="4648200"/>
            <a:ext cx="1042987" cy="1524000"/>
          </a:xfrm>
          <a:prstGeom prst="rect">
            <a:avLst/>
          </a:prstGeom>
          <a:noFill/>
          <a:ln w="12700">
            <a:noFill/>
            <a:miter lim="800000"/>
            <a:headEnd/>
            <a:tailEnd/>
          </a:ln>
        </p:spPr>
      </p:pic>
      <p:pic>
        <p:nvPicPr>
          <p:cNvPr id="64524" name="Picture 2"/>
          <p:cNvPicPr>
            <a:picLocks noChangeAspect="1"/>
          </p:cNvPicPr>
          <p:nvPr/>
        </p:nvPicPr>
        <p:blipFill>
          <a:blip r:embed="rId3" cstate="print"/>
          <a:srcRect l="10500" t="20399" r="13499" b="1199"/>
          <a:stretch>
            <a:fillRect/>
          </a:stretch>
        </p:blipFill>
        <p:spPr bwMode="auto">
          <a:xfrm>
            <a:off x="7186613" y="4800600"/>
            <a:ext cx="1042987" cy="1524000"/>
          </a:xfrm>
          <a:prstGeom prst="rect">
            <a:avLst/>
          </a:prstGeom>
          <a:noFill/>
          <a:ln w="12700">
            <a:noFill/>
            <a:miter lim="800000"/>
            <a:headEnd/>
            <a:tailEnd/>
          </a:ln>
        </p:spPr>
      </p:pic>
      <p:sp>
        <p:nvSpPr>
          <p:cNvPr id="64526" name="Curved Down Arrow 21"/>
          <p:cNvSpPr>
            <a:spLocks noChangeArrowheads="1"/>
          </p:cNvSpPr>
          <p:nvPr/>
        </p:nvSpPr>
        <p:spPr bwMode="auto">
          <a:xfrm>
            <a:off x="4038600" y="4495800"/>
            <a:ext cx="3048000" cy="381000"/>
          </a:xfrm>
          <a:prstGeom prst="curvedDownArrow">
            <a:avLst>
              <a:gd name="adj1" fmla="val 25037"/>
              <a:gd name="adj2" fmla="val 50000"/>
              <a:gd name="adj3" fmla="val 25000"/>
            </a:avLst>
          </a:prstGeom>
          <a:solidFill>
            <a:schemeClr val="accent1"/>
          </a:solidFill>
          <a:ln w="12700" algn="ctr">
            <a:solidFill>
              <a:schemeClr val="tx1"/>
            </a:solidFill>
            <a:round/>
            <a:headEnd/>
            <a:tailEnd/>
          </a:ln>
        </p:spPr>
        <p:txBody>
          <a:bodyPr/>
          <a:lstStyle/>
          <a:p>
            <a:endParaRPr lang="en-US"/>
          </a:p>
        </p:txBody>
      </p:sp>
      <p:sp>
        <p:nvSpPr>
          <p:cNvPr id="64527" name="Curved Down Arrow 22"/>
          <p:cNvSpPr>
            <a:spLocks noChangeArrowheads="1"/>
          </p:cNvSpPr>
          <p:nvPr/>
        </p:nvSpPr>
        <p:spPr bwMode="auto">
          <a:xfrm>
            <a:off x="4214813" y="4495800"/>
            <a:ext cx="3581400" cy="381000"/>
          </a:xfrm>
          <a:prstGeom prst="curvedDownArrow">
            <a:avLst>
              <a:gd name="adj1" fmla="val 25023"/>
              <a:gd name="adj2" fmla="val 50003"/>
              <a:gd name="adj3" fmla="val 25000"/>
            </a:avLst>
          </a:prstGeom>
          <a:solidFill>
            <a:schemeClr val="accent1"/>
          </a:solidFill>
          <a:ln w="12700" algn="ctr">
            <a:solidFill>
              <a:schemeClr val="tx1"/>
            </a:solidFill>
            <a:round/>
            <a:headEnd/>
            <a:tailEnd/>
          </a:ln>
        </p:spPr>
        <p:txBody>
          <a:bodyPr/>
          <a:lstStyle/>
          <a:p>
            <a:endParaRPr lang="en-US"/>
          </a:p>
        </p:txBody>
      </p:sp>
      <p:sp>
        <p:nvSpPr>
          <p:cNvPr id="64528" name="Curved Down Arrow 23"/>
          <p:cNvSpPr>
            <a:spLocks noChangeArrowheads="1"/>
          </p:cNvSpPr>
          <p:nvPr/>
        </p:nvSpPr>
        <p:spPr bwMode="auto">
          <a:xfrm>
            <a:off x="3581400" y="2209800"/>
            <a:ext cx="3581400" cy="533400"/>
          </a:xfrm>
          <a:prstGeom prst="curvedDownArrow">
            <a:avLst>
              <a:gd name="adj1" fmla="val 25023"/>
              <a:gd name="adj2" fmla="val 50015"/>
              <a:gd name="adj3" fmla="val 25000"/>
            </a:avLst>
          </a:prstGeom>
          <a:solidFill>
            <a:schemeClr val="accent1"/>
          </a:solidFill>
          <a:ln w="12700" algn="ctr">
            <a:solidFill>
              <a:schemeClr val="tx1"/>
            </a:solidFill>
            <a:round/>
            <a:headEnd/>
            <a:tailEnd/>
          </a:ln>
        </p:spPr>
        <p:txBody>
          <a:bodyPr/>
          <a:lstStyle/>
          <a:p>
            <a:endParaRPr lang="en-US"/>
          </a:p>
        </p:txBody>
      </p:sp>
      <p:sp>
        <p:nvSpPr>
          <p:cNvPr id="19" name="Curved Down Arrow 21"/>
          <p:cNvSpPr>
            <a:spLocks noChangeArrowheads="1"/>
          </p:cNvSpPr>
          <p:nvPr/>
        </p:nvSpPr>
        <p:spPr bwMode="auto">
          <a:xfrm>
            <a:off x="3810000" y="4495800"/>
            <a:ext cx="2743200" cy="381000"/>
          </a:xfrm>
          <a:prstGeom prst="curvedDownArrow">
            <a:avLst>
              <a:gd name="adj1" fmla="val 25037"/>
              <a:gd name="adj2" fmla="val 50000"/>
              <a:gd name="adj3" fmla="val 25000"/>
            </a:avLst>
          </a:prstGeom>
          <a:solidFill>
            <a:schemeClr val="accent1"/>
          </a:solidFill>
          <a:ln w="12700" algn="ctr">
            <a:solidFill>
              <a:schemeClr val="tx1"/>
            </a:solidFill>
            <a:round/>
            <a:headEnd/>
            <a:tailEnd/>
          </a:ln>
        </p:spPr>
        <p:txBody>
          <a:bodyPr/>
          <a:lstStyle/>
          <a:p>
            <a:endParaRPr lang="en-US"/>
          </a:p>
        </p:txBody>
      </p:sp>
      <p:grpSp>
        <p:nvGrpSpPr>
          <p:cNvPr id="14" name="Group 13"/>
          <p:cNvGrpSpPr>
            <a:grpSpLocks/>
          </p:cNvGrpSpPr>
          <p:nvPr/>
        </p:nvGrpSpPr>
        <p:grpSpPr bwMode="auto">
          <a:xfrm>
            <a:off x="230188" y="914400"/>
            <a:ext cx="8683625" cy="73025"/>
            <a:chOff x="0" y="0"/>
            <a:chExt cx="5470" cy="46"/>
          </a:xfrm>
        </p:grpSpPr>
        <p:sp>
          <p:nvSpPr>
            <p:cNvPr id="15"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16"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4519"/>
                                        </p:tgtEl>
                                        <p:attrNameLst>
                                          <p:attrName>style.visibility</p:attrName>
                                        </p:attrNameLst>
                                      </p:cBhvr>
                                      <p:to>
                                        <p:strVal val="visible"/>
                                      </p:to>
                                    </p:set>
                                    <p:animEffect transition="in" filter="box(in)">
                                      <p:cBhvr>
                                        <p:cTn id="7" dur="500"/>
                                        <p:tgtEl>
                                          <p:spTgt spid="645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4520"/>
                                        </p:tgtEl>
                                        <p:attrNameLst>
                                          <p:attrName>style.visibility</p:attrName>
                                        </p:attrNameLst>
                                      </p:cBhvr>
                                      <p:to>
                                        <p:strVal val="visible"/>
                                      </p:to>
                                    </p:set>
                                    <p:animEffect transition="in" filter="box(in)">
                                      <p:cBhvr>
                                        <p:cTn id="12" dur="500"/>
                                        <p:tgtEl>
                                          <p:spTgt spid="645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4528"/>
                                        </p:tgtEl>
                                        <p:attrNameLst>
                                          <p:attrName>style.visibility</p:attrName>
                                        </p:attrNameLst>
                                      </p:cBhvr>
                                      <p:to>
                                        <p:strVal val="visible"/>
                                      </p:to>
                                    </p:set>
                                    <p:anim calcmode="lin" valueType="num">
                                      <p:cBhvr additive="base">
                                        <p:cTn id="17" dur="500" fill="hold"/>
                                        <p:tgtEl>
                                          <p:spTgt spid="64528"/>
                                        </p:tgtEl>
                                        <p:attrNameLst>
                                          <p:attrName>ppt_x</p:attrName>
                                        </p:attrNameLst>
                                      </p:cBhvr>
                                      <p:tavLst>
                                        <p:tav tm="0">
                                          <p:val>
                                            <p:strVal val="#ppt_x"/>
                                          </p:val>
                                        </p:tav>
                                        <p:tav tm="100000">
                                          <p:val>
                                            <p:strVal val="#ppt_x"/>
                                          </p:val>
                                        </p:tav>
                                      </p:tavLst>
                                    </p:anim>
                                    <p:anim calcmode="lin" valueType="num">
                                      <p:cBhvr additive="base">
                                        <p:cTn id="18" dur="500" fill="hold"/>
                                        <p:tgtEl>
                                          <p:spTgt spid="645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4518">
                                            <p:txEl>
                                              <p:pRg st="7" end="7"/>
                                            </p:txEl>
                                          </p:spTgt>
                                        </p:tgtEl>
                                        <p:attrNameLst>
                                          <p:attrName>style.visibility</p:attrName>
                                        </p:attrNameLst>
                                      </p:cBhvr>
                                      <p:to>
                                        <p:strVal val="visible"/>
                                      </p:to>
                                    </p:set>
                                    <p:anim calcmode="lin" valueType="num">
                                      <p:cBhvr additive="base">
                                        <p:cTn id="23" dur="500" fill="hold"/>
                                        <p:tgtEl>
                                          <p:spTgt spid="64518">
                                            <p:txEl>
                                              <p:pRg st="7" end="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4518">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64521"/>
                                        </p:tgtEl>
                                        <p:attrNameLst>
                                          <p:attrName>style.visibility</p:attrName>
                                        </p:attrNameLst>
                                      </p:cBhvr>
                                      <p:to>
                                        <p:strVal val="visible"/>
                                      </p:to>
                                    </p:set>
                                    <p:animEffect transition="in" filter="box(in)">
                                      <p:cBhvr>
                                        <p:cTn id="29" dur="500"/>
                                        <p:tgtEl>
                                          <p:spTgt spid="64521"/>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64522"/>
                                        </p:tgtEl>
                                        <p:attrNameLst>
                                          <p:attrName>style.visibility</p:attrName>
                                        </p:attrNameLst>
                                      </p:cBhvr>
                                      <p:to>
                                        <p:strVal val="visible"/>
                                      </p:to>
                                    </p:set>
                                    <p:animEffect transition="in" filter="box(in)">
                                      <p:cBhvr>
                                        <p:cTn id="34" dur="500"/>
                                        <p:tgtEl>
                                          <p:spTgt spid="6452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64523"/>
                                        </p:tgtEl>
                                        <p:attrNameLst>
                                          <p:attrName>style.visibility</p:attrName>
                                        </p:attrNameLst>
                                      </p:cBhvr>
                                      <p:to>
                                        <p:strVal val="visible"/>
                                      </p:to>
                                    </p:set>
                                    <p:animEffect transition="in" filter="box(in)">
                                      <p:cBhvr>
                                        <p:cTn id="45" dur="500"/>
                                        <p:tgtEl>
                                          <p:spTgt spid="6452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64526"/>
                                        </p:tgtEl>
                                        <p:attrNameLst>
                                          <p:attrName>style.visibility</p:attrName>
                                        </p:attrNameLst>
                                      </p:cBhvr>
                                      <p:to>
                                        <p:strVal val="visible"/>
                                      </p:to>
                                    </p:set>
                                    <p:anim calcmode="lin" valueType="num">
                                      <p:cBhvr additive="base">
                                        <p:cTn id="50" dur="500" fill="hold"/>
                                        <p:tgtEl>
                                          <p:spTgt spid="64526"/>
                                        </p:tgtEl>
                                        <p:attrNameLst>
                                          <p:attrName>ppt_x</p:attrName>
                                        </p:attrNameLst>
                                      </p:cBhvr>
                                      <p:tavLst>
                                        <p:tav tm="0">
                                          <p:val>
                                            <p:strVal val="0-#ppt_w/2"/>
                                          </p:val>
                                        </p:tav>
                                        <p:tav tm="100000">
                                          <p:val>
                                            <p:strVal val="#ppt_x"/>
                                          </p:val>
                                        </p:tav>
                                      </p:tavLst>
                                    </p:anim>
                                    <p:anim calcmode="lin" valueType="num">
                                      <p:cBhvr additive="base">
                                        <p:cTn id="51" dur="500" fill="hold"/>
                                        <p:tgtEl>
                                          <p:spTgt spid="6452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nodeType="clickEffect">
                                  <p:stCondLst>
                                    <p:cond delay="0"/>
                                  </p:stCondLst>
                                  <p:childTnLst>
                                    <p:set>
                                      <p:cBhvr>
                                        <p:cTn id="55" dur="1" fill="hold">
                                          <p:stCondLst>
                                            <p:cond delay="0"/>
                                          </p:stCondLst>
                                        </p:cTn>
                                        <p:tgtEl>
                                          <p:spTgt spid="64524"/>
                                        </p:tgtEl>
                                        <p:attrNameLst>
                                          <p:attrName>style.visibility</p:attrName>
                                        </p:attrNameLst>
                                      </p:cBhvr>
                                      <p:to>
                                        <p:strVal val="visible"/>
                                      </p:to>
                                    </p:set>
                                    <p:animEffect transition="in" filter="box(in)">
                                      <p:cBhvr>
                                        <p:cTn id="56" dur="500"/>
                                        <p:tgtEl>
                                          <p:spTgt spid="64524"/>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4527"/>
                                        </p:tgtEl>
                                        <p:attrNameLst>
                                          <p:attrName>style.visibility</p:attrName>
                                        </p:attrNameLst>
                                      </p:cBhvr>
                                      <p:to>
                                        <p:strVal val="visible"/>
                                      </p:to>
                                    </p:set>
                                    <p:anim calcmode="lin" valueType="num">
                                      <p:cBhvr additive="base">
                                        <p:cTn id="61" dur="500" fill="hold"/>
                                        <p:tgtEl>
                                          <p:spTgt spid="64527"/>
                                        </p:tgtEl>
                                        <p:attrNameLst>
                                          <p:attrName>ppt_x</p:attrName>
                                        </p:attrNameLst>
                                      </p:cBhvr>
                                      <p:tavLst>
                                        <p:tav tm="0">
                                          <p:val>
                                            <p:strVal val="0-#ppt_w/2"/>
                                          </p:val>
                                        </p:tav>
                                        <p:tav tm="100000">
                                          <p:val>
                                            <p:strVal val="#ppt_x"/>
                                          </p:val>
                                        </p:tav>
                                      </p:tavLst>
                                    </p:anim>
                                    <p:anim calcmode="lin" valueType="num">
                                      <p:cBhvr additive="base">
                                        <p:cTn id="62" dur="500" fill="hold"/>
                                        <p:tgtEl>
                                          <p:spTgt spid="645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6" grpId="0" animBg="1"/>
      <p:bldP spid="64527" grpId="0" animBg="1"/>
      <p:bldP spid="6452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nvGraphicFramePr>
        <p:xfrm>
          <a:off x="838200" y="914400"/>
          <a:ext cx="76962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227" name="Slide Number Placeholder 3"/>
          <p:cNvSpPr>
            <a:spLocks noGrp="1"/>
          </p:cNvSpPr>
          <p:nvPr>
            <p:ph type="sldNum" sz="quarter" idx="10"/>
          </p:nvPr>
        </p:nvSpPr>
        <p:spPr/>
        <p:txBody>
          <a:bodyPr/>
          <a:lstStyle/>
          <a:p>
            <a:pPr>
              <a:defRPr/>
            </a:pPr>
            <a:fld id="{E6A623BE-96EA-4B18-BD1F-181C7DB259FB}" type="slidenum">
              <a:rPr lang="en-US" smtClean="0">
                <a:cs typeface="Arial" pitchFamily="34" charset="0"/>
                <a:sym typeface="Arial" pitchFamily="34" charset="0"/>
              </a:rPr>
              <a:pPr>
                <a:defRPr/>
              </a:pPr>
              <a:t>32</a:t>
            </a:fld>
            <a:endParaRPr lang="en-US" smtClean="0">
              <a:cs typeface="Arial" pitchFamily="34" charset="0"/>
              <a:sym typeface="Arial" pitchFamily="34" charset="0"/>
            </a:endParaRPr>
          </a:p>
        </p:txBody>
      </p:sp>
      <p:sp>
        <p:nvSpPr>
          <p:cNvPr id="53252" name="Rectangle 2"/>
          <p:cNvSpPr>
            <a:spLocks noGrp="1" noChangeArrowheads="1"/>
          </p:cNvSpPr>
          <p:nvPr>
            <p:ph type="title"/>
          </p:nvPr>
        </p:nvSpPr>
        <p:spPr>
          <a:xfrm>
            <a:off x="533400" y="358775"/>
            <a:ext cx="9144000" cy="476250"/>
          </a:xfrm>
        </p:spPr>
        <p:txBody>
          <a:bodyPr>
            <a:normAutofit fontScale="90000"/>
          </a:bodyPr>
          <a:lstStyle/>
          <a:p>
            <a:pPr eaLnBrk="1" hangingPunct="1"/>
            <a:r>
              <a:rPr lang="en-US" b="0" dirty="0" smtClean="0">
                <a:solidFill>
                  <a:schemeClr val="tx1"/>
                </a:solidFill>
              </a:rPr>
              <a:t>Website  ViewPoint  Messaging  Flow</a:t>
            </a:r>
          </a:p>
        </p:txBody>
      </p:sp>
      <p:grpSp>
        <p:nvGrpSpPr>
          <p:cNvPr id="5" name="Group 4"/>
          <p:cNvGrpSpPr>
            <a:grpSpLocks/>
          </p:cNvGrpSpPr>
          <p:nvPr/>
        </p:nvGrpSpPr>
        <p:grpSpPr bwMode="auto">
          <a:xfrm>
            <a:off x="230188" y="1066800"/>
            <a:ext cx="8683625" cy="73025"/>
            <a:chOff x="0" y="0"/>
            <a:chExt cx="5470" cy="46"/>
          </a:xfrm>
        </p:grpSpPr>
        <p:sp>
          <p:nvSpPr>
            <p:cNvPr id="6"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7"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8"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graphicEl>
                                              <a:dgm id="{0269AA09-0463-454E-8F2C-C08471DB36A2}"/>
                                            </p:graphicEl>
                                          </p:spTgt>
                                        </p:tgtEl>
                                        <p:attrNameLst>
                                          <p:attrName>style.visibility</p:attrName>
                                        </p:attrNameLst>
                                      </p:cBhvr>
                                      <p:to>
                                        <p:strVal val="visible"/>
                                      </p:to>
                                    </p:set>
                                    <p:animEffect transition="in" filter="fade">
                                      <p:cBhvr>
                                        <p:cTn id="7" dur="2000"/>
                                        <p:tgtEl>
                                          <p:spTgt spid="17">
                                            <p:graphicEl>
                                              <a:dgm id="{0269AA09-0463-454E-8F2C-C08471DB36A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graphicEl>
                                              <a:dgm id="{483617C6-B732-4D83-8FC8-65B6A5A9137B}"/>
                                            </p:graphicEl>
                                          </p:spTgt>
                                        </p:tgtEl>
                                        <p:attrNameLst>
                                          <p:attrName>style.visibility</p:attrName>
                                        </p:attrNameLst>
                                      </p:cBhvr>
                                      <p:to>
                                        <p:strVal val="visible"/>
                                      </p:to>
                                    </p:set>
                                    <p:animEffect transition="in" filter="fade">
                                      <p:cBhvr>
                                        <p:cTn id="12" dur="2000"/>
                                        <p:tgtEl>
                                          <p:spTgt spid="17">
                                            <p:graphicEl>
                                              <a:dgm id="{483617C6-B732-4D83-8FC8-65B6A5A9137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graphicEl>
                                              <a:dgm id="{769D824A-4873-40D7-A8B5-7D65EA880116}"/>
                                            </p:graphicEl>
                                          </p:spTgt>
                                        </p:tgtEl>
                                        <p:attrNameLst>
                                          <p:attrName>style.visibility</p:attrName>
                                        </p:attrNameLst>
                                      </p:cBhvr>
                                      <p:to>
                                        <p:strVal val="visible"/>
                                      </p:to>
                                    </p:set>
                                    <p:animEffect transition="in" filter="fade">
                                      <p:cBhvr>
                                        <p:cTn id="15" dur="2000"/>
                                        <p:tgtEl>
                                          <p:spTgt spid="17">
                                            <p:graphicEl>
                                              <a:dgm id="{769D824A-4873-40D7-A8B5-7D65EA88011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graphicEl>
                                              <a:dgm id="{BEDE5D17-85F2-4DE1-8E68-7819A9CBE7C6}"/>
                                            </p:graphicEl>
                                          </p:spTgt>
                                        </p:tgtEl>
                                        <p:attrNameLst>
                                          <p:attrName>style.visibility</p:attrName>
                                        </p:attrNameLst>
                                      </p:cBhvr>
                                      <p:to>
                                        <p:strVal val="visible"/>
                                      </p:to>
                                    </p:set>
                                    <p:animEffect transition="in" filter="fade">
                                      <p:cBhvr>
                                        <p:cTn id="20" dur="2000"/>
                                        <p:tgtEl>
                                          <p:spTgt spid="17">
                                            <p:graphicEl>
                                              <a:dgm id="{BEDE5D17-85F2-4DE1-8E68-7819A9CBE7C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graphicEl>
                                              <a:dgm id="{B65FF4CF-3E15-4914-9C3F-4EE91FAA28D0}"/>
                                            </p:graphicEl>
                                          </p:spTgt>
                                        </p:tgtEl>
                                        <p:attrNameLst>
                                          <p:attrName>style.visibility</p:attrName>
                                        </p:attrNameLst>
                                      </p:cBhvr>
                                      <p:to>
                                        <p:strVal val="visible"/>
                                      </p:to>
                                    </p:set>
                                    <p:animEffect transition="in" filter="fade">
                                      <p:cBhvr>
                                        <p:cTn id="23" dur="2000"/>
                                        <p:tgtEl>
                                          <p:spTgt spid="17">
                                            <p:graphicEl>
                                              <a:dgm id="{B65FF4CF-3E15-4914-9C3F-4EE91FAA28D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graphicEl>
                                              <a:dgm id="{C51DC350-0194-4014-8A33-9F07CFD7A786}"/>
                                            </p:graphicEl>
                                          </p:spTgt>
                                        </p:tgtEl>
                                        <p:attrNameLst>
                                          <p:attrName>style.visibility</p:attrName>
                                        </p:attrNameLst>
                                      </p:cBhvr>
                                      <p:to>
                                        <p:strVal val="visible"/>
                                      </p:to>
                                    </p:set>
                                    <p:animEffect transition="in" filter="fade">
                                      <p:cBhvr>
                                        <p:cTn id="28" dur="2000"/>
                                        <p:tgtEl>
                                          <p:spTgt spid="17">
                                            <p:graphicEl>
                                              <a:dgm id="{C51DC350-0194-4014-8A33-9F07CFD7A78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graphicEl>
                                              <a:dgm id="{91519551-4AF0-474E-BBCC-3BFFF3E6BA0C}"/>
                                            </p:graphicEl>
                                          </p:spTgt>
                                        </p:tgtEl>
                                        <p:attrNameLst>
                                          <p:attrName>style.visibility</p:attrName>
                                        </p:attrNameLst>
                                      </p:cBhvr>
                                      <p:to>
                                        <p:strVal val="visible"/>
                                      </p:to>
                                    </p:set>
                                    <p:animEffect transition="in" filter="fade">
                                      <p:cBhvr>
                                        <p:cTn id="31" dur="2000"/>
                                        <p:tgtEl>
                                          <p:spTgt spid="17">
                                            <p:graphicEl>
                                              <a:dgm id="{91519551-4AF0-474E-BBCC-3BFFF3E6BA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43D6D434-D730-4086-909B-79E83A59BA0B}" type="slidenum">
              <a:rPr lang="en-US" smtClean="0">
                <a:latin typeface="Arial" pitchFamily="34" charset="0"/>
                <a:cs typeface="Arial" pitchFamily="34" charset="0"/>
              </a:rPr>
              <a:pPr/>
              <a:t>33</a:t>
            </a:fld>
            <a:endParaRPr lang="en-US" smtClean="0">
              <a:latin typeface="Arial" pitchFamily="34" charset="0"/>
              <a:cs typeface="Arial" pitchFamily="34" charset="0"/>
            </a:endParaRPr>
          </a:p>
        </p:txBody>
      </p:sp>
      <p:sp>
        <p:nvSpPr>
          <p:cNvPr id="132098" name="Rectangle 2"/>
          <p:cNvSpPr>
            <a:spLocks noGrp="1"/>
          </p:cNvSpPr>
          <p:nvPr>
            <p:ph type="title" idx="4294967295"/>
          </p:nvPr>
        </p:nvSpPr>
        <p:spPr>
          <a:xfrm>
            <a:off x="381000" y="0"/>
            <a:ext cx="8229600" cy="914400"/>
          </a:xfrm>
        </p:spPr>
        <p:txBody>
          <a:bodyPr>
            <a:normAutofit/>
          </a:bodyPr>
          <a:lstStyle/>
          <a:p>
            <a:pPr algn="ctr" eaLnBrk="1" fontAlgn="auto" hangingPunct="1">
              <a:spcAft>
                <a:spcPts val="0"/>
              </a:spcAft>
              <a:defRPr/>
            </a:pPr>
            <a:r>
              <a:rPr lang="en-US" dirty="0" smtClean="0"/>
              <a:t>Next Steps – Messaging Focus</a:t>
            </a:r>
          </a:p>
        </p:txBody>
      </p:sp>
      <p:sp>
        <p:nvSpPr>
          <p:cNvPr id="33796" name="Rectangle 3"/>
          <p:cNvSpPr>
            <a:spLocks noGrp="1"/>
          </p:cNvSpPr>
          <p:nvPr>
            <p:ph type="body" idx="4294967295"/>
          </p:nvPr>
        </p:nvSpPr>
        <p:spPr>
          <a:xfrm>
            <a:off x="0" y="914400"/>
            <a:ext cx="9144000" cy="5257800"/>
          </a:xfrm>
        </p:spPr>
        <p:txBody>
          <a:bodyPr>
            <a:normAutofit/>
          </a:bodyPr>
          <a:lstStyle/>
          <a:p>
            <a:pPr marL="393192" lvl="1" indent="0" eaLnBrk="1" hangingPunct="1">
              <a:lnSpc>
                <a:spcPct val="80000"/>
              </a:lnSpc>
              <a:buNone/>
            </a:pPr>
            <a:endParaRPr lang="en-US" sz="2000" dirty="0" smtClean="0"/>
          </a:p>
          <a:p>
            <a:pPr>
              <a:buFont typeface="Wingdings" pitchFamily="2" charset="2"/>
              <a:buChar char="Ø"/>
            </a:pPr>
            <a:r>
              <a:rPr lang="en-US" sz="2800" b="1" dirty="0" smtClean="0">
                <a:latin typeface="Arial" pitchFamily="34" charset="0"/>
                <a:cs typeface="Arial" pitchFamily="34" charset="0"/>
              </a:rPr>
              <a:t>Assess Media use  of existing messaging and modify with highest scoring messages for consistency at each communication point</a:t>
            </a:r>
          </a:p>
          <a:p>
            <a:pPr lvl="1">
              <a:buFont typeface="Arial" pitchFamily="34" charset="0"/>
              <a:buChar char="•"/>
            </a:pPr>
            <a:r>
              <a:rPr lang="en-US" sz="2000" b="1" dirty="0" smtClean="0">
                <a:latin typeface="Arial" pitchFamily="34" charset="0"/>
                <a:cs typeface="Arial" pitchFamily="34" charset="0"/>
              </a:rPr>
              <a:t>Broadcast : </a:t>
            </a:r>
            <a:r>
              <a:rPr lang="en-US" sz="2000" dirty="0" smtClean="0">
                <a:latin typeface="Arial" pitchFamily="34" charset="0"/>
                <a:cs typeface="Arial" pitchFamily="34" charset="0"/>
              </a:rPr>
              <a:t>radio, TV</a:t>
            </a:r>
          </a:p>
          <a:p>
            <a:pPr lvl="1">
              <a:buFont typeface="Arial" pitchFamily="34" charset="0"/>
              <a:buChar char="•"/>
            </a:pPr>
            <a:r>
              <a:rPr lang="en-US" sz="2000" b="1" dirty="0" smtClean="0">
                <a:latin typeface="Arial" pitchFamily="34" charset="0"/>
                <a:cs typeface="Arial" pitchFamily="34" charset="0"/>
              </a:rPr>
              <a:t>Advertizing: </a:t>
            </a:r>
            <a:r>
              <a:rPr lang="en-US" sz="2000" dirty="0" smtClean="0">
                <a:latin typeface="Arial" pitchFamily="34" charset="0"/>
                <a:cs typeface="Arial" pitchFamily="34" charset="0"/>
              </a:rPr>
              <a:t>Trains, Buses, Magazines, Newspapers</a:t>
            </a:r>
          </a:p>
          <a:p>
            <a:pPr lvl="1">
              <a:buFont typeface="Arial" pitchFamily="34" charset="0"/>
              <a:buChar char="•"/>
            </a:pPr>
            <a:r>
              <a:rPr lang="en-US" sz="2000" b="1" dirty="0" smtClean="0">
                <a:latin typeface="Arial" pitchFamily="34" charset="0"/>
                <a:cs typeface="Arial" pitchFamily="34" charset="0"/>
              </a:rPr>
              <a:t>Brochures &amp; Posters</a:t>
            </a:r>
          </a:p>
          <a:p>
            <a:pPr lvl="1">
              <a:buFont typeface="Arial" pitchFamily="34" charset="0"/>
              <a:buChar char="•"/>
            </a:pPr>
            <a:r>
              <a:rPr lang="en-US" sz="2000" b="1" dirty="0" smtClean="0">
                <a:latin typeface="Arial" pitchFamily="34" charset="0"/>
                <a:cs typeface="Arial" pitchFamily="34" charset="0"/>
              </a:rPr>
              <a:t>Website: </a:t>
            </a:r>
            <a:r>
              <a:rPr lang="en-US" sz="2000" dirty="0" smtClean="0">
                <a:latin typeface="Arial" pitchFamily="34" charset="0"/>
                <a:cs typeface="Arial" pitchFamily="34" charset="0"/>
              </a:rPr>
              <a:t>Use 30 second  Segmentation Wizard to discover applicant segment</a:t>
            </a:r>
          </a:p>
          <a:p>
            <a:pPr lvl="2">
              <a:buFont typeface="Wingdings" pitchFamily="2" charset="2"/>
              <a:buChar char="ü"/>
            </a:pPr>
            <a:r>
              <a:rPr lang="en-US" sz="1800" dirty="0" smtClean="0">
                <a:latin typeface="Arial" pitchFamily="34" charset="0"/>
                <a:cs typeface="Arial" pitchFamily="34" charset="0"/>
              </a:rPr>
              <a:t>Redirect each inquiry to the segment, optimal web page</a:t>
            </a:r>
            <a:endParaRPr lang="en-US" sz="2000" b="1" dirty="0" smtClean="0">
              <a:latin typeface="Arial" pitchFamily="34" charset="0"/>
              <a:cs typeface="Arial" pitchFamily="34" charset="0"/>
            </a:endParaRPr>
          </a:p>
          <a:p>
            <a:pPr lvl="1">
              <a:buFont typeface="Arial" pitchFamily="34" charset="0"/>
              <a:buChar char="•"/>
            </a:pPr>
            <a:r>
              <a:rPr lang="en-US" sz="2000" b="1" dirty="0" smtClean="0">
                <a:latin typeface="Arial" pitchFamily="34" charset="0"/>
                <a:cs typeface="Arial" pitchFamily="34" charset="0"/>
              </a:rPr>
              <a:t>E-mails</a:t>
            </a:r>
          </a:p>
          <a:p>
            <a:pPr lvl="1">
              <a:buFont typeface="Arial" pitchFamily="34" charset="0"/>
              <a:buChar char="•"/>
            </a:pPr>
            <a:r>
              <a:rPr lang="en-US" sz="2000" b="1" dirty="0" smtClean="0">
                <a:latin typeface="Arial" pitchFamily="34" charset="0"/>
                <a:cs typeface="Arial" pitchFamily="34" charset="0"/>
              </a:rPr>
              <a:t>Contact Center: </a:t>
            </a:r>
            <a:r>
              <a:rPr lang="en-US" sz="2000" dirty="0" smtClean="0">
                <a:latin typeface="Arial" pitchFamily="34" charset="0"/>
                <a:cs typeface="Arial" pitchFamily="34" charset="0"/>
              </a:rPr>
              <a:t>Modify scripts using highest scoring messages</a:t>
            </a:r>
            <a:endParaRPr lang="en-US" sz="2000" b="1" dirty="0" smtClean="0">
              <a:latin typeface="Arial" pitchFamily="34" charset="0"/>
              <a:cs typeface="Arial" pitchFamily="34" charset="0"/>
            </a:endParaRPr>
          </a:p>
          <a:p>
            <a:pPr lvl="1">
              <a:buFont typeface="Arial" pitchFamily="34" charset="0"/>
              <a:buChar char="•"/>
            </a:pPr>
            <a:r>
              <a:rPr lang="en-US" sz="2000" b="1" dirty="0" smtClean="0">
                <a:latin typeface="Arial" pitchFamily="34" charset="0"/>
                <a:cs typeface="Arial" pitchFamily="34" charset="0"/>
              </a:rPr>
              <a:t>Seminars / Presentations: </a:t>
            </a:r>
            <a:r>
              <a:rPr lang="en-US" sz="2000" dirty="0" smtClean="0">
                <a:latin typeface="Arial" pitchFamily="34" charset="0"/>
                <a:cs typeface="Arial" pitchFamily="34" charset="0"/>
              </a:rPr>
              <a:t>Reinforce other media  messaging with these</a:t>
            </a:r>
            <a:endParaRPr lang="en-US" sz="2000" b="1" dirty="0" smtClean="0">
              <a:latin typeface="Arial" pitchFamily="34" charset="0"/>
              <a:cs typeface="Arial" pitchFamily="34" charset="0"/>
            </a:endParaRPr>
          </a:p>
          <a:p>
            <a:pPr lvl="1" eaLnBrk="1" hangingPunct="1">
              <a:lnSpc>
                <a:spcPct val="80000"/>
              </a:lnSpc>
            </a:pPr>
            <a:endParaRPr lang="en-US" sz="2000" dirty="0" smtClean="0"/>
          </a:p>
          <a:p>
            <a:pPr eaLnBrk="1" hangingPunct="1">
              <a:lnSpc>
                <a:spcPct val="80000"/>
              </a:lnSpc>
            </a:pPr>
            <a:endParaRPr lang="en-US" sz="2400" dirty="0" smtClean="0"/>
          </a:p>
        </p:txBody>
      </p:sp>
      <p:grpSp>
        <p:nvGrpSpPr>
          <p:cNvPr id="5" name="Group 4"/>
          <p:cNvGrpSpPr>
            <a:grpSpLocks/>
          </p:cNvGrpSpPr>
          <p:nvPr/>
        </p:nvGrpSpPr>
        <p:grpSpPr bwMode="auto">
          <a:xfrm>
            <a:off x="230188" y="1066800"/>
            <a:ext cx="8683625" cy="73025"/>
            <a:chOff x="0" y="0"/>
            <a:chExt cx="5470" cy="46"/>
          </a:xfrm>
        </p:grpSpPr>
        <p:sp>
          <p:nvSpPr>
            <p:cNvPr id="6"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7"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143000"/>
            <a:ext cx="8458200" cy="4343400"/>
          </a:xfrm>
        </p:spPr>
        <p:txBody>
          <a:bodyPr>
            <a:noAutofit/>
          </a:bodyPr>
          <a:lstStyle/>
          <a:p>
            <a:pPr>
              <a:buFont typeface="Wingdings" pitchFamily="2" charset="2"/>
              <a:buChar char="Ø"/>
              <a:defRPr/>
            </a:pPr>
            <a:r>
              <a:rPr lang="en-US" sz="2400" dirty="0" smtClean="0"/>
              <a:t>The Mind Genomics difference</a:t>
            </a:r>
          </a:p>
          <a:p>
            <a:pPr marL="457200" lvl="1" indent="0">
              <a:spcBef>
                <a:spcPts val="0"/>
              </a:spcBef>
              <a:buNone/>
              <a:defRPr/>
            </a:pPr>
            <a:r>
              <a:rPr lang="en-US" sz="2000" dirty="0" smtClean="0"/>
              <a:t>	The Process</a:t>
            </a:r>
          </a:p>
          <a:p>
            <a:pPr marL="457200" lvl="1" indent="0">
              <a:spcBef>
                <a:spcPts val="0"/>
              </a:spcBef>
              <a:buNone/>
              <a:defRPr/>
            </a:pPr>
            <a:r>
              <a:rPr lang="en-US" sz="2000" dirty="0" smtClean="0"/>
              <a:t>	Deliverables</a:t>
            </a:r>
          </a:p>
          <a:p>
            <a:pPr marL="457200" lvl="1" indent="0">
              <a:spcBef>
                <a:spcPts val="0"/>
              </a:spcBef>
              <a:buNone/>
              <a:defRPr/>
            </a:pPr>
            <a:r>
              <a:rPr lang="en-US" sz="2000" dirty="0" smtClean="0"/>
              <a:t>	It is Actionable</a:t>
            </a:r>
          </a:p>
          <a:p>
            <a:pPr marL="457200" lvl="1" indent="0">
              <a:spcBef>
                <a:spcPts val="0"/>
              </a:spcBef>
              <a:buNone/>
              <a:defRPr/>
            </a:pPr>
            <a:endParaRPr lang="en-US" sz="2000" dirty="0" smtClean="0"/>
          </a:p>
          <a:p>
            <a:pPr>
              <a:buFont typeface="Wingdings" pitchFamily="2" charset="2"/>
              <a:buChar char="Ø"/>
              <a:defRPr/>
            </a:pPr>
            <a:r>
              <a:rPr lang="en-US" sz="2400" dirty="0" smtClean="0"/>
              <a:t>Case Studies</a:t>
            </a:r>
          </a:p>
          <a:p>
            <a:pPr lvl="1">
              <a:buNone/>
              <a:defRPr/>
            </a:pPr>
            <a:r>
              <a:rPr lang="en-US" sz="2000" dirty="0" smtClean="0"/>
              <a:t>		Education – How to drive application, enrollment, happier students</a:t>
            </a:r>
          </a:p>
          <a:p>
            <a:pPr lvl="1">
              <a:buNone/>
              <a:defRPr/>
            </a:pPr>
            <a:r>
              <a:rPr lang="en-US" sz="2000" dirty="0" smtClean="0"/>
              <a:t>		Healthcare  - St. Mary’s Hospital, &amp; reducing  &lt; 30 day readmissions</a:t>
            </a:r>
          </a:p>
          <a:p>
            <a:pPr>
              <a:buNone/>
              <a:defRPr/>
            </a:pPr>
            <a:r>
              <a:rPr lang="en-US" sz="2000" dirty="0" smtClean="0"/>
              <a:t>		</a:t>
            </a:r>
          </a:p>
          <a:p>
            <a:pPr>
              <a:buFont typeface="Wingdings" pitchFamily="2" charset="2"/>
              <a:buChar char="Ø"/>
              <a:defRPr/>
            </a:pPr>
            <a:r>
              <a:rPr lang="en-US" sz="2400" dirty="0" smtClean="0"/>
              <a:t>The Institute for Competitive Excellence </a:t>
            </a:r>
          </a:p>
          <a:p>
            <a:pPr lvl="1">
              <a:buNone/>
              <a:defRPr/>
            </a:pPr>
            <a:r>
              <a:rPr lang="en-US" sz="2000" dirty="0" smtClean="0"/>
              <a:t>		Education</a:t>
            </a:r>
          </a:p>
          <a:p>
            <a:pPr>
              <a:buNone/>
              <a:defRPr/>
            </a:pPr>
            <a:r>
              <a:rPr lang="en-US" sz="2000" dirty="0" smtClean="0"/>
              <a:t>		Research</a:t>
            </a:r>
          </a:p>
          <a:p>
            <a:pPr>
              <a:buNone/>
              <a:defRPr/>
            </a:pPr>
            <a:r>
              <a:rPr lang="en-US" sz="2000" dirty="0" smtClean="0"/>
              <a:t>		Consulting</a:t>
            </a:r>
          </a:p>
          <a:p>
            <a:pPr>
              <a:buNone/>
              <a:defRPr/>
            </a:pPr>
            <a:endParaRPr lang="en-US" sz="2000" dirty="0" smtClean="0"/>
          </a:p>
          <a:p>
            <a:pPr lvl="2">
              <a:buNone/>
              <a:defRPr/>
            </a:pPr>
            <a:endParaRPr lang="en-US" sz="900" dirty="0" smtClean="0"/>
          </a:p>
          <a:p>
            <a:pPr marL="0" indent="0">
              <a:buFont typeface="Wingdings" pitchFamily="2" charset="2"/>
              <a:buNone/>
              <a:defRPr/>
            </a:pPr>
            <a:r>
              <a:rPr lang="en-US" sz="2000" dirty="0" smtClean="0"/>
              <a:t> </a:t>
            </a:r>
          </a:p>
        </p:txBody>
      </p:sp>
      <p:sp>
        <p:nvSpPr>
          <p:cNvPr id="13315" name="Title 1"/>
          <p:cNvSpPr>
            <a:spLocks noGrp="1"/>
          </p:cNvSpPr>
          <p:nvPr>
            <p:ph type="title"/>
          </p:nvPr>
        </p:nvSpPr>
        <p:spPr>
          <a:xfrm>
            <a:off x="76200" y="228600"/>
            <a:ext cx="8689975" cy="990600"/>
          </a:xfrm>
        </p:spPr>
        <p:txBody>
          <a:bodyPr/>
          <a:lstStyle/>
          <a:p>
            <a:pPr algn="ctr"/>
            <a:r>
              <a:rPr lang="en-US" sz="3600" dirty="0" smtClean="0"/>
              <a:t>What we will cover today</a:t>
            </a:r>
          </a:p>
        </p:txBody>
      </p:sp>
      <p:grpSp>
        <p:nvGrpSpPr>
          <p:cNvPr id="2" name="Group 3"/>
          <p:cNvGrpSpPr>
            <a:grpSpLocks/>
          </p:cNvGrpSpPr>
          <p:nvPr/>
        </p:nvGrpSpPr>
        <p:grpSpPr bwMode="auto">
          <a:xfrm>
            <a:off x="230188" y="1066800"/>
            <a:ext cx="8683625" cy="73025"/>
            <a:chOff x="0" y="0"/>
            <a:chExt cx="5470" cy="46"/>
          </a:xfrm>
        </p:grpSpPr>
        <p:sp>
          <p:nvSpPr>
            <p:cNvPr id="5"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6"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sp>
        <p:nvSpPr>
          <p:cNvPr id="7" name="Right Arrow 6"/>
          <p:cNvSpPr/>
          <p:nvPr/>
        </p:nvSpPr>
        <p:spPr>
          <a:xfrm rot="1538460">
            <a:off x="228600" y="2514600"/>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59982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3810000"/>
            <a:ext cx="5486400" cy="1754327"/>
          </a:xfrm>
          <a:prstGeom prst="rect">
            <a:avLst/>
          </a:prstGeom>
          <a:noFill/>
        </p:spPr>
        <p:txBody>
          <a:bodyPr wrap="square" rtlCol="0">
            <a:spAutoFit/>
          </a:bodyPr>
          <a:lstStyle/>
          <a:p>
            <a:pPr algn="ctr"/>
            <a:r>
              <a:rPr lang="en-US" sz="3600" dirty="0" smtClean="0">
                <a:solidFill>
                  <a:srgbClr val="002060"/>
                </a:solidFill>
              </a:rPr>
              <a:t>iNovum Education</a:t>
            </a:r>
          </a:p>
          <a:p>
            <a:pPr algn="ctr"/>
            <a:r>
              <a:rPr lang="en-US" sz="3600" dirty="0" smtClean="0">
                <a:solidFill>
                  <a:srgbClr val="002060"/>
                </a:solidFill>
              </a:rPr>
              <a:t>National University</a:t>
            </a:r>
          </a:p>
          <a:p>
            <a:pPr algn="ctr"/>
            <a:r>
              <a:rPr lang="en-US" sz="3600" dirty="0" smtClean="0">
                <a:solidFill>
                  <a:srgbClr val="002060"/>
                </a:solidFill>
              </a:rPr>
              <a:t> </a:t>
            </a:r>
            <a:endParaRPr lang="en-US" sz="3600" dirty="0">
              <a:solidFill>
                <a:srgbClr val="002060"/>
              </a:solidFill>
            </a:endParaRPr>
          </a:p>
        </p:txBody>
      </p:sp>
      <p:pic>
        <p:nvPicPr>
          <p:cNvPr id="9626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7600" y="1295400"/>
            <a:ext cx="2090738" cy="2166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66152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752600"/>
            <a:ext cx="9144000" cy="4343400"/>
          </a:xfrm>
        </p:spPr>
        <p:txBody>
          <a:bodyPr>
            <a:normAutofit fontScale="92500" lnSpcReduction="20000"/>
          </a:bodyPr>
          <a:lstStyle/>
          <a:p>
            <a:pPr>
              <a:buFont typeface="Wingdings" pitchFamily="2" charset="2"/>
              <a:buChar char="Ø"/>
              <a:defRPr/>
            </a:pPr>
            <a:r>
              <a:rPr lang="en-US" sz="2800" b="1" dirty="0" smtClean="0"/>
              <a:t>Deliver ViewPoint Identifier Tool To Increase Enrollment: </a:t>
            </a:r>
          </a:p>
          <a:p>
            <a:pPr lvl="1">
              <a:buFont typeface="Wingdings" pitchFamily="2" charset="2"/>
              <a:buChar char="Ø"/>
              <a:defRPr/>
            </a:pPr>
            <a:r>
              <a:rPr lang="en-US" sz="2500" dirty="0" smtClean="0"/>
              <a:t>Customized Tool to tell Admissions Reps what to say and what not to say</a:t>
            </a:r>
          </a:p>
          <a:p>
            <a:pPr lvl="1">
              <a:buFont typeface="Wingdings" pitchFamily="2" charset="2"/>
              <a:buChar char="Ø"/>
              <a:defRPr/>
            </a:pPr>
            <a:r>
              <a:rPr lang="en-US" sz="2500" dirty="0" smtClean="0"/>
              <a:t>Identify segments</a:t>
            </a:r>
          </a:p>
          <a:p>
            <a:pPr lvl="1">
              <a:buFont typeface="Wingdings" pitchFamily="2" charset="2"/>
              <a:buChar char="Ø"/>
              <a:defRPr/>
            </a:pPr>
            <a:r>
              <a:rPr lang="en-US" sz="2500" dirty="0" smtClean="0"/>
              <a:t>Increase </a:t>
            </a:r>
            <a:r>
              <a:rPr lang="en-US" sz="2500" dirty="0"/>
              <a:t>e</a:t>
            </a:r>
            <a:r>
              <a:rPr lang="en-US" sz="2500" dirty="0" smtClean="0"/>
              <a:t>nrollment</a:t>
            </a:r>
          </a:p>
          <a:p>
            <a:pPr marL="457200" lvl="1" indent="0">
              <a:buNone/>
              <a:defRPr/>
            </a:pPr>
            <a:endParaRPr lang="en-US" sz="2500" dirty="0" smtClean="0"/>
          </a:p>
          <a:p>
            <a:pPr>
              <a:buFont typeface="Wingdings" pitchFamily="2" charset="2"/>
              <a:buChar char="Ø"/>
              <a:defRPr/>
            </a:pPr>
            <a:r>
              <a:rPr lang="en-US" sz="2800" b="1" dirty="0" smtClean="0"/>
              <a:t>Measure</a:t>
            </a:r>
            <a:r>
              <a:rPr lang="en-US" sz="2800" dirty="0" smtClean="0"/>
              <a:t>: Propensity to enroll </a:t>
            </a:r>
          </a:p>
          <a:p>
            <a:pPr marL="0" indent="0">
              <a:buNone/>
              <a:defRPr/>
            </a:pPr>
            <a:endParaRPr lang="en-US" sz="2800" dirty="0" smtClean="0"/>
          </a:p>
          <a:p>
            <a:pPr>
              <a:buFont typeface="Wingdings" pitchFamily="2" charset="2"/>
              <a:buChar char="Ø"/>
              <a:defRPr/>
            </a:pPr>
            <a:r>
              <a:rPr lang="en-US" sz="2800" b="1" dirty="0" smtClean="0"/>
              <a:t>Identify</a:t>
            </a:r>
            <a:r>
              <a:rPr lang="en-US" sz="2800" dirty="0" smtClean="0"/>
              <a:t>: Proper segmentation and messaging</a:t>
            </a:r>
          </a:p>
          <a:p>
            <a:pPr marL="366713" lvl="1" indent="0">
              <a:buFont typeface="Wingdings 2" pitchFamily="18" charset="2"/>
              <a:buNone/>
              <a:defRPr/>
            </a:pPr>
            <a:endParaRPr lang="en-US" sz="4800" dirty="0" smtClean="0">
              <a:solidFill>
                <a:srgbClr val="FF0000"/>
              </a:solidFill>
            </a:endParaRPr>
          </a:p>
          <a:p>
            <a:pPr marL="0" indent="0">
              <a:buFont typeface="Wingdings" pitchFamily="2" charset="2"/>
              <a:buNone/>
              <a:defRPr/>
            </a:pPr>
            <a:r>
              <a:rPr lang="en-US" sz="2400" dirty="0" smtClean="0"/>
              <a:t> </a:t>
            </a:r>
          </a:p>
        </p:txBody>
      </p:sp>
      <p:sp>
        <p:nvSpPr>
          <p:cNvPr id="13315" name="Title 1"/>
          <p:cNvSpPr>
            <a:spLocks noGrp="1"/>
          </p:cNvSpPr>
          <p:nvPr>
            <p:ph type="title"/>
          </p:nvPr>
        </p:nvSpPr>
        <p:spPr>
          <a:xfrm>
            <a:off x="76200" y="228600"/>
            <a:ext cx="8689975" cy="990600"/>
          </a:xfrm>
        </p:spPr>
        <p:txBody>
          <a:bodyPr/>
          <a:lstStyle/>
          <a:p>
            <a:pPr algn="ctr"/>
            <a:r>
              <a:rPr lang="en-US" sz="3600" dirty="0" smtClean="0"/>
              <a:t>Objectives</a:t>
            </a:r>
          </a:p>
        </p:txBody>
      </p:sp>
      <p:grpSp>
        <p:nvGrpSpPr>
          <p:cNvPr id="4" name="Group 3"/>
          <p:cNvGrpSpPr>
            <a:grpSpLocks/>
          </p:cNvGrpSpPr>
          <p:nvPr/>
        </p:nvGrpSpPr>
        <p:grpSpPr bwMode="auto">
          <a:xfrm>
            <a:off x="230188" y="1066800"/>
            <a:ext cx="8683625" cy="73025"/>
            <a:chOff x="0" y="0"/>
            <a:chExt cx="5470" cy="46"/>
          </a:xfrm>
        </p:grpSpPr>
        <p:sp>
          <p:nvSpPr>
            <p:cNvPr id="5"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6"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10125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txBox="1">
            <a:spLocks/>
          </p:cNvSpPr>
          <p:nvPr/>
        </p:nvSpPr>
        <p:spPr bwMode="auto">
          <a:xfrm>
            <a:off x="73025" y="228600"/>
            <a:ext cx="868997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dirty="0" smtClean="0">
                <a:solidFill>
                  <a:schemeClr val="tx2"/>
                </a:solidFill>
              </a:rPr>
              <a:t>Student Segmentation</a:t>
            </a:r>
            <a:endParaRPr lang="en-US" sz="3600" dirty="0">
              <a:solidFill>
                <a:schemeClr val="tx2"/>
              </a:solidFill>
            </a:endParaRPr>
          </a:p>
        </p:txBody>
      </p:sp>
      <p:sp>
        <p:nvSpPr>
          <p:cNvPr id="2" name="Rectangle 3"/>
          <p:cNvSpPr>
            <a:spLocks noGrp="1" noChangeArrowheads="1"/>
          </p:cNvSpPr>
          <p:nvPr>
            <p:ph type="body" idx="1"/>
          </p:nvPr>
        </p:nvSpPr>
        <p:spPr>
          <a:xfrm>
            <a:off x="182880" y="4953000"/>
            <a:ext cx="8199120" cy="1173163"/>
          </a:xfrm>
        </p:spPr>
        <p:txBody>
          <a:bodyPr>
            <a:normAutofit lnSpcReduction="10000"/>
          </a:bodyPr>
          <a:lstStyle/>
          <a:p>
            <a:pPr>
              <a:defRPr/>
            </a:pPr>
            <a:endParaRPr lang="en-US" sz="2400" dirty="0" smtClean="0"/>
          </a:p>
          <a:p>
            <a:pPr marL="0" indent="0">
              <a:buFont typeface="Wingdings" pitchFamily="2" charset="2"/>
              <a:buNone/>
              <a:defRPr/>
            </a:pPr>
            <a:endParaRPr lang="en-US" sz="2000" dirty="0" smtClean="0"/>
          </a:p>
          <a:p>
            <a:pPr marL="0" indent="0">
              <a:buFont typeface="Wingdings" pitchFamily="2" charset="2"/>
              <a:buNone/>
              <a:defRPr/>
            </a:pPr>
            <a:r>
              <a:rPr lang="en-US" sz="2000" dirty="0"/>
              <a:t>	</a:t>
            </a:r>
            <a:endParaRPr lang="en-US" sz="2000" dirty="0" smtClean="0"/>
          </a:p>
        </p:txBody>
      </p:sp>
      <p:sp>
        <p:nvSpPr>
          <p:cNvPr id="10" name="Rectangle 9"/>
          <p:cNvSpPr/>
          <p:nvPr/>
        </p:nvSpPr>
        <p:spPr>
          <a:xfrm>
            <a:off x="76200" y="3979039"/>
            <a:ext cx="2514600" cy="1077218"/>
          </a:xfrm>
          <a:prstGeom prst="rect">
            <a:avLst/>
          </a:prstGeom>
        </p:spPr>
        <p:txBody>
          <a:bodyPr wrap="square">
            <a:spAutoFit/>
          </a:bodyPr>
          <a:lstStyle/>
          <a:p>
            <a:pPr marL="342900" indent="-342900" algn="ctr">
              <a:spcBef>
                <a:spcPts val="600"/>
              </a:spcBef>
              <a:buClr>
                <a:schemeClr val="accent2">
                  <a:lumMod val="75000"/>
                </a:schemeClr>
              </a:buClr>
            </a:pPr>
            <a:r>
              <a:rPr lang="en-US" dirty="0" smtClean="0">
                <a:latin typeface="Elephant" pitchFamily="18" charset="0"/>
              </a:rPr>
              <a:t>Support Segment</a:t>
            </a:r>
          </a:p>
          <a:p>
            <a:pPr marL="800100" lvl="1" indent="-342900" algn="ctr">
              <a:spcBef>
                <a:spcPts val="600"/>
              </a:spcBef>
              <a:buClr>
                <a:schemeClr val="accent2">
                  <a:lumMod val="75000"/>
                </a:schemeClr>
              </a:buClr>
            </a:pPr>
            <a:r>
              <a:rPr lang="en-US" dirty="0" smtClean="0">
                <a:latin typeface="Elephant" pitchFamily="18" charset="0"/>
              </a:rPr>
              <a:t>33%</a:t>
            </a:r>
            <a:endParaRPr lang="en-US" dirty="0">
              <a:latin typeface="Elephant" pitchFamily="18" charset="0"/>
            </a:endParaRPr>
          </a:p>
          <a:p>
            <a:pPr marL="800100" lvl="1" indent="-342900">
              <a:spcBef>
                <a:spcPts val="600"/>
              </a:spcBef>
              <a:buClr>
                <a:schemeClr val="accent2">
                  <a:lumMod val="75000"/>
                </a:schemeClr>
              </a:buClr>
              <a:buFont typeface="Wingdings" pitchFamily="2" charset="2"/>
              <a:buChar char="Ø"/>
            </a:pPr>
            <a:endParaRPr lang="en-US" i="1"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710" y="1739106"/>
            <a:ext cx="2219325"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1739106"/>
            <a:ext cx="2476500"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2819400" y="3979039"/>
            <a:ext cx="2514600" cy="1077218"/>
          </a:xfrm>
          <a:prstGeom prst="rect">
            <a:avLst/>
          </a:prstGeom>
        </p:spPr>
        <p:txBody>
          <a:bodyPr wrap="square">
            <a:spAutoFit/>
          </a:bodyPr>
          <a:lstStyle/>
          <a:p>
            <a:pPr marL="342900" indent="-342900" algn="ctr">
              <a:spcBef>
                <a:spcPts val="600"/>
              </a:spcBef>
              <a:buClr>
                <a:schemeClr val="accent2">
                  <a:lumMod val="75000"/>
                </a:schemeClr>
              </a:buClr>
            </a:pPr>
            <a:r>
              <a:rPr lang="en-US" dirty="0" smtClean="0">
                <a:latin typeface="Elephant" pitchFamily="18" charset="0"/>
              </a:rPr>
              <a:t>Financial Segment</a:t>
            </a:r>
          </a:p>
          <a:p>
            <a:pPr marL="800100" lvl="1" indent="-342900" algn="ctr">
              <a:spcBef>
                <a:spcPts val="600"/>
              </a:spcBef>
              <a:buClr>
                <a:schemeClr val="accent2">
                  <a:lumMod val="75000"/>
                </a:schemeClr>
              </a:buClr>
            </a:pPr>
            <a:r>
              <a:rPr lang="en-US" b="1" i="1" dirty="0" smtClean="0">
                <a:latin typeface="Elephant" pitchFamily="18" charset="0"/>
              </a:rPr>
              <a:t>37%</a:t>
            </a:r>
            <a:endParaRPr lang="en-US" b="1" i="1" dirty="0">
              <a:latin typeface="Elephant" pitchFamily="18" charset="0"/>
            </a:endParaRPr>
          </a:p>
          <a:p>
            <a:pPr marL="800100" lvl="1" indent="-342900">
              <a:spcBef>
                <a:spcPts val="600"/>
              </a:spcBef>
              <a:buClr>
                <a:schemeClr val="accent2">
                  <a:lumMod val="75000"/>
                </a:schemeClr>
              </a:buClr>
              <a:buFont typeface="Wingdings" pitchFamily="2" charset="2"/>
              <a:buChar char="Ø"/>
            </a:pPr>
            <a:endParaRPr lang="en-US" i="1" dirty="0"/>
          </a:p>
        </p:txBody>
      </p:sp>
      <p:sp>
        <p:nvSpPr>
          <p:cNvPr id="15" name="Rectangle 14"/>
          <p:cNvSpPr/>
          <p:nvPr/>
        </p:nvSpPr>
        <p:spPr>
          <a:xfrm>
            <a:off x="6172200" y="3962400"/>
            <a:ext cx="2667000" cy="1077218"/>
          </a:xfrm>
          <a:prstGeom prst="rect">
            <a:avLst/>
          </a:prstGeom>
        </p:spPr>
        <p:txBody>
          <a:bodyPr wrap="square">
            <a:spAutoFit/>
          </a:bodyPr>
          <a:lstStyle/>
          <a:p>
            <a:pPr marL="342900" indent="-342900" algn="ctr">
              <a:spcBef>
                <a:spcPts val="600"/>
              </a:spcBef>
              <a:buClr>
                <a:schemeClr val="accent2">
                  <a:lumMod val="75000"/>
                </a:schemeClr>
              </a:buClr>
            </a:pPr>
            <a:r>
              <a:rPr lang="en-US" dirty="0" smtClean="0">
                <a:latin typeface="Elephant" pitchFamily="18" charset="0"/>
              </a:rPr>
              <a:t>Reputation Segment</a:t>
            </a:r>
          </a:p>
          <a:p>
            <a:pPr marL="800100" lvl="1" indent="-342900" algn="ctr">
              <a:spcBef>
                <a:spcPts val="600"/>
              </a:spcBef>
              <a:buClr>
                <a:schemeClr val="accent2">
                  <a:lumMod val="75000"/>
                </a:schemeClr>
              </a:buClr>
            </a:pPr>
            <a:r>
              <a:rPr lang="en-US" i="1" dirty="0" smtClean="0">
                <a:latin typeface="Elephant" pitchFamily="18" charset="0"/>
              </a:rPr>
              <a:t>30%</a:t>
            </a:r>
            <a:endParaRPr lang="en-US" i="1" dirty="0">
              <a:latin typeface="Elephant" pitchFamily="18" charset="0"/>
            </a:endParaRPr>
          </a:p>
          <a:p>
            <a:pPr marL="800100" lvl="1" indent="-342900">
              <a:spcBef>
                <a:spcPts val="600"/>
              </a:spcBef>
              <a:buClr>
                <a:schemeClr val="accent2">
                  <a:lumMod val="75000"/>
                </a:schemeClr>
              </a:buClr>
              <a:buFont typeface="Wingdings" pitchFamily="2" charset="2"/>
              <a:buChar char="Ø"/>
            </a:pPr>
            <a:endParaRPr lang="en-US" i="1" dirty="0"/>
          </a:p>
        </p:txBody>
      </p:sp>
      <p:pic>
        <p:nvPicPr>
          <p:cNvPr id="28674" name="Picture 2" descr="http://specials-images.forbes.com/imageserve/05Dm7tAdXh1WW/0x600.jpg?fit=scale&amp;background=000000"/>
          <p:cNvPicPr>
            <a:picLocks noChangeAspect="1" noChangeArrowheads="1"/>
          </p:cNvPicPr>
          <p:nvPr/>
        </p:nvPicPr>
        <p:blipFill>
          <a:blip r:embed="rId4" cstate="print"/>
          <a:srcRect/>
          <a:stretch>
            <a:fillRect/>
          </a:stretch>
        </p:blipFill>
        <p:spPr bwMode="auto">
          <a:xfrm>
            <a:off x="2917123" y="1752600"/>
            <a:ext cx="2569277" cy="1799868"/>
          </a:xfrm>
          <a:prstGeom prst="rect">
            <a:avLst/>
          </a:prstGeom>
          <a:noFill/>
        </p:spPr>
      </p:pic>
      <p:sp>
        <p:nvSpPr>
          <p:cNvPr id="17" name="TextBox 16"/>
          <p:cNvSpPr txBox="1"/>
          <p:nvPr/>
        </p:nvSpPr>
        <p:spPr>
          <a:xfrm>
            <a:off x="152400" y="5181600"/>
            <a:ext cx="8610600" cy="369332"/>
          </a:xfrm>
          <a:prstGeom prst="rect">
            <a:avLst/>
          </a:prstGeom>
          <a:noFill/>
        </p:spPr>
        <p:txBody>
          <a:bodyPr wrap="square" rtlCol="0">
            <a:spAutoFit/>
          </a:bodyPr>
          <a:lstStyle/>
          <a:p>
            <a:pPr algn="ctr"/>
            <a:r>
              <a:rPr lang="en-US" b="1" dirty="0" smtClean="0"/>
              <a:t>Messaging for one isn’t necessarily going to apply to the others</a:t>
            </a:r>
            <a:endParaRPr lang="en-US" b="1" dirty="0"/>
          </a:p>
        </p:txBody>
      </p:sp>
      <p:pic>
        <p:nvPicPr>
          <p:cNvPr id="16" name="Picture 2" descr="Logo"/>
          <p:cNvPicPr>
            <a:picLocks noChangeAspect="1" noChangeArrowheads="1"/>
          </p:cNvPicPr>
          <p:nvPr/>
        </p:nvPicPr>
        <p:blipFill>
          <a:blip r:embed="rId5" cstate="print"/>
          <a:srcRect r="48800" b="31429"/>
          <a:stretch>
            <a:fillRect/>
          </a:stretch>
        </p:blipFill>
        <p:spPr bwMode="auto">
          <a:xfrm>
            <a:off x="685800" y="6324600"/>
            <a:ext cx="1752600" cy="328613"/>
          </a:xfrm>
          <a:prstGeom prst="rect">
            <a:avLst/>
          </a:prstGeom>
          <a:noFill/>
        </p:spPr>
      </p:pic>
      <p:grpSp>
        <p:nvGrpSpPr>
          <p:cNvPr id="12" name="Group 11"/>
          <p:cNvGrpSpPr>
            <a:grpSpLocks/>
          </p:cNvGrpSpPr>
          <p:nvPr/>
        </p:nvGrpSpPr>
        <p:grpSpPr bwMode="auto">
          <a:xfrm>
            <a:off x="230188" y="1066800"/>
            <a:ext cx="8683625" cy="73025"/>
            <a:chOff x="0" y="0"/>
            <a:chExt cx="5470" cy="46"/>
          </a:xfrm>
        </p:grpSpPr>
        <p:sp>
          <p:nvSpPr>
            <p:cNvPr id="13"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18"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spTree>
    <p:extLst>
      <p:ext uri="{BB962C8B-B14F-4D97-AF65-F5344CB8AC3E}">
        <p14:creationId xmlns:p14="http://schemas.microsoft.com/office/powerpoint/2010/main" xmlns="" val="12713794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txBox="1">
            <a:spLocks/>
          </p:cNvSpPr>
          <p:nvPr/>
        </p:nvSpPr>
        <p:spPr bwMode="auto">
          <a:xfrm>
            <a:off x="73025" y="228600"/>
            <a:ext cx="868997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dirty="0" smtClean="0">
                <a:solidFill>
                  <a:schemeClr val="tx2"/>
                </a:solidFill>
              </a:rPr>
              <a:t>Student Mindset Segment Personas</a:t>
            </a:r>
            <a:endParaRPr lang="en-US" sz="3600" dirty="0">
              <a:solidFill>
                <a:schemeClr val="tx2"/>
              </a:solidFill>
            </a:endParaRPr>
          </a:p>
        </p:txBody>
      </p:sp>
      <p:sp>
        <p:nvSpPr>
          <p:cNvPr id="2" name="Rectangle 3"/>
          <p:cNvSpPr>
            <a:spLocks noGrp="1" noChangeArrowheads="1"/>
          </p:cNvSpPr>
          <p:nvPr>
            <p:ph type="body" idx="1"/>
          </p:nvPr>
        </p:nvSpPr>
        <p:spPr>
          <a:xfrm>
            <a:off x="182880" y="4953000"/>
            <a:ext cx="8199120" cy="1173163"/>
          </a:xfrm>
        </p:spPr>
        <p:txBody>
          <a:bodyPr>
            <a:normAutofit lnSpcReduction="10000"/>
          </a:bodyPr>
          <a:lstStyle/>
          <a:p>
            <a:pPr>
              <a:defRPr/>
            </a:pPr>
            <a:endParaRPr lang="en-US" sz="2400" dirty="0" smtClean="0"/>
          </a:p>
          <a:p>
            <a:pPr marL="0" indent="0">
              <a:buFont typeface="Wingdings" pitchFamily="2" charset="2"/>
              <a:buNone/>
              <a:defRPr/>
            </a:pPr>
            <a:endParaRPr lang="en-US" sz="2000" dirty="0" smtClean="0"/>
          </a:p>
          <a:p>
            <a:pPr marL="0" indent="0">
              <a:buFont typeface="Wingdings" pitchFamily="2" charset="2"/>
              <a:buNone/>
              <a:defRPr/>
            </a:pPr>
            <a:r>
              <a:rPr lang="en-US" sz="2000" dirty="0"/>
              <a:t>	</a:t>
            </a:r>
            <a:endParaRPr lang="en-US" sz="2000" dirty="0" smtClean="0"/>
          </a:p>
        </p:txBody>
      </p:sp>
      <p:sp>
        <p:nvSpPr>
          <p:cNvPr id="10" name="Rectangle 9"/>
          <p:cNvSpPr/>
          <p:nvPr/>
        </p:nvSpPr>
        <p:spPr>
          <a:xfrm>
            <a:off x="0" y="2743200"/>
            <a:ext cx="2514600" cy="1077218"/>
          </a:xfrm>
          <a:prstGeom prst="rect">
            <a:avLst/>
          </a:prstGeom>
        </p:spPr>
        <p:txBody>
          <a:bodyPr wrap="square">
            <a:spAutoFit/>
          </a:bodyPr>
          <a:lstStyle/>
          <a:p>
            <a:pPr marL="342900" indent="-342900" algn="ctr">
              <a:spcBef>
                <a:spcPts val="600"/>
              </a:spcBef>
              <a:buClr>
                <a:schemeClr val="accent2">
                  <a:lumMod val="75000"/>
                </a:schemeClr>
              </a:buClr>
            </a:pPr>
            <a:r>
              <a:rPr lang="en-US" dirty="0" smtClean="0">
                <a:latin typeface="Elephant" pitchFamily="18" charset="0"/>
              </a:rPr>
              <a:t>Support Segment</a:t>
            </a:r>
          </a:p>
          <a:p>
            <a:pPr marL="800100" lvl="1" indent="-342900" algn="ctr">
              <a:spcBef>
                <a:spcPts val="600"/>
              </a:spcBef>
              <a:buClr>
                <a:schemeClr val="accent2">
                  <a:lumMod val="75000"/>
                </a:schemeClr>
              </a:buClr>
            </a:pPr>
            <a:r>
              <a:rPr lang="en-US" dirty="0" smtClean="0">
                <a:latin typeface="Elephant" pitchFamily="18" charset="0"/>
              </a:rPr>
              <a:t> </a:t>
            </a:r>
            <a:endParaRPr lang="en-US" dirty="0">
              <a:latin typeface="Elephant" pitchFamily="18" charset="0"/>
            </a:endParaRPr>
          </a:p>
          <a:p>
            <a:pPr marL="800100" lvl="1" indent="-342900">
              <a:spcBef>
                <a:spcPts val="600"/>
              </a:spcBef>
              <a:buClr>
                <a:schemeClr val="accent2">
                  <a:lumMod val="75000"/>
                </a:schemeClr>
              </a:buClr>
              <a:buFont typeface="Wingdings" pitchFamily="2" charset="2"/>
              <a:buChar char="Ø"/>
            </a:pPr>
            <a:endParaRPr lang="en-US" i="1"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9518" y="1524000"/>
            <a:ext cx="1165317" cy="1080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1600200"/>
            <a:ext cx="1485900" cy="11087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3048000" y="2743200"/>
            <a:ext cx="2514600" cy="1077218"/>
          </a:xfrm>
          <a:prstGeom prst="rect">
            <a:avLst/>
          </a:prstGeom>
        </p:spPr>
        <p:txBody>
          <a:bodyPr wrap="square">
            <a:spAutoFit/>
          </a:bodyPr>
          <a:lstStyle/>
          <a:p>
            <a:pPr marL="342900" indent="-342900" algn="ctr">
              <a:spcBef>
                <a:spcPts val="600"/>
              </a:spcBef>
              <a:buClr>
                <a:schemeClr val="accent2">
                  <a:lumMod val="75000"/>
                </a:schemeClr>
              </a:buClr>
            </a:pPr>
            <a:r>
              <a:rPr lang="en-US" dirty="0" smtClean="0">
                <a:latin typeface="Elephant" pitchFamily="18" charset="0"/>
              </a:rPr>
              <a:t>Financial Segment</a:t>
            </a:r>
          </a:p>
          <a:p>
            <a:pPr marL="800100" lvl="1" indent="-342900" algn="ctr">
              <a:spcBef>
                <a:spcPts val="600"/>
              </a:spcBef>
              <a:buClr>
                <a:schemeClr val="accent2">
                  <a:lumMod val="75000"/>
                </a:schemeClr>
              </a:buClr>
            </a:pPr>
            <a:r>
              <a:rPr lang="en-US" b="1" i="1" dirty="0" smtClean="0">
                <a:latin typeface="Elephant" pitchFamily="18" charset="0"/>
              </a:rPr>
              <a:t> </a:t>
            </a:r>
            <a:endParaRPr lang="en-US" b="1" i="1" dirty="0">
              <a:latin typeface="Elephant" pitchFamily="18" charset="0"/>
            </a:endParaRPr>
          </a:p>
          <a:p>
            <a:pPr marL="800100" lvl="1" indent="-342900">
              <a:spcBef>
                <a:spcPts val="600"/>
              </a:spcBef>
              <a:buClr>
                <a:schemeClr val="accent2">
                  <a:lumMod val="75000"/>
                </a:schemeClr>
              </a:buClr>
              <a:buFont typeface="Wingdings" pitchFamily="2" charset="2"/>
              <a:buChar char="Ø"/>
            </a:pPr>
            <a:endParaRPr lang="en-US" i="1" dirty="0"/>
          </a:p>
        </p:txBody>
      </p:sp>
      <p:sp>
        <p:nvSpPr>
          <p:cNvPr id="15" name="Rectangle 14"/>
          <p:cNvSpPr/>
          <p:nvPr/>
        </p:nvSpPr>
        <p:spPr>
          <a:xfrm>
            <a:off x="6096000" y="2743200"/>
            <a:ext cx="2667000" cy="1077218"/>
          </a:xfrm>
          <a:prstGeom prst="rect">
            <a:avLst/>
          </a:prstGeom>
        </p:spPr>
        <p:txBody>
          <a:bodyPr wrap="square">
            <a:spAutoFit/>
          </a:bodyPr>
          <a:lstStyle/>
          <a:p>
            <a:pPr marL="342900" indent="-342900" algn="ctr">
              <a:spcBef>
                <a:spcPts val="600"/>
              </a:spcBef>
              <a:buClr>
                <a:schemeClr val="accent2">
                  <a:lumMod val="75000"/>
                </a:schemeClr>
              </a:buClr>
            </a:pPr>
            <a:r>
              <a:rPr lang="en-US" dirty="0" smtClean="0">
                <a:latin typeface="Elephant" pitchFamily="18" charset="0"/>
              </a:rPr>
              <a:t>Reputation Segment</a:t>
            </a:r>
          </a:p>
          <a:p>
            <a:pPr marL="800100" lvl="1" indent="-342900" algn="ctr">
              <a:spcBef>
                <a:spcPts val="600"/>
              </a:spcBef>
              <a:buClr>
                <a:schemeClr val="accent2">
                  <a:lumMod val="75000"/>
                </a:schemeClr>
              </a:buClr>
            </a:pPr>
            <a:r>
              <a:rPr lang="en-US" i="1" dirty="0" smtClean="0">
                <a:latin typeface="Elephant" pitchFamily="18" charset="0"/>
              </a:rPr>
              <a:t> </a:t>
            </a:r>
            <a:endParaRPr lang="en-US" i="1" dirty="0">
              <a:latin typeface="Elephant" pitchFamily="18" charset="0"/>
            </a:endParaRPr>
          </a:p>
          <a:p>
            <a:pPr marL="800100" lvl="1" indent="-342900">
              <a:spcBef>
                <a:spcPts val="600"/>
              </a:spcBef>
              <a:buClr>
                <a:schemeClr val="accent2">
                  <a:lumMod val="75000"/>
                </a:schemeClr>
              </a:buClr>
              <a:buFont typeface="Wingdings" pitchFamily="2" charset="2"/>
              <a:buChar char="Ø"/>
            </a:pPr>
            <a:endParaRPr lang="en-US" i="1" dirty="0"/>
          </a:p>
        </p:txBody>
      </p:sp>
      <p:pic>
        <p:nvPicPr>
          <p:cNvPr id="28674" name="Picture 2" descr="http://specials-images.forbes.com/imageserve/05Dm7tAdXh1WW/0x600.jpg?fit=scale&amp;background=000000"/>
          <p:cNvPicPr>
            <a:picLocks noChangeAspect="1" noChangeArrowheads="1"/>
          </p:cNvPicPr>
          <p:nvPr/>
        </p:nvPicPr>
        <p:blipFill>
          <a:blip r:embed="rId4" cstate="print"/>
          <a:srcRect/>
          <a:stretch>
            <a:fillRect/>
          </a:stretch>
        </p:blipFill>
        <p:spPr bwMode="auto">
          <a:xfrm>
            <a:off x="3581400" y="1600200"/>
            <a:ext cx="1522837" cy="1066800"/>
          </a:xfrm>
          <a:prstGeom prst="rect">
            <a:avLst/>
          </a:prstGeom>
          <a:noFill/>
        </p:spPr>
      </p:pic>
      <p:pic>
        <p:nvPicPr>
          <p:cNvPr id="16" name="Picture 2" descr="Logo"/>
          <p:cNvPicPr>
            <a:picLocks noChangeAspect="1" noChangeArrowheads="1"/>
          </p:cNvPicPr>
          <p:nvPr/>
        </p:nvPicPr>
        <p:blipFill>
          <a:blip r:embed="rId5" cstate="print"/>
          <a:srcRect r="48800" b="31429"/>
          <a:stretch>
            <a:fillRect/>
          </a:stretch>
        </p:blipFill>
        <p:spPr bwMode="auto">
          <a:xfrm>
            <a:off x="533400" y="6324600"/>
            <a:ext cx="1752600" cy="328613"/>
          </a:xfrm>
          <a:prstGeom prst="rect">
            <a:avLst/>
          </a:prstGeom>
          <a:noFill/>
        </p:spPr>
      </p:pic>
      <p:sp>
        <p:nvSpPr>
          <p:cNvPr id="19" name="TextBox 18"/>
          <p:cNvSpPr txBox="1"/>
          <p:nvPr/>
        </p:nvSpPr>
        <p:spPr>
          <a:xfrm>
            <a:off x="0" y="3124200"/>
            <a:ext cx="2667000" cy="2893100"/>
          </a:xfrm>
          <a:prstGeom prst="rect">
            <a:avLst/>
          </a:prstGeom>
          <a:noFill/>
        </p:spPr>
        <p:txBody>
          <a:bodyPr wrap="square" rtlCol="0">
            <a:spAutoFit/>
          </a:bodyPr>
          <a:lstStyle/>
          <a:p>
            <a:pPr lvl="1">
              <a:buFont typeface="Wingdings" pitchFamily="2" charset="2"/>
              <a:buChar char="Ø"/>
              <a:defRPr/>
            </a:pPr>
            <a:r>
              <a:rPr lang="en-US" sz="1400" dirty="0" smtClean="0"/>
              <a:t>Want to feel that they are not alone.  </a:t>
            </a:r>
          </a:p>
          <a:p>
            <a:pPr lvl="1">
              <a:buFont typeface="Wingdings" pitchFamily="2" charset="2"/>
              <a:buChar char="Ø"/>
              <a:defRPr/>
            </a:pPr>
            <a:endParaRPr lang="en-US" sz="1400" dirty="0" smtClean="0"/>
          </a:p>
          <a:p>
            <a:pPr lvl="1">
              <a:buFont typeface="Wingdings" pitchFamily="2" charset="2"/>
              <a:buChar char="Ø"/>
              <a:defRPr/>
            </a:pPr>
            <a:r>
              <a:rPr lang="en-US" sz="1400" dirty="0" smtClean="0"/>
              <a:t>Seek connections with the school at all levels including but not limited to; institutional, peer, instructor and support services.  </a:t>
            </a:r>
          </a:p>
          <a:p>
            <a:pPr lvl="1">
              <a:buFont typeface="Wingdings" pitchFamily="2" charset="2"/>
              <a:buChar char="Ø"/>
              <a:defRPr/>
            </a:pPr>
            <a:endParaRPr lang="en-US" sz="1400" dirty="0" smtClean="0"/>
          </a:p>
          <a:p>
            <a:pPr lvl="1">
              <a:buFont typeface="Wingdings" pitchFamily="2" charset="2"/>
              <a:buChar char="Ø"/>
              <a:defRPr/>
            </a:pPr>
            <a:r>
              <a:rPr lang="en-US" sz="1400" dirty="0" smtClean="0"/>
              <a:t>Motivated by being part of the University community</a:t>
            </a:r>
          </a:p>
        </p:txBody>
      </p:sp>
      <p:sp>
        <p:nvSpPr>
          <p:cNvPr id="20" name="TextBox 19"/>
          <p:cNvSpPr txBox="1"/>
          <p:nvPr/>
        </p:nvSpPr>
        <p:spPr>
          <a:xfrm>
            <a:off x="2743200" y="3124200"/>
            <a:ext cx="2971801" cy="2677656"/>
          </a:xfrm>
          <a:prstGeom prst="rect">
            <a:avLst/>
          </a:prstGeom>
          <a:noFill/>
        </p:spPr>
        <p:txBody>
          <a:bodyPr wrap="square" rtlCol="0">
            <a:spAutoFit/>
          </a:bodyPr>
          <a:lstStyle/>
          <a:p>
            <a:pPr lvl="1">
              <a:buFont typeface="Wingdings" pitchFamily="2" charset="2"/>
              <a:buChar char="Ø"/>
              <a:defRPr/>
            </a:pPr>
            <a:r>
              <a:rPr lang="en-US" sz="1400" i="1" dirty="0" smtClean="0"/>
              <a:t> </a:t>
            </a:r>
            <a:r>
              <a:rPr lang="en-US" sz="1400" dirty="0" smtClean="0"/>
              <a:t>Need to understand the cost benefit of the programs offered to feel comfortable about the decision to enroll.  </a:t>
            </a:r>
          </a:p>
          <a:p>
            <a:pPr lvl="1">
              <a:buFont typeface="Wingdings" pitchFamily="2" charset="2"/>
              <a:buChar char="Ø"/>
              <a:defRPr/>
            </a:pPr>
            <a:endParaRPr lang="en-US" sz="1400" dirty="0" smtClean="0"/>
          </a:p>
          <a:p>
            <a:pPr lvl="1">
              <a:buFont typeface="Wingdings" pitchFamily="2" charset="2"/>
              <a:buChar char="Ø"/>
              <a:defRPr/>
            </a:pPr>
            <a:r>
              <a:rPr lang="en-US" sz="1400" dirty="0" smtClean="0"/>
              <a:t>Desiring more information and detail about anything related to the enrollment decision including but not limited to: aid, ROI, employment, special student rates. etc.</a:t>
            </a:r>
            <a:endParaRPr lang="en-US" sz="1400" dirty="0"/>
          </a:p>
        </p:txBody>
      </p:sp>
      <p:sp>
        <p:nvSpPr>
          <p:cNvPr id="22" name="TextBox 21"/>
          <p:cNvSpPr txBox="1"/>
          <p:nvPr/>
        </p:nvSpPr>
        <p:spPr>
          <a:xfrm>
            <a:off x="5867400" y="3124200"/>
            <a:ext cx="2743200" cy="2893100"/>
          </a:xfrm>
          <a:prstGeom prst="rect">
            <a:avLst/>
          </a:prstGeom>
          <a:noFill/>
        </p:spPr>
        <p:txBody>
          <a:bodyPr wrap="square" rtlCol="0">
            <a:spAutoFit/>
          </a:bodyPr>
          <a:lstStyle/>
          <a:p>
            <a:pPr lvl="1">
              <a:buFont typeface="Wingdings" pitchFamily="2" charset="2"/>
              <a:buChar char="Ø"/>
              <a:defRPr/>
            </a:pPr>
            <a:r>
              <a:rPr lang="en-US" sz="1400" i="1" dirty="0" smtClean="0"/>
              <a:t> </a:t>
            </a:r>
            <a:r>
              <a:rPr lang="en-US" sz="1400" dirty="0" smtClean="0"/>
              <a:t>Searching for assurance that the school is highly regarded by others and that instructors are qualified and with experience in their fields.  </a:t>
            </a:r>
          </a:p>
          <a:p>
            <a:pPr lvl="1">
              <a:buFont typeface="Wingdings" pitchFamily="2" charset="2"/>
              <a:buChar char="Ø"/>
              <a:defRPr/>
            </a:pPr>
            <a:endParaRPr lang="en-US" sz="1400" dirty="0" smtClean="0"/>
          </a:p>
          <a:p>
            <a:pPr lvl="1">
              <a:buFont typeface="Wingdings" pitchFamily="2" charset="2"/>
              <a:buChar char="Ø"/>
              <a:defRPr/>
            </a:pPr>
            <a:r>
              <a:rPr lang="en-US" sz="1400" dirty="0" smtClean="0"/>
              <a:t>Want to understand the school has the qualifications to get them where they want to go and advance if the student desires to do so.</a:t>
            </a:r>
            <a:endParaRPr lang="en-US" sz="1400" dirty="0"/>
          </a:p>
        </p:txBody>
      </p:sp>
      <p:grpSp>
        <p:nvGrpSpPr>
          <p:cNvPr id="17" name="Group 16"/>
          <p:cNvGrpSpPr>
            <a:grpSpLocks/>
          </p:cNvGrpSpPr>
          <p:nvPr/>
        </p:nvGrpSpPr>
        <p:grpSpPr bwMode="auto">
          <a:xfrm>
            <a:off x="230188" y="1066800"/>
            <a:ext cx="8683625" cy="73025"/>
            <a:chOff x="0" y="0"/>
            <a:chExt cx="5470" cy="46"/>
          </a:xfrm>
        </p:grpSpPr>
        <p:sp>
          <p:nvSpPr>
            <p:cNvPr id="18"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21"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spTree>
    <p:extLst>
      <p:ext uri="{BB962C8B-B14F-4D97-AF65-F5344CB8AC3E}">
        <p14:creationId xmlns:p14="http://schemas.microsoft.com/office/powerpoint/2010/main" xmlns="" val="28335238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182880" y="2133600"/>
            <a:ext cx="8610600" cy="4495800"/>
          </a:xfrm>
          <a:prstGeom prst="rect">
            <a:avLst/>
          </a:prstGeom>
          <a:noFill/>
          <a:ln>
            <a:noFill/>
          </a:ln>
          <a:extLst/>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Arial" charset="0"/>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Arial" charset="0"/>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Arial" charset="0"/>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Arial" charset="0"/>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Arial"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itchFamily="2" charset="2"/>
              <a:buChar char="Ø"/>
              <a:defRPr/>
            </a:pPr>
            <a:endParaRPr lang="en-US" sz="2000" dirty="0" smtClean="0"/>
          </a:p>
          <a:p>
            <a:pPr marL="0" indent="0">
              <a:buFont typeface="Wingdings" pitchFamily="2" charset="2"/>
              <a:buNone/>
              <a:defRPr/>
            </a:pPr>
            <a:r>
              <a:rPr lang="en-US" sz="2400" dirty="0" smtClean="0"/>
              <a:t> </a:t>
            </a:r>
          </a:p>
        </p:txBody>
      </p:sp>
      <p:sp>
        <p:nvSpPr>
          <p:cNvPr id="14339" name="Title 1"/>
          <p:cNvSpPr txBox="1">
            <a:spLocks/>
          </p:cNvSpPr>
          <p:nvPr/>
        </p:nvSpPr>
        <p:spPr bwMode="auto">
          <a:xfrm>
            <a:off x="0" y="228600"/>
            <a:ext cx="868997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dirty="0" smtClean="0">
                <a:solidFill>
                  <a:schemeClr val="tx2"/>
                </a:solidFill>
              </a:rPr>
              <a:t>‘Support’ Segment</a:t>
            </a:r>
            <a:endParaRPr lang="en-US" sz="3600" dirty="0">
              <a:solidFill>
                <a:schemeClr val="tx2"/>
              </a:solidFill>
            </a:endParaRPr>
          </a:p>
        </p:txBody>
      </p:sp>
      <p:sp>
        <p:nvSpPr>
          <p:cNvPr id="2" name="Rectangle 3"/>
          <p:cNvSpPr>
            <a:spLocks noGrp="1" noChangeArrowheads="1"/>
          </p:cNvSpPr>
          <p:nvPr>
            <p:ph type="body" idx="1"/>
          </p:nvPr>
        </p:nvSpPr>
        <p:spPr>
          <a:xfrm>
            <a:off x="457200" y="2438400"/>
            <a:ext cx="7924800" cy="3687763"/>
          </a:xfrm>
        </p:spPr>
        <p:txBody>
          <a:bodyPr/>
          <a:lstStyle/>
          <a:p>
            <a:pPr>
              <a:defRPr/>
            </a:pPr>
            <a:endParaRPr lang="en-US" sz="2400" dirty="0" smtClean="0"/>
          </a:p>
          <a:p>
            <a:pPr marL="0" indent="0">
              <a:buFont typeface="Wingdings" pitchFamily="2" charset="2"/>
              <a:buNone/>
              <a:defRPr/>
            </a:pPr>
            <a:endParaRPr lang="en-US" sz="2000" dirty="0" smtClean="0"/>
          </a:p>
        </p:txBody>
      </p:sp>
      <p:sp>
        <p:nvSpPr>
          <p:cNvPr id="3" name="Rectangle 2"/>
          <p:cNvSpPr/>
          <p:nvPr/>
        </p:nvSpPr>
        <p:spPr>
          <a:xfrm>
            <a:off x="304800" y="2438400"/>
            <a:ext cx="8610600" cy="3123932"/>
          </a:xfrm>
          <a:prstGeom prst="rect">
            <a:avLst/>
          </a:prstGeom>
        </p:spPr>
        <p:txBody>
          <a:bodyPr wrap="square">
            <a:spAutoFit/>
          </a:bodyPr>
          <a:lstStyle/>
          <a:p>
            <a:pPr marL="342900" indent="-342900">
              <a:spcBef>
                <a:spcPts val="600"/>
              </a:spcBef>
              <a:buClr>
                <a:schemeClr val="accent2">
                  <a:lumMod val="75000"/>
                </a:schemeClr>
              </a:buClr>
              <a:buFont typeface="Wingdings" pitchFamily="2" charset="2"/>
              <a:buChar char="Ø"/>
            </a:pPr>
            <a:r>
              <a:rPr lang="en-US" i="1" dirty="0"/>
              <a:t>Technical support is accessible via e-mail or phone 24 hours a day, seven days a week.</a:t>
            </a:r>
          </a:p>
          <a:p>
            <a:pPr marL="342900" indent="-342900">
              <a:spcBef>
                <a:spcPts val="600"/>
              </a:spcBef>
              <a:buClr>
                <a:schemeClr val="accent2">
                  <a:lumMod val="75000"/>
                </a:schemeClr>
              </a:buClr>
              <a:buFont typeface="Wingdings" pitchFamily="2" charset="2"/>
              <a:buChar char="Ø"/>
            </a:pPr>
            <a:r>
              <a:rPr lang="en-US" i="1" dirty="0"/>
              <a:t>The support of your classmates will improve your success</a:t>
            </a:r>
          </a:p>
          <a:p>
            <a:pPr marL="342900" indent="-342900">
              <a:spcBef>
                <a:spcPts val="600"/>
              </a:spcBef>
              <a:buClr>
                <a:schemeClr val="accent2">
                  <a:lumMod val="75000"/>
                </a:schemeClr>
              </a:buClr>
              <a:buFont typeface="Wingdings" pitchFamily="2" charset="2"/>
              <a:buChar char="Ø"/>
            </a:pPr>
            <a:r>
              <a:rPr lang="en-US" i="1" dirty="0"/>
              <a:t>The University offers adequate technical support</a:t>
            </a:r>
          </a:p>
          <a:p>
            <a:pPr marL="342900" indent="-342900">
              <a:spcBef>
                <a:spcPts val="600"/>
              </a:spcBef>
              <a:buClr>
                <a:schemeClr val="accent2">
                  <a:lumMod val="75000"/>
                </a:schemeClr>
              </a:buClr>
              <a:buFont typeface="Wingdings" pitchFamily="2" charset="2"/>
              <a:buChar char="Ø"/>
            </a:pPr>
            <a:r>
              <a:rPr lang="en-US" i="1" dirty="0"/>
              <a:t>Individual back to school transition help</a:t>
            </a:r>
          </a:p>
          <a:p>
            <a:pPr marL="342900" indent="-342900">
              <a:spcBef>
                <a:spcPts val="600"/>
              </a:spcBef>
              <a:buClr>
                <a:schemeClr val="accent2">
                  <a:lumMod val="75000"/>
                </a:schemeClr>
              </a:buClr>
              <a:buFont typeface="Wingdings" pitchFamily="2" charset="2"/>
              <a:buChar char="Ø"/>
            </a:pPr>
            <a:r>
              <a:rPr lang="en-US" i="1" dirty="0"/>
              <a:t>Short-term programs to </a:t>
            </a:r>
            <a:r>
              <a:rPr lang="en-US" i="1" dirty="0" smtClean="0"/>
              <a:t>graduate </a:t>
            </a:r>
            <a:r>
              <a:rPr lang="en-US" i="1" dirty="0"/>
              <a:t>faster</a:t>
            </a:r>
          </a:p>
          <a:p>
            <a:pPr marL="342900" indent="-342900">
              <a:spcBef>
                <a:spcPts val="600"/>
              </a:spcBef>
              <a:buClr>
                <a:schemeClr val="accent2">
                  <a:lumMod val="75000"/>
                </a:schemeClr>
              </a:buClr>
              <a:buFont typeface="Wingdings" pitchFamily="2" charset="2"/>
              <a:buChar char="Ø"/>
            </a:pPr>
            <a:r>
              <a:rPr lang="en-US" i="1" dirty="0"/>
              <a:t>Strong sense of community encouraged between classmates to help each other succeed</a:t>
            </a:r>
          </a:p>
          <a:p>
            <a:pPr marL="342900" indent="-342900">
              <a:spcBef>
                <a:spcPts val="600"/>
              </a:spcBef>
              <a:buClr>
                <a:schemeClr val="accent2">
                  <a:lumMod val="75000"/>
                </a:schemeClr>
              </a:buClr>
              <a:buFont typeface="Wingdings" pitchFamily="2" charset="2"/>
              <a:buChar char="Ø"/>
            </a:pPr>
            <a:r>
              <a:rPr lang="en-US" i="1" dirty="0"/>
              <a:t>Attend class when it fits your schedule…with on demand learning</a:t>
            </a:r>
          </a:p>
          <a:p>
            <a:pPr marL="342900" indent="-342900">
              <a:spcBef>
                <a:spcPts val="600"/>
              </a:spcBef>
              <a:buClr>
                <a:schemeClr val="accent2">
                  <a:lumMod val="75000"/>
                </a:schemeClr>
              </a:buClr>
              <a:buFont typeface="Wingdings" pitchFamily="2" charset="2"/>
              <a:buChar char="Ø"/>
            </a:pPr>
            <a:r>
              <a:rPr lang="en-US" i="1" dirty="0"/>
              <a:t>Professors offer guidance and support when </a:t>
            </a:r>
            <a:r>
              <a:rPr lang="en-US" i="1" dirty="0" smtClean="0"/>
              <a:t>requested</a:t>
            </a:r>
            <a:endParaRPr lang="en-US" i="1" dirty="0"/>
          </a:p>
        </p:txBody>
      </p:sp>
      <p:sp>
        <p:nvSpPr>
          <p:cNvPr id="4" name="Rectangle 3"/>
          <p:cNvSpPr/>
          <p:nvPr/>
        </p:nvSpPr>
        <p:spPr>
          <a:xfrm>
            <a:off x="182880" y="1764268"/>
            <a:ext cx="6832640" cy="400110"/>
          </a:xfrm>
          <a:prstGeom prst="rect">
            <a:avLst/>
          </a:prstGeom>
        </p:spPr>
        <p:txBody>
          <a:bodyPr wrap="none">
            <a:spAutoFit/>
          </a:bodyPr>
          <a:lstStyle/>
          <a:p>
            <a:r>
              <a:rPr lang="en-US" sz="2000" dirty="0" smtClean="0"/>
              <a:t>‘Support’ Segment’s most </a:t>
            </a:r>
            <a:r>
              <a:rPr lang="en-US" sz="2000" b="1" u="sng" dirty="0" smtClean="0"/>
              <a:t>positively</a:t>
            </a:r>
            <a:r>
              <a:rPr lang="en-US" sz="2000" dirty="0" smtClean="0"/>
              <a:t> impactful statements:</a:t>
            </a:r>
            <a:endParaRPr lang="en-US" sz="2000" dirty="0"/>
          </a:p>
        </p:txBody>
      </p:sp>
      <p:pic>
        <p:nvPicPr>
          <p:cNvPr id="10" name="Picture 2" descr="Logo"/>
          <p:cNvPicPr>
            <a:picLocks noChangeAspect="1" noChangeArrowheads="1"/>
          </p:cNvPicPr>
          <p:nvPr/>
        </p:nvPicPr>
        <p:blipFill>
          <a:blip r:embed="rId2" cstate="print"/>
          <a:srcRect r="48800" b="31429"/>
          <a:stretch>
            <a:fillRect/>
          </a:stretch>
        </p:blipFill>
        <p:spPr bwMode="auto">
          <a:xfrm>
            <a:off x="685800" y="6324600"/>
            <a:ext cx="1752600" cy="328613"/>
          </a:xfrm>
          <a:prstGeom prst="rect">
            <a:avLst/>
          </a:prstGeom>
          <a:noFill/>
        </p:spPr>
      </p:pic>
      <p:grpSp>
        <p:nvGrpSpPr>
          <p:cNvPr id="8" name="Group 7"/>
          <p:cNvGrpSpPr>
            <a:grpSpLocks/>
          </p:cNvGrpSpPr>
          <p:nvPr/>
        </p:nvGrpSpPr>
        <p:grpSpPr bwMode="auto">
          <a:xfrm>
            <a:off x="230188" y="1066800"/>
            <a:ext cx="8683625" cy="73025"/>
            <a:chOff x="0" y="0"/>
            <a:chExt cx="5470" cy="46"/>
          </a:xfrm>
        </p:grpSpPr>
        <p:sp>
          <p:nvSpPr>
            <p:cNvPr id="9"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11"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spTree>
    <p:extLst>
      <p:ext uri="{BB962C8B-B14F-4D97-AF65-F5344CB8AC3E}">
        <p14:creationId xmlns:p14="http://schemas.microsoft.com/office/powerpoint/2010/main" xmlns="" val="27665751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p:cNvSpPr>
          <p:nvPr/>
        </p:nvSpPr>
        <p:spPr bwMode="auto">
          <a:xfrm>
            <a:off x="106363" y="415925"/>
            <a:ext cx="8904287" cy="695325"/>
          </a:xfrm>
          <a:prstGeom prst="rect">
            <a:avLst/>
          </a:prstGeom>
          <a:noFill/>
          <a:ln w="12700">
            <a:noFill/>
            <a:miter lim="800000"/>
            <a:headEnd/>
            <a:tailEnd/>
          </a:ln>
        </p:spPr>
        <p:txBody>
          <a:bodyPr lIns="0" tIns="0" rIns="0" bIns="0" anchor="ctr"/>
          <a:lstStyle/>
          <a:p>
            <a:pPr marL="239713" defTabSz="457200" eaLnBrk="0" hangingPunct="0">
              <a:lnSpc>
                <a:spcPct val="85000"/>
              </a:lnSpc>
            </a:pPr>
            <a:r>
              <a:rPr lang="en-US" sz="2200" b="1" dirty="0">
                <a:solidFill>
                  <a:srgbClr val="333399"/>
                </a:solidFill>
                <a:latin typeface="Helvetica Neue"/>
                <a:sym typeface="Helvetica Neue"/>
              </a:rPr>
              <a:t>Dr. Howard </a:t>
            </a:r>
            <a:r>
              <a:rPr lang="en-US" sz="2200" b="1" dirty="0" smtClean="0">
                <a:solidFill>
                  <a:srgbClr val="333399"/>
                </a:solidFill>
                <a:latin typeface="Helvetica Neue"/>
                <a:sym typeface="Helvetica Neue"/>
              </a:rPr>
              <a:t>Moskowitz,</a:t>
            </a:r>
            <a:endParaRPr lang="en-US" sz="2200" b="1" dirty="0">
              <a:solidFill>
                <a:srgbClr val="333399"/>
              </a:solidFill>
              <a:latin typeface="Helvetica Neue"/>
              <a:sym typeface="Helvetica Neue"/>
            </a:endParaRPr>
          </a:p>
          <a:p>
            <a:pPr marL="239713" defTabSz="457200" eaLnBrk="0" hangingPunct="0">
              <a:lnSpc>
                <a:spcPct val="85000"/>
              </a:lnSpc>
            </a:pPr>
            <a:r>
              <a:rPr lang="en-US" sz="2200" b="1" dirty="0">
                <a:solidFill>
                  <a:srgbClr val="333399"/>
                </a:solidFill>
                <a:latin typeface="Helvetica Neue"/>
                <a:sym typeface="Helvetica Neue"/>
              </a:rPr>
              <a:t>a</a:t>
            </a:r>
            <a:r>
              <a:rPr lang="en-US" sz="2200" b="1" dirty="0" smtClean="0">
                <a:solidFill>
                  <a:srgbClr val="333399"/>
                </a:solidFill>
                <a:latin typeface="Helvetica Neue"/>
                <a:sym typeface="Helvetica Neue"/>
              </a:rPr>
              <a:t>n inventor </a:t>
            </a:r>
            <a:r>
              <a:rPr lang="en-US" sz="2200" b="1" dirty="0">
                <a:solidFill>
                  <a:srgbClr val="333399"/>
                </a:solidFill>
                <a:latin typeface="Helvetica Neue"/>
                <a:sym typeface="Helvetica Neue"/>
              </a:rPr>
              <a:t>honored by the scientific </a:t>
            </a:r>
            <a:r>
              <a:rPr lang="en-US" sz="2200" b="1" dirty="0" smtClean="0">
                <a:solidFill>
                  <a:srgbClr val="333399"/>
                </a:solidFill>
                <a:latin typeface="Helvetica Neue"/>
                <a:sym typeface="Helvetica Neue"/>
              </a:rPr>
              <a:t>community.</a:t>
            </a:r>
            <a:endParaRPr lang="en-US" sz="2200" b="1" dirty="0">
              <a:solidFill>
                <a:srgbClr val="333399"/>
              </a:solidFill>
              <a:latin typeface="Helvetica Neue"/>
              <a:sym typeface="Helvetica Neue"/>
            </a:endParaRPr>
          </a:p>
        </p:txBody>
      </p:sp>
      <p:pic>
        <p:nvPicPr>
          <p:cNvPr id="16387" name="Picture 5"/>
          <p:cNvPicPr>
            <a:picLocks noChangeAspect="1" noChangeArrowheads="1"/>
          </p:cNvPicPr>
          <p:nvPr/>
        </p:nvPicPr>
        <p:blipFill>
          <a:blip r:embed="rId3" cstate="print"/>
          <a:srcRect t="8180"/>
          <a:stretch>
            <a:fillRect/>
          </a:stretch>
        </p:blipFill>
        <p:spPr bwMode="auto">
          <a:xfrm>
            <a:off x="381000" y="1374775"/>
            <a:ext cx="2720975" cy="3125788"/>
          </a:xfrm>
          <a:prstGeom prst="rect">
            <a:avLst/>
          </a:prstGeom>
          <a:noFill/>
          <a:ln w="9525">
            <a:noFill/>
            <a:miter lim="800000"/>
            <a:headEnd/>
            <a:tailEnd/>
          </a:ln>
        </p:spPr>
      </p:pic>
      <p:sp>
        <p:nvSpPr>
          <p:cNvPr id="16388" name="Rectangle 4"/>
          <p:cNvSpPr>
            <a:spLocks/>
          </p:cNvSpPr>
          <p:nvPr/>
        </p:nvSpPr>
        <p:spPr bwMode="auto">
          <a:xfrm>
            <a:off x="3124200" y="1374775"/>
            <a:ext cx="6019800" cy="4849812"/>
          </a:xfrm>
          <a:prstGeom prst="rect">
            <a:avLst/>
          </a:prstGeom>
          <a:noFill/>
          <a:ln w="12700">
            <a:noFill/>
            <a:miter lim="800000"/>
            <a:headEnd/>
            <a:tailEnd/>
          </a:ln>
        </p:spPr>
        <p:txBody>
          <a:bodyPr lIns="0" tIns="0" rIns="0" bIns="0"/>
          <a:lstStyle/>
          <a:p>
            <a:pPr marL="285750" lvl="1" indent="-285750" defTabSz="457200" eaLnBrk="0" hangingPunct="0">
              <a:buClr>
                <a:srgbClr val="000000"/>
              </a:buClr>
              <a:buSzPct val="91000"/>
              <a:buFont typeface="Arial"/>
              <a:buChar char="•"/>
              <a:tabLst>
                <a:tab pos="190500" algn="l"/>
              </a:tabLst>
            </a:pPr>
            <a:r>
              <a:rPr lang="en-US" sz="1700" dirty="0" smtClean="0">
                <a:solidFill>
                  <a:prstClr val="black"/>
                </a:solidFill>
                <a:latin typeface="Helvetica Neue"/>
                <a:sym typeface="Helvetica Neue"/>
              </a:rPr>
              <a:t>President </a:t>
            </a:r>
            <a:r>
              <a:rPr lang="en-US" sz="1700" dirty="0">
                <a:solidFill>
                  <a:prstClr val="black"/>
                </a:solidFill>
                <a:latin typeface="Helvetica Neue"/>
                <a:sym typeface="Helvetica Neue"/>
              </a:rPr>
              <a:t>of Moskowitz Jacobs Inc. </a:t>
            </a:r>
          </a:p>
          <a:p>
            <a:pPr marL="285750" lvl="1" indent="-285750" defTabSz="457200" eaLnBrk="0" hangingPunct="0">
              <a:buClr>
                <a:srgbClr val="000000"/>
              </a:buClr>
              <a:buSzPct val="91000"/>
              <a:buFont typeface="Arial"/>
              <a:buChar char="•"/>
              <a:tabLst>
                <a:tab pos="190500" algn="l"/>
              </a:tabLst>
            </a:pPr>
            <a:r>
              <a:rPr lang="en-US" sz="1700" dirty="0" smtClean="0">
                <a:solidFill>
                  <a:prstClr val="black"/>
                </a:solidFill>
                <a:latin typeface="Helvetica Neue"/>
                <a:sym typeface="Helvetica Neue"/>
              </a:rPr>
              <a:t>Ph.D</a:t>
            </a:r>
            <a:r>
              <a:rPr lang="en-US" sz="1700" dirty="0">
                <a:solidFill>
                  <a:prstClr val="black"/>
                </a:solidFill>
                <a:latin typeface="Helvetica Neue"/>
                <a:sym typeface="Helvetica Neue"/>
              </a:rPr>
              <a:t>. in Experimental </a:t>
            </a:r>
            <a:r>
              <a:rPr lang="en-US" sz="1700" dirty="0" smtClean="0">
                <a:solidFill>
                  <a:prstClr val="black"/>
                </a:solidFill>
                <a:latin typeface="Helvetica Neue"/>
                <a:sym typeface="Helvetica Neue"/>
              </a:rPr>
              <a:t>Psychology, Harvard University  </a:t>
            </a:r>
          </a:p>
          <a:p>
            <a:pPr marL="285750" lvl="1" indent="-285750" defTabSz="457200" eaLnBrk="0" hangingPunct="0">
              <a:buClr>
                <a:srgbClr val="000000"/>
              </a:buClr>
              <a:buSzPct val="91000"/>
              <a:buFont typeface="Arial"/>
              <a:buChar char="•"/>
              <a:tabLst>
                <a:tab pos="190500" algn="l"/>
              </a:tabLst>
            </a:pPr>
            <a:r>
              <a:rPr lang="en-US" sz="1700" dirty="0" smtClean="0">
                <a:solidFill>
                  <a:prstClr val="black"/>
                </a:solidFill>
                <a:latin typeface="Helvetica Neue"/>
                <a:sym typeface="Helvetica Neue"/>
              </a:rPr>
              <a:t>Chairman</a:t>
            </a:r>
            <a:r>
              <a:rPr lang="en-US" sz="1700" dirty="0">
                <a:solidFill>
                  <a:prstClr val="black"/>
                </a:solidFill>
                <a:latin typeface="Helvetica Neue"/>
                <a:sym typeface="Helvetica Neue"/>
              </a:rPr>
              <a:t>, iNovum</a:t>
            </a:r>
          </a:p>
          <a:p>
            <a:pPr marL="0" lvl="1" indent="-209550" defTabSz="457200" eaLnBrk="0" hangingPunct="0">
              <a:buClr>
                <a:srgbClr val="000000"/>
              </a:buClr>
              <a:buSzPct val="91000"/>
              <a:tabLst>
                <a:tab pos="190500" algn="l"/>
              </a:tabLst>
            </a:pPr>
            <a:endParaRPr lang="en-US" sz="1700" dirty="0">
              <a:solidFill>
                <a:prstClr val="black"/>
              </a:solidFill>
              <a:latin typeface="Helvetica Neue"/>
              <a:sym typeface="Helvetica Neue"/>
            </a:endParaRPr>
          </a:p>
          <a:p>
            <a:pPr marL="0" lvl="1" indent="-209550" defTabSz="457200" eaLnBrk="0" hangingPunct="0">
              <a:buClr>
                <a:srgbClr val="000000"/>
              </a:buClr>
              <a:buSzPct val="91000"/>
              <a:buFont typeface="Arial" pitchFamily="34" charset="0"/>
              <a:buChar char="•"/>
              <a:tabLst>
                <a:tab pos="190500" algn="l"/>
              </a:tabLst>
            </a:pPr>
            <a:r>
              <a:rPr lang="en-US" sz="1700" b="1" dirty="0" smtClean="0">
                <a:solidFill>
                  <a:prstClr val="black"/>
                </a:solidFill>
                <a:latin typeface="Helvetica Neue"/>
                <a:sym typeface="Helvetica Neue"/>
              </a:rPr>
              <a:t>Winner </a:t>
            </a:r>
            <a:r>
              <a:rPr lang="en-US" sz="1700" b="1" dirty="0">
                <a:solidFill>
                  <a:prstClr val="black"/>
                </a:solidFill>
                <a:latin typeface="Helvetica Neue"/>
                <a:sym typeface="Helvetica Neue"/>
              </a:rPr>
              <a:t>of </a:t>
            </a:r>
            <a:r>
              <a:rPr lang="en-US" sz="1700" b="1" dirty="0" smtClean="0">
                <a:solidFill>
                  <a:prstClr val="black"/>
                </a:solidFill>
                <a:latin typeface="Helvetica Neue"/>
                <a:sym typeface="Helvetica Neue"/>
              </a:rPr>
              <a:t>three prestigious awards:</a:t>
            </a:r>
          </a:p>
          <a:p>
            <a:pPr marL="0" lvl="1" indent="-209550" defTabSz="457200" eaLnBrk="0" hangingPunct="0">
              <a:buClr>
                <a:srgbClr val="000000"/>
              </a:buClr>
              <a:buSzPct val="91000"/>
              <a:buFont typeface="Arial" pitchFamily="34" charset="0"/>
              <a:buChar char="•"/>
              <a:tabLst>
                <a:tab pos="190500" algn="l"/>
              </a:tabLst>
            </a:pPr>
            <a:endParaRPr lang="en-US" sz="1700" b="1" dirty="0" smtClean="0">
              <a:solidFill>
                <a:prstClr val="black"/>
              </a:solidFill>
              <a:latin typeface="Helvetica Neue"/>
              <a:sym typeface="Helvetica Neue"/>
            </a:endParaRPr>
          </a:p>
          <a:p>
            <a:pPr marL="742950" lvl="2" indent="-285750" defTabSz="457200" eaLnBrk="0" hangingPunct="0">
              <a:buSzPct val="91000"/>
              <a:buFont typeface="Arial"/>
              <a:buChar char="•"/>
              <a:tabLst>
                <a:tab pos="190500" algn="l"/>
              </a:tabLst>
            </a:pPr>
            <a:r>
              <a:rPr lang="en-US" sz="1700" b="1" dirty="0" smtClean="0">
                <a:solidFill>
                  <a:prstClr val="black"/>
                </a:solidFill>
                <a:latin typeface="Helvetica Neue"/>
                <a:sym typeface="Helvetica Neue"/>
              </a:rPr>
              <a:t>2012 Edison Award, Bronze, </a:t>
            </a:r>
            <a:r>
              <a:rPr lang="en-US" sz="1700" dirty="0" smtClean="0">
                <a:solidFill>
                  <a:prstClr val="black"/>
                </a:solidFill>
                <a:latin typeface="Helvetica Neue"/>
                <a:sym typeface="Helvetica Neue"/>
              </a:rPr>
              <a:t>for the development &amp; commercialization of the integrative science, Mind Genomics</a:t>
            </a:r>
          </a:p>
          <a:p>
            <a:pPr marL="742950" lvl="2" indent="-285750" defTabSz="457200" eaLnBrk="0" hangingPunct="0">
              <a:buSzPct val="91000"/>
              <a:buFont typeface="Arial"/>
              <a:buChar char="•"/>
              <a:tabLst>
                <a:tab pos="190500" algn="l"/>
              </a:tabLst>
            </a:pPr>
            <a:endParaRPr lang="en-US" sz="1700" b="1" dirty="0" smtClean="0">
              <a:solidFill>
                <a:prstClr val="black"/>
              </a:solidFill>
              <a:latin typeface="Helvetica Neue"/>
              <a:sym typeface="Helvetica Neue"/>
            </a:endParaRPr>
          </a:p>
          <a:p>
            <a:pPr marL="742950" lvl="2" indent="-285750" defTabSz="457200" eaLnBrk="0" hangingPunct="0">
              <a:buSzPct val="91000"/>
              <a:buFont typeface="Arial"/>
              <a:buChar char="•"/>
              <a:tabLst>
                <a:tab pos="190500" algn="l"/>
              </a:tabLst>
            </a:pPr>
            <a:r>
              <a:rPr lang="en-US" sz="1700" b="1" dirty="0" smtClean="0">
                <a:solidFill>
                  <a:prstClr val="black"/>
                </a:solidFill>
                <a:latin typeface="Helvetica Neue"/>
                <a:sym typeface="Helvetica Neue"/>
              </a:rPr>
              <a:t>2010 </a:t>
            </a:r>
            <a:r>
              <a:rPr lang="en-US" sz="1700" b="1" dirty="0">
                <a:solidFill>
                  <a:prstClr val="black"/>
                </a:solidFill>
                <a:latin typeface="Helvetica Neue"/>
                <a:sym typeface="Helvetica Neue"/>
              </a:rPr>
              <a:t>Walston Chubb </a:t>
            </a:r>
            <a:r>
              <a:rPr lang="en-US" sz="1700" b="1" dirty="0" smtClean="0">
                <a:solidFill>
                  <a:prstClr val="black"/>
                </a:solidFill>
                <a:latin typeface="Helvetica Neue"/>
                <a:sym typeface="Helvetica Neue"/>
              </a:rPr>
              <a:t>Award for Innovation, </a:t>
            </a:r>
            <a:r>
              <a:rPr lang="en-US" sz="1700" b="1" dirty="0">
                <a:solidFill>
                  <a:prstClr val="black"/>
                </a:solidFill>
                <a:latin typeface="Helvetica Neue"/>
                <a:sym typeface="Helvetica Neue"/>
              </a:rPr>
              <a:t>Sigma </a:t>
            </a:r>
            <a:r>
              <a:rPr lang="en-US" sz="1700" b="1" dirty="0" smtClean="0">
                <a:solidFill>
                  <a:prstClr val="black"/>
                </a:solidFill>
                <a:latin typeface="Helvetica Neue"/>
                <a:sym typeface="Helvetica Neue"/>
              </a:rPr>
              <a:t>Xi, </a:t>
            </a:r>
            <a:r>
              <a:rPr lang="en-US" sz="1700" dirty="0" smtClean="0">
                <a:solidFill>
                  <a:prstClr val="black"/>
                </a:solidFill>
                <a:latin typeface="Helvetica Neue"/>
                <a:sym typeface="Helvetica Neue"/>
              </a:rPr>
              <a:t>for the creation of Mind Genomics. </a:t>
            </a:r>
            <a:r>
              <a:rPr lang="en-US" sz="1700" dirty="0">
                <a:solidFill>
                  <a:prstClr val="black"/>
                </a:solidFill>
                <a:latin typeface="Helvetica Neue"/>
                <a:sym typeface="Helvetica Neue"/>
              </a:rPr>
              <a:t>The </a:t>
            </a:r>
            <a:r>
              <a:rPr lang="en-US" sz="1700" dirty="0" smtClean="0">
                <a:solidFill>
                  <a:prstClr val="black"/>
                </a:solidFill>
                <a:latin typeface="Helvetica Neue"/>
                <a:sym typeface="Helvetica Neue"/>
              </a:rPr>
              <a:t>award is to honor and promote creativity among scientists and engineers.</a:t>
            </a:r>
            <a:endParaRPr lang="en-US" sz="1700" dirty="0">
              <a:solidFill>
                <a:prstClr val="black"/>
              </a:solidFill>
              <a:latin typeface="Helvetica Neue"/>
              <a:sym typeface="Helvetica Neue"/>
            </a:endParaRPr>
          </a:p>
          <a:p>
            <a:pPr marL="742950" lvl="2" indent="-285750" defTabSz="457200" eaLnBrk="0" hangingPunct="0">
              <a:buSzPct val="91000"/>
              <a:buFont typeface="Arial"/>
              <a:buChar char="•"/>
              <a:tabLst>
                <a:tab pos="190500" algn="l"/>
              </a:tabLst>
            </a:pPr>
            <a:endParaRPr lang="en-US" sz="1700" b="1" dirty="0">
              <a:solidFill>
                <a:prstClr val="black"/>
              </a:solidFill>
              <a:latin typeface="Helvetica Neue"/>
              <a:sym typeface="Helvetica Neue"/>
            </a:endParaRPr>
          </a:p>
          <a:p>
            <a:pPr marL="742950" lvl="2" indent="-285750" defTabSz="457200" eaLnBrk="0" hangingPunct="0">
              <a:buSzPct val="91000"/>
              <a:buFont typeface="Arial"/>
              <a:buChar char="•"/>
              <a:tabLst>
                <a:tab pos="190500" algn="l"/>
              </a:tabLst>
            </a:pPr>
            <a:r>
              <a:rPr lang="en-US" sz="1700" b="1" dirty="0" smtClean="0">
                <a:solidFill>
                  <a:prstClr val="black"/>
                </a:solidFill>
                <a:latin typeface="Helvetica Neue"/>
                <a:sym typeface="Helvetica Neue"/>
              </a:rPr>
              <a:t>2005 </a:t>
            </a:r>
            <a:r>
              <a:rPr lang="en-US" sz="1700" b="1" dirty="0">
                <a:solidFill>
                  <a:prstClr val="black"/>
                </a:solidFill>
                <a:latin typeface="Helvetica Neue"/>
                <a:sym typeface="Helvetica Neue"/>
              </a:rPr>
              <a:t>Charles Coolidge Parlin Marketing Research </a:t>
            </a:r>
            <a:r>
              <a:rPr lang="en-US" sz="1700" b="1" dirty="0" smtClean="0">
                <a:solidFill>
                  <a:prstClr val="black"/>
                </a:solidFill>
                <a:latin typeface="Helvetica Neue"/>
                <a:sym typeface="Helvetica Neue"/>
              </a:rPr>
              <a:t>Award.</a:t>
            </a:r>
            <a:r>
              <a:rPr lang="en-US" sz="1700" dirty="0" smtClean="0">
                <a:solidFill>
                  <a:prstClr val="black"/>
                </a:solidFill>
                <a:latin typeface="Helvetica Neue"/>
                <a:sym typeface="Helvetica Neue"/>
              </a:rPr>
              <a:t>  </a:t>
            </a:r>
            <a:r>
              <a:rPr lang="en-US" sz="1600" dirty="0" smtClean="0">
                <a:solidFill>
                  <a:prstClr val="black"/>
                </a:solidFill>
                <a:latin typeface="Helvetica Neue"/>
                <a:sym typeface="Helvetica Neue"/>
              </a:rPr>
              <a:t>The </a:t>
            </a:r>
            <a:r>
              <a:rPr lang="en-US" sz="1600" dirty="0">
                <a:solidFill>
                  <a:prstClr val="black"/>
                </a:solidFill>
                <a:latin typeface="Helvetica Neue"/>
                <a:sym typeface="Helvetica Neue"/>
              </a:rPr>
              <a:t>“Nobel Prize” of </a:t>
            </a:r>
            <a:r>
              <a:rPr lang="en-US" sz="1600" dirty="0" smtClean="0">
                <a:solidFill>
                  <a:prstClr val="black"/>
                </a:solidFill>
                <a:latin typeface="Helvetica Neue"/>
                <a:sym typeface="Helvetica Neue"/>
              </a:rPr>
              <a:t>market </a:t>
            </a:r>
            <a:r>
              <a:rPr lang="en-US" sz="1600" dirty="0">
                <a:solidFill>
                  <a:prstClr val="black"/>
                </a:solidFill>
                <a:latin typeface="Helvetica Neue"/>
                <a:sym typeface="Helvetica Neue"/>
              </a:rPr>
              <a:t>r</a:t>
            </a:r>
            <a:r>
              <a:rPr lang="en-US" sz="1600" dirty="0" smtClean="0">
                <a:solidFill>
                  <a:prstClr val="black"/>
                </a:solidFill>
                <a:latin typeface="Helvetica Neue"/>
                <a:sym typeface="Helvetica Neue"/>
              </a:rPr>
              <a:t>esearch</a:t>
            </a:r>
            <a:r>
              <a:rPr lang="en-US" sz="1600" dirty="0">
                <a:solidFill>
                  <a:prstClr val="black"/>
                </a:solidFill>
                <a:latin typeface="Helvetica Neue"/>
                <a:sym typeface="Helvetica Neue"/>
              </a:rPr>
              <a:t>, received only by </a:t>
            </a:r>
            <a:r>
              <a:rPr lang="en-US" sz="1600" dirty="0" smtClean="0">
                <a:solidFill>
                  <a:prstClr val="black"/>
                </a:solidFill>
                <a:latin typeface="Helvetica Neue"/>
                <a:sym typeface="Helvetica Neue"/>
              </a:rPr>
              <a:t>the </a:t>
            </a:r>
            <a:r>
              <a:rPr lang="en-US" sz="1600" dirty="0">
                <a:solidFill>
                  <a:prstClr val="black"/>
                </a:solidFill>
                <a:latin typeface="Helvetica Neue"/>
                <a:sym typeface="Helvetica Neue"/>
              </a:rPr>
              <a:t>pioneers of market research. </a:t>
            </a:r>
            <a:r>
              <a:rPr lang="en-US" sz="1600" dirty="0" smtClean="0">
                <a:solidFill>
                  <a:prstClr val="black"/>
                </a:solidFill>
                <a:latin typeface="Helvetica Neue"/>
                <a:sym typeface="Helvetica Neue"/>
              </a:rPr>
              <a:t>Recipients </a:t>
            </a:r>
            <a:r>
              <a:rPr lang="en-US" sz="1600" dirty="0">
                <a:solidFill>
                  <a:prstClr val="black"/>
                </a:solidFill>
                <a:latin typeface="Helvetica Neue"/>
                <a:sym typeface="Helvetica Neue"/>
              </a:rPr>
              <a:t>include Arthur Nielsen, George Gallup, </a:t>
            </a:r>
            <a:r>
              <a:rPr lang="en-US" sz="1600" dirty="0" smtClean="0">
                <a:solidFill>
                  <a:prstClr val="black"/>
                </a:solidFill>
                <a:latin typeface="Helvetica Neue"/>
                <a:sym typeface="Helvetica Neue"/>
              </a:rPr>
              <a:t> </a:t>
            </a:r>
            <a:r>
              <a:rPr lang="en-US" sz="1600" dirty="0">
                <a:solidFill>
                  <a:prstClr val="black"/>
                </a:solidFill>
                <a:latin typeface="Helvetica Neue"/>
                <a:sym typeface="Helvetica Neue"/>
              </a:rPr>
              <a:t>Michael Porter, Peter Drucker, David Ogilvy and Philip Kotler. </a:t>
            </a:r>
          </a:p>
          <a:p>
            <a:pPr defTabSz="457200" eaLnBrk="0" hangingPunct="0">
              <a:lnSpc>
                <a:spcPct val="130000"/>
              </a:lnSpc>
              <a:buFont typeface="Arial" pitchFamily="34" charset="0"/>
              <a:buChar char="•"/>
              <a:tabLst>
                <a:tab pos="190500" algn="l"/>
              </a:tabLst>
            </a:pPr>
            <a:endParaRPr lang="en-US" sz="1700" dirty="0">
              <a:solidFill>
                <a:prstClr val="black"/>
              </a:solidFill>
              <a:latin typeface="Helvetica Neue"/>
              <a:sym typeface="Helvetica Neue"/>
            </a:endParaRPr>
          </a:p>
        </p:txBody>
      </p:sp>
      <p:grpSp>
        <p:nvGrpSpPr>
          <p:cNvPr id="16389" name="Group 1"/>
          <p:cNvGrpSpPr>
            <a:grpSpLocks/>
          </p:cNvGrpSpPr>
          <p:nvPr/>
        </p:nvGrpSpPr>
        <p:grpSpPr bwMode="auto">
          <a:xfrm>
            <a:off x="230188" y="1066800"/>
            <a:ext cx="8683625" cy="73025"/>
            <a:chOff x="0" y="0"/>
            <a:chExt cx="5470" cy="46"/>
          </a:xfrm>
        </p:grpSpPr>
        <p:sp>
          <p:nvSpPr>
            <p:cNvPr id="16390"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defTabSz="457200"/>
              <a:endParaRPr lang="en-US" b="1" i="1" dirty="0">
                <a:solidFill>
                  <a:srgbClr val="000000"/>
                </a:solidFill>
                <a:latin typeface="Times New Roman" pitchFamily="18" charset="0"/>
                <a:sym typeface="Times New Roman" pitchFamily="18" charset="0"/>
              </a:endParaRPr>
            </a:p>
          </p:txBody>
        </p:sp>
        <p:sp>
          <p:nvSpPr>
            <p:cNvPr id="16391"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defTabSz="457200"/>
              <a:endParaRPr lang="en-US" b="1" i="1" dirty="0">
                <a:solidFill>
                  <a:srgbClr val="000000"/>
                </a:solidFill>
                <a:latin typeface="Times New Roman" pitchFamily="18" charset="0"/>
                <a:sym typeface="Times New Roman" pitchFamily="18" charset="0"/>
              </a:endParaRPr>
            </a:p>
          </p:txBody>
        </p:sp>
      </p:gr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966911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182880" y="2133600"/>
            <a:ext cx="8610600" cy="4495800"/>
          </a:xfrm>
          <a:prstGeom prst="rect">
            <a:avLst/>
          </a:prstGeom>
          <a:noFill/>
          <a:ln>
            <a:noFill/>
          </a:ln>
          <a:extLst/>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Arial" charset="0"/>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Arial" charset="0"/>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Arial" charset="0"/>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Arial" charset="0"/>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Arial"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itchFamily="2" charset="2"/>
              <a:buChar char="Ø"/>
              <a:defRPr/>
            </a:pPr>
            <a:endParaRPr lang="en-US" sz="2000" dirty="0" smtClean="0"/>
          </a:p>
          <a:p>
            <a:pPr marL="0" indent="0">
              <a:buFont typeface="Wingdings" pitchFamily="2" charset="2"/>
              <a:buNone/>
              <a:defRPr/>
            </a:pPr>
            <a:r>
              <a:rPr lang="en-US" sz="2400" dirty="0" smtClean="0"/>
              <a:t> </a:t>
            </a:r>
          </a:p>
        </p:txBody>
      </p:sp>
      <p:sp>
        <p:nvSpPr>
          <p:cNvPr id="14339" name="Title 1"/>
          <p:cNvSpPr txBox="1">
            <a:spLocks/>
          </p:cNvSpPr>
          <p:nvPr/>
        </p:nvSpPr>
        <p:spPr bwMode="auto">
          <a:xfrm>
            <a:off x="0" y="228600"/>
            <a:ext cx="868997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dirty="0" smtClean="0">
                <a:solidFill>
                  <a:schemeClr val="tx2"/>
                </a:solidFill>
              </a:rPr>
              <a:t>‘Support’ Segment</a:t>
            </a:r>
            <a:endParaRPr lang="en-US" sz="3600" dirty="0">
              <a:solidFill>
                <a:schemeClr val="tx2"/>
              </a:solidFill>
            </a:endParaRPr>
          </a:p>
        </p:txBody>
      </p:sp>
      <p:sp>
        <p:nvSpPr>
          <p:cNvPr id="2" name="Rectangle 3"/>
          <p:cNvSpPr>
            <a:spLocks noGrp="1" noChangeArrowheads="1"/>
          </p:cNvSpPr>
          <p:nvPr>
            <p:ph type="body" idx="1"/>
          </p:nvPr>
        </p:nvSpPr>
        <p:spPr>
          <a:xfrm>
            <a:off x="462280" y="-79613"/>
            <a:ext cx="7924800" cy="1222614"/>
          </a:xfrm>
        </p:spPr>
        <p:txBody>
          <a:bodyPr/>
          <a:lstStyle/>
          <a:p>
            <a:pPr>
              <a:defRPr/>
            </a:pPr>
            <a:endParaRPr lang="en-US" sz="2400" dirty="0" smtClean="0"/>
          </a:p>
          <a:p>
            <a:pPr marL="0" indent="0">
              <a:buFont typeface="Wingdings" pitchFamily="2" charset="2"/>
              <a:buNone/>
              <a:defRPr/>
            </a:pPr>
            <a:endParaRPr lang="en-US" sz="2000" dirty="0" smtClean="0"/>
          </a:p>
          <a:p>
            <a:pPr marL="0" indent="0">
              <a:buFont typeface="Wingdings" pitchFamily="2" charset="2"/>
              <a:buNone/>
              <a:defRPr/>
            </a:pPr>
            <a:endParaRPr lang="en-US" sz="2000" dirty="0" smtClean="0"/>
          </a:p>
        </p:txBody>
      </p:sp>
      <p:sp>
        <p:nvSpPr>
          <p:cNvPr id="4" name="Rectangle 3"/>
          <p:cNvSpPr/>
          <p:nvPr/>
        </p:nvSpPr>
        <p:spPr>
          <a:xfrm>
            <a:off x="182880" y="1764268"/>
            <a:ext cx="6904775" cy="400110"/>
          </a:xfrm>
          <a:prstGeom prst="rect">
            <a:avLst/>
          </a:prstGeom>
        </p:spPr>
        <p:txBody>
          <a:bodyPr wrap="none">
            <a:spAutoFit/>
          </a:bodyPr>
          <a:lstStyle/>
          <a:p>
            <a:r>
              <a:rPr lang="en-US" sz="2000" dirty="0" smtClean="0"/>
              <a:t>‘Support’ Segment’s most </a:t>
            </a:r>
            <a:r>
              <a:rPr lang="en-US" sz="2000" b="1" u="sng" dirty="0" smtClean="0"/>
              <a:t>negatively</a:t>
            </a:r>
            <a:r>
              <a:rPr lang="en-US" sz="2000" dirty="0" smtClean="0"/>
              <a:t> impactful statements:</a:t>
            </a:r>
            <a:endParaRPr lang="en-US" sz="2000" dirty="0"/>
          </a:p>
        </p:txBody>
      </p:sp>
      <p:sp>
        <p:nvSpPr>
          <p:cNvPr id="10" name="Rectangle 9"/>
          <p:cNvSpPr/>
          <p:nvPr/>
        </p:nvSpPr>
        <p:spPr>
          <a:xfrm>
            <a:off x="304800" y="2362200"/>
            <a:ext cx="8610600" cy="2139047"/>
          </a:xfrm>
          <a:prstGeom prst="rect">
            <a:avLst/>
          </a:prstGeom>
        </p:spPr>
        <p:txBody>
          <a:bodyPr wrap="square">
            <a:spAutoFit/>
          </a:bodyPr>
          <a:lstStyle/>
          <a:p>
            <a:pPr marL="342900" indent="-342900">
              <a:spcBef>
                <a:spcPts val="600"/>
              </a:spcBef>
              <a:buClr>
                <a:schemeClr val="accent2">
                  <a:lumMod val="75000"/>
                </a:schemeClr>
              </a:buClr>
              <a:buFont typeface="Wingdings" pitchFamily="2" charset="2"/>
              <a:buChar char="Ø"/>
            </a:pPr>
            <a:r>
              <a:rPr lang="en-US" i="1" dirty="0" smtClean="0"/>
              <a:t>Discounted </a:t>
            </a:r>
            <a:r>
              <a:rPr lang="en-US" i="1" dirty="0"/>
              <a:t>computers and software purchase programs </a:t>
            </a:r>
            <a:r>
              <a:rPr lang="en-US" i="1" dirty="0" smtClean="0"/>
              <a:t>available</a:t>
            </a:r>
          </a:p>
          <a:p>
            <a:pPr marL="342900" indent="-342900">
              <a:spcBef>
                <a:spcPts val="600"/>
              </a:spcBef>
              <a:buClr>
                <a:schemeClr val="accent2">
                  <a:lumMod val="75000"/>
                </a:schemeClr>
              </a:buClr>
              <a:buFont typeface="Wingdings" pitchFamily="2" charset="2"/>
              <a:buChar char="Ø"/>
            </a:pPr>
            <a:r>
              <a:rPr lang="en-US" i="1" dirty="0"/>
              <a:t>This University offers under graduate and graduate degree </a:t>
            </a:r>
            <a:r>
              <a:rPr lang="en-US" i="1" dirty="0" smtClean="0"/>
              <a:t>programs</a:t>
            </a:r>
          </a:p>
          <a:p>
            <a:pPr marL="342900" indent="-342900">
              <a:spcBef>
                <a:spcPts val="600"/>
              </a:spcBef>
              <a:buClr>
                <a:schemeClr val="accent2">
                  <a:lumMod val="75000"/>
                </a:schemeClr>
              </a:buClr>
              <a:buFont typeface="Wingdings" pitchFamily="2" charset="2"/>
              <a:buChar char="Ø"/>
            </a:pPr>
            <a:r>
              <a:rPr lang="en-US" i="1" dirty="0"/>
              <a:t>Monthly payment plans are </a:t>
            </a:r>
            <a:r>
              <a:rPr lang="en-US" i="1" dirty="0" smtClean="0"/>
              <a:t>available</a:t>
            </a:r>
          </a:p>
          <a:p>
            <a:pPr marL="342900" indent="-342900">
              <a:spcBef>
                <a:spcPts val="600"/>
              </a:spcBef>
              <a:buClr>
                <a:schemeClr val="accent2">
                  <a:lumMod val="75000"/>
                </a:schemeClr>
              </a:buClr>
              <a:buFont typeface="Wingdings" pitchFamily="2" charset="2"/>
              <a:buChar char="Ø"/>
            </a:pPr>
            <a:r>
              <a:rPr lang="en-US" i="1" dirty="0"/>
              <a:t>Earning a degree is a solid return on my investment</a:t>
            </a:r>
          </a:p>
          <a:p>
            <a:pPr marL="342900" indent="-342900">
              <a:spcBef>
                <a:spcPts val="600"/>
              </a:spcBef>
              <a:buClr>
                <a:schemeClr val="accent2">
                  <a:lumMod val="75000"/>
                </a:schemeClr>
              </a:buClr>
              <a:buFont typeface="Wingdings" pitchFamily="2" charset="2"/>
              <a:buChar char="Ø"/>
            </a:pPr>
            <a:r>
              <a:rPr lang="en-US" i="1" dirty="0" smtClean="0"/>
              <a:t>This </a:t>
            </a:r>
            <a:r>
              <a:rPr lang="en-US" i="1" dirty="0"/>
              <a:t>University has an outstanding reputation</a:t>
            </a:r>
          </a:p>
          <a:p>
            <a:pPr marL="342900" indent="-342900">
              <a:spcBef>
                <a:spcPts val="600"/>
              </a:spcBef>
              <a:buClr>
                <a:schemeClr val="accent2">
                  <a:lumMod val="75000"/>
                </a:schemeClr>
              </a:buClr>
              <a:buFont typeface="Wingdings" pitchFamily="2" charset="2"/>
              <a:buChar char="Ø"/>
            </a:pPr>
            <a:endParaRPr lang="en-US" i="1" dirty="0"/>
          </a:p>
        </p:txBody>
      </p:sp>
      <p:pic>
        <p:nvPicPr>
          <p:cNvPr id="11" name="Picture 2" descr="Logo"/>
          <p:cNvPicPr>
            <a:picLocks noChangeAspect="1" noChangeArrowheads="1"/>
          </p:cNvPicPr>
          <p:nvPr/>
        </p:nvPicPr>
        <p:blipFill>
          <a:blip r:embed="rId2" cstate="print"/>
          <a:srcRect r="48800" b="31429"/>
          <a:stretch>
            <a:fillRect/>
          </a:stretch>
        </p:blipFill>
        <p:spPr bwMode="auto">
          <a:xfrm>
            <a:off x="685800" y="6324600"/>
            <a:ext cx="1752600" cy="328613"/>
          </a:xfrm>
          <a:prstGeom prst="rect">
            <a:avLst/>
          </a:prstGeom>
          <a:noFill/>
        </p:spPr>
      </p:pic>
      <p:grpSp>
        <p:nvGrpSpPr>
          <p:cNvPr id="8" name="Group 7"/>
          <p:cNvGrpSpPr>
            <a:grpSpLocks/>
          </p:cNvGrpSpPr>
          <p:nvPr/>
        </p:nvGrpSpPr>
        <p:grpSpPr bwMode="auto">
          <a:xfrm>
            <a:off x="230188" y="1066800"/>
            <a:ext cx="8683625" cy="73025"/>
            <a:chOff x="0" y="0"/>
            <a:chExt cx="5470" cy="46"/>
          </a:xfrm>
        </p:grpSpPr>
        <p:sp>
          <p:nvSpPr>
            <p:cNvPr id="9"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12"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spTree>
    <p:extLst>
      <p:ext uri="{BB962C8B-B14F-4D97-AF65-F5344CB8AC3E}">
        <p14:creationId xmlns:p14="http://schemas.microsoft.com/office/powerpoint/2010/main" xmlns="" val="138490025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182880" y="2133600"/>
            <a:ext cx="8610600" cy="4495800"/>
          </a:xfrm>
          <a:prstGeom prst="rect">
            <a:avLst/>
          </a:prstGeom>
          <a:noFill/>
          <a:ln>
            <a:noFill/>
          </a:ln>
          <a:extLst/>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Arial" charset="0"/>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Arial" charset="0"/>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Arial" charset="0"/>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Arial" charset="0"/>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Arial"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itchFamily="2" charset="2"/>
              <a:buChar char="Ø"/>
              <a:defRPr/>
            </a:pPr>
            <a:endParaRPr lang="en-US" sz="2000" dirty="0" smtClean="0"/>
          </a:p>
          <a:p>
            <a:pPr marL="0" indent="0">
              <a:buFont typeface="Wingdings" pitchFamily="2" charset="2"/>
              <a:buNone/>
              <a:defRPr/>
            </a:pPr>
            <a:r>
              <a:rPr lang="en-US" sz="2400" dirty="0" smtClean="0"/>
              <a:t> </a:t>
            </a:r>
          </a:p>
        </p:txBody>
      </p:sp>
      <p:sp>
        <p:nvSpPr>
          <p:cNvPr id="14339" name="Title 1"/>
          <p:cNvSpPr txBox="1">
            <a:spLocks/>
          </p:cNvSpPr>
          <p:nvPr/>
        </p:nvSpPr>
        <p:spPr bwMode="auto">
          <a:xfrm>
            <a:off x="0" y="228600"/>
            <a:ext cx="868997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dirty="0" smtClean="0">
                <a:solidFill>
                  <a:schemeClr val="tx2"/>
                </a:solidFill>
              </a:rPr>
              <a:t>‘Financial’ Segment</a:t>
            </a:r>
            <a:endParaRPr lang="en-US" sz="3600" dirty="0">
              <a:solidFill>
                <a:schemeClr val="tx2"/>
              </a:solidFill>
            </a:endParaRPr>
          </a:p>
        </p:txBody>
      </p:sp>
      <p:sp>
        <p:nvSpPr>
          <p:cNvPr id="2" name="Rectangle 3"/>
          <p:cNvSpPr>
            <a:spLocks noGrp="1" noChangeArrowheads="1"/>
          </p:cNvSpPr>
          <p:nvPr>
            <p:ph type="body" idx="1"/>
          </p:nvPr>
        </p:nvSpPr>
        <p:spPr>
          <a:xfrm>
            <a:off x="457200" y="2438400"/>
            <a:ext cx="7924800" cy="3687763"/>
          </a:xfrm>
        </p:spPr>
        <p:txBody>
          <a:bodyPr/>
          <a:lstStyle/>
          <a:p>
            <a:pPr>
              <a:defRPr/>
            </a:pPr>
            <a:endParaRPr lang="en-US" sz="2400" dirty="0" smtClean="0"/>
          </a:p>
          <a:p>
            <a:pPr marL="0" indent="0">
              <a:buFont typeface="Wingdings" pitchFamily="2" charset="2"/>
              <a:buNone/>
              <a:defRPr/>
            </a:pPr>
            <a:endParaRPr lang="en-US" sz="2000" dirty="0" smtClean="0"/>
          </a:p>
        </p:txBody>
      </p:sp>
      <p:sp>
        <p:nvSpPr>
          <p:cNvPr id="3" name="Rectangle 2"/>
          <p:cNvSpPr/>
          <p:nvPr/>
        </p:nvSpPr>
        <p:spPr>
          <a:xfrm>
            <a:off x="304800" y="2286000"/>
            <a:ext cx="8610600" cy="3200877"/>
          </a:xfrm>
          <a:prstGeom prst="rect">
            <a:avLst/>
          </a:prstGeom>
        </p:spPr>
        <p:txBody>
          <a:bodyPr wrap="square">
            <a:spAutoFit/>
          </a:bodyPr>
          <a:lstStyle/>
          <a:p>
            <a:pPr marL="342900" indent="-342900">
              <a:spcBef>
                <a:spcPts val="600"/>
              </a:spcBef>
              <a:buClr>
                <a:schemeClr val="accent2">
                  <a:lumMod val="75000"/>
                </a:schemeClr>
              </a:buClr>
              <a:buFont typeface="Wingdings" pitchFamily="2" charset="2"/>
              <a:buChar char="Ø"/>
            </a:pPr>
            <a:r>
              <a:rPr lang="en-US" i="1" dirty="0"/>
              <a:t>Financial aid is available</a:t>
            </a:r>
          </a:p>
          <a:p>
            <a:pPr marL="342900" indent="-342900">
              <a:spcBef>
                <a:spcPts val="600"/>
              </a:spcBef>
              <a:buClr>
                <a:schemeClr val="accent2">
                  <a:lumMod val="75000"/>
                </a:schemeClr>
              </a:buClr>
              <a:buFont typeface="Wingdings" pitchFamily="2" charset="2"/>
              <a:buChar char="Ø"/>
            </a:pPr>
            <a:r>
              <a:rPr lang="en-US" i="1" dirty="0"/>
              <a:t>Earning a degree is a solid return on my investment</a:t>
            </a:r>
          </a:p>
          <a:p>
            <a:pPr marL="342900" indent="-342900">
              <a:spcBef>
                <a:spcPts val="600"/>
              </a:spcBef>
              <a:buClr>
                <a:schemeClr val="accent2">
                  <a:lumMod val="75000"/>
                </a:schemeClr>
              </a:buClr>
              <a:buFont typeface="Wingdings" pitchFamily="2" charset="2"/>
              <a:buChar char="Ø"/>
            </a:pPr>
            <a:r>
              <a:rPr lang="en-US" i="1" dirty="0"/>
              <a:t>Monthly payment plans are available</a:t>
            </a:r>
          </a:p>
          <a:p>
            <a:pPr marL="342900" indent="-342900">
              <a:spcBef>
                <a:spcPts val="600"/>
              </a:spcBef>
              <a:buClr>
                <a:schemeClr val="accent2">
                  <a:lumMod val="75000"/>
                </a:schemeClr>
              </a:buClr>
              <a:buFont typeface="Wingdings" pitchFamily="2" charset="2"/>
              <a:buChar char="Ø"/>
            </a:pPr>
            <a:r>
              <a:rPr lang="en-US" i="1" dirty="0"/>
              <a:t>Earning a degree will improve your career opportunities</a:t>
            </a:r>
          </a:p>
          <a:p>
            <a:pPr marL="342900" indent="-342900">
              <a:spcBef>
                <a:spcPts val="600"/>
              </a:spcBef>
              <a:buClr>
                <a:schemeClr val="accent2">
                  <a:lumMod val="75000"/>
                </a:schemeClr>
              </a:buClr>
              <a:buFont typeface="Wingdings" pitchFamily="2" charset="2"/>
              <a:buChar char="Ø"/>
            </a:pPr>
            <a:r>
              <a:rPr lang="en-US" i="1" dirty="0"/>
              <a:t>Discounted computers and software purchase programs available</a:t>
            </a:r>
          </a:p>
          <a:p>
            <a:pPr marL="342900" indent="-342900">
              <a:spcBef>
                <a:spcPts val="600"/>
              </a:spcBef>
              <a:buClr>
                <a:schemeClr val="accent2">
                  <a:lumMod val="75000"/>
                </a:schemeClr>
              </a:buClr>
              <a:buFont typeface="Wingdings" pitchFamily="2" charset="2"/>
              <a:buChar char="Ø"/>
            </a:pPr>
            <a:r>
              <a:rPr lang="en-US" i="1" dirty="0"/>
              <a:t>Individual back to school transition help</a:t>
            </a:r>
          </a:p>
          <a:p>
            <a:pPr marL="342900" indent="-342900">
              <a:spcBef>
                <a:spcPts val="600"/>
              </a:spcBef>
              <a:buClr>
                <a:schemeClr val="accent2">
                  <a:lumMod val="75000"/>
                </a:schemeClr>
              </a:buClr>
              <a:buFont typeface="Wingdings" pitchFamily="2" charset="2"/>
              <a:buChar char="Ø"/>
            </a:pPr>
            <a:r>
              <a:rPr lang="en-US" i="1" dirty="0"/>
              <a:t>Scholarships are available</a:t>
            </a:r>
          </a:p>
          <a:p>
            <a:pPr marL="342900" indent="-342900">
              <a:spcBef>
                <a:spcPts val="600"/>
              </a:spcBef>
              <a:buClr>
                <a:schemeClr val="accent2">
                  <a:lumMod val="75000"/>
                </a:schemeClr>
              </a:buClr>
              <a:buFont typeface="Wingdings" pitchFamily="2" charset="2"/>
              <a:buChar char="Ø"/>
            </a:pPr>
            <a:r>
              <a:rPr lang="en-US" i="1" dirty="0"/>
              <a:t>Credits are easily transferred</a:t>
            </a:r>
          </a:p>
          <a:p>
            <a:pPr marL="342900" indent="-342900">
              <a:spcBef>
                <a:spcPts val="600"/>
              </a:spcBef>
              <a:buClr>
                <a:schemeClr val="accent2">
                  <a:lumMod val="75000"/>
                </a:schemeClr>
              </a:buClr>
              <a:buFont typeface="Wingdings" pitchFamily="2" charset="2"/>
              <a:buChar char="Ø"/>
            </a:pPr>
            <a:r>
              <a:rPr lang="en-US" i="1" dirty="0"/>
              <a:t>Student loans are </a:t>
            </a:r>
            <a:r>
              <a:rPr lang="en-US" i="1" dirty="0" smtClean="0"/>
              <a:t>available</a:t>
            </a:r>
            <a:endParaRPr lang="en-US" i="1" dirty="0"/>
          </a:p>
        </p:txBody>
      </p:sp>
      <p:sp>
        <p:nvSpPr>
          <p:cNvPr id="4" name="Rectangle 3"/>
          <p:cNvSpPr/>
          <p:nvPr/>
        </p:nvSpPr>
        <p:spPr>
          <a:xfrm>
            <a:off x="182880" y="1600200"/>
            <a:ext cx="6322915" cy="400110"/>
          </a:xfrm>
          <a:prstGeom prst="rect">
            <a:avLst/>
          </a:prstGeom>
        </p:spPr>
        <p:txBody>
          <a:bodyPr wrap="none">
            <a:spAutoFit/>
          </a:bodyPr>
          <a:lstStyle/>
          <a:p>
            <a:r>
              <a:rPr lang="en-US" sz="2000" dirty="0" smtClean="0"/>
              <a:t>‘Financial’ Segment’s most </a:t>
            </a:r>
            <a:r>
              <a:rPr lang="en-US" sz="2000" b="1" u="sng" dirty="0" smtClean="0"/>
              <a:t>positively</a:t>
            </a:r>
            <a:r>
              <a:rPr lang="en-US" sz="2000" dirty="0" smtClean="0"/>
              <a:t> impactful statements:</a:t>
            </a:r>
            <a:endParaRPr lang="en-US" sz="2000" dirty="0"/>
          </a:p>
        </p:txBody>
      </p:sp>
      <p:grpSp>
        <p:nvGrpSpPr>
          <p:cNvPr id="7" name="Group 6"/>
          <p:cNvGrpSpPr>
            <a:grpSpLocks/>
          </p:cNvGrpSpPr>
          <p:nvPr/>
        </p:nvGrpSpPr>
        <p:grpSpPr bwMode="auto">
          <a:xfrm>
            <a:off x="230188" y="1066800"/>
            <a:ext cx="8683625" cy="73025"/>
            <a:chOff x="0" y="0"/>
            <a:chExt cx="5470" cy="46"/>
          </a:xfrm>
        </p:grpSpPr>
        <p:sp>
          <p:nvSpPr>
            <p:cNvPr id="8"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9"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0521655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182880" y="2133600"/>
            <a:ext cx="8610600" cy="4495800"/>
          </a:xfrm>
          <a:prstGeom prst="rect">
            <a:avLst/>
          </a:prstGeom>
          <a:noFill/>
          <a:ln>
            <a:noFill/>
          </a:ln>
          <a:extLst/>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Arial" charset="0"/>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Arial" charset="0"/>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Arial" charset="0"/>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Arial" charset="0"/>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Arial"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itchFamily="2" charset="2"/>
              <a:buChar char="Ø"/>
              <a:defRPr/>
            </a:pPr>
            <a:endParaRPr lang="en-US" sz="2000" dirty="0" smtClean="0"/>
          </a:p>
          <a:p>
            <a:pPr marL="0" indent="0">
              <a:buFont typeface="Wingdings" pitchFamily="2" charset="2"/>
              <a:buNone/>
              <a:defRPr/>
            </a:pPr>
            <a:r>
              <a:rPr lang="en-US" sz="2400" dirty="0" smtClean="0"/>
              <a:t> </a:t>
            </a:r>
          </a:p>
        </p:txBody>
      </p:sp>
      <p:sp>
        <p:nvSpPr>
          <p:cNvPr id="14339" name="Title 1"/>
          <p:cNvSpPr txBox="1">
            <a:spLocks/>
          </p:cNvSpPr>
          <p:nvPr/>
        </p:nvSpPr>
        <p:spPr bwMode="auto">
          <a:xfrm>
            <a:off x="0" y="228600"/>
            <a:ext cx="868997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dirty="0" smtClean="0">
                <a:solidFill>
                  <a:schemeClr val="tx2"/>
                </a:solidFill>
              </a:rPr>
              <a:t>‘Financial’ Segment</a:t>
            </a:r>
            <a:endParaRPr lang="en-US" sz="3600" dirty="0">
              <a:solidFill>
                <a:schemeClr val="tx2"/>
              </a:solidFill>
            </a:endParaRPr>
          </a:p>
        </p:txBody>
      </p:sp>
      <p:sp>
        <p:nvSpPr>
          <p:cNvPr id="2" name="Rectangle 3"/>
          <p:cNvSpPr>
            <a:spLocks noGrp="1" noChangeArrowheads="1"/>
          </p:cNvSpPr>
          <p:nvPr>
            <p:ph type="body" idx="1"/>
          </p:nvPr>
        </p:nvSpPr>
        <p:spPr>
          <a:xfrm>
            <a:off x="457200" y="2438400"/>
            <a:ext cx="7924800" cy="3687763"/>
          </a:xfrm>
        </p:spPr>
        <p:txBody>
          <a:bodyPr/>
          <a:lstStyle/>
          <a:p>
            <a:pPr>
              <a:defRPr/>
            </a:pPr>
            <a:endParaRPr lang="en-US" sz="2400" dirty="0" smtClean="0"/>
          </a:p>
          <a:p>
            <a:pPr marL="0" indent="0">
              <a:buFont typeface="Wingdings" pitchFamily="2" charset="2"/>
              <a:buNone/>
              <a:defRPr/>
            </a:pPr>
            <a:endParaRPr lang="en-US" sz="2000" dirty="0" smtClean="0"/>
          </a:p>
        </p:txBody>
      </p:sp>
      <p:sp>
        <p:nvSpPr>
          <p:cNvPr id="3" name="Rectangle 2"/>
          <p:cNvSpPr/>
          <p:nvPr/>
        </p:nvSpPr>
        <p:spPr>
          <a:xfrm>
            <a:off x="304800" y="2569726"/>
            <a:ext cx="8610600" cy="1785104"/>
          </a:xfrm>
          <a:prstGeom prst="rect">
            <a:avLst/>
          </a:prstGeom>
        </p:spPr>
        <p:txBody>
          <a:bodyPr wrap="square">
            <a:spAutoFit/>
          </a:bodyPr>
          <a:lstStyle/>
          <a:p>
            <a:pPr marL="342900" indent="-342900">
              <a:spcBef>
                <a:spcPts val="600"/>
              </a:spcBef>
              <a:buClr>
                <a:schemeClr val="accent2">
                  <a:lumMod val="75000"/>
                </a:schemeClr>
              </a:buClr>
              <a:buFont typeface="Wingdings" pitchFamily="2" charset="2"/>
              <a:buChar char="Ø"/>
            </a:pPr>
            <a:r>
              <a:rPr lang="en-US" i="1" dirty="0" smtClean="0"/>
              <a:t>Academic advisors are </a:t>
            </a:r>
            <a:r>
              <a:rPr lang="en-US" i="1" dirty="0"/>
              <a:t>available 24 x 7</a:t>
            </a:r>
          </a:p>
          <a:p>
            <a:pPr marL="342900" indent="-342900">
              <a:spcBef>
                <a:spcPts val="600"/>
              </a:spcBef>
              <a:buClr>
                <a:schemeClr val="accent2">
                  <a:lumMod val="75000"/>
                </a:schemeClr>
              </a:buClr>
              <a:buFont typeface="Wingdings" pitchFamily="2" charset="2"/>
              <a:buChar char="Ø"/>
            </a:pPr>
            <a:r>
              <a:rPr lang="en-US" i="1" dirty="0" smtClean="0"/>
              <a:t>Academic advisors available </a:t>
            </a:r>
            <a:r>
              <a:rPr lang="en-US" i="1" dirty="0"/>
              <a:t>when requested</a:t>
            </a:r>
          </a:p>
          <a:p>
            <a:pPr marL="342900" indent="-342900">
              <a:spcBef>
                <a:spcPts val="600"/>
              </a:spcBef>
              <a:buClr>
                <a:schemeClr val="accent2">
                  <a:lumMod val="75000"/>
                </a:schemeClr>
              </a:buClr>
              <a:buFont typeface="Wingdings" pitchFamily="2" charset="2"/>
              <a:buChar char="Ø"/>
            </a:pPr>
            <a:r>
              <a:rPr lang="en-US" i="1" dirty="0"/>
              <a:t>Technical support is accessible via e-mail or phone 24 hours a day, seven days a </a:t>
            </a:r>
            <a:r>
              <a:rPr lang="en-US" i="1" dirty="0" smtClean="0"/>
              <a:t>week</a:t>
            </a:r>
            <a:endParaRPr lang="en-US" i="1" dirty="0"/>
          </a:p>
          <a:p>
            <a:pPr marL="342900" indent="-342900">
              <a:spcBef>
                <a:spcPts val="600"/>
              </a:spcBef>
              <a:buClr>
                <a:schemeClr val="accent2">
                  <a:lumMod val="75000"/>
                </a:schemeClr>
              </a:buClr>
              <a:buFont typeface="Wingdings" pitchFamily="2" charset="2"/>
              <a:buChar char="Ø"/>
            </a:pPr>
            <a:r>
              <a:rPr lang="en-US" i="1" dirty="0"/>
              <a:t>The University understands your individual needs</a:t>
            </a:r>
          </a:p>
          <a:p>
            <a:pPr marL="342900" indent="-342900">
              <a:spcBef>
                <a:spcPts val="600"/>
              </a:spcBef>
              <a:buClr>
                <a:schemeClr val="accent2">
                  <a:lumMod val="75000"/>
                </a:schemeClr>
              </a:buClr>
              <a:buFont typeface="Wingdings" pitchFamily="2" charset="2"/>
              <a:buChar char="Ø"/>
            </a:pPr>
            <a:r>
              <a:rPr lang="en-US" i="1" dirty="0"/>
              <a:t>Professors offer guidance and support when </a:t>
            </a:r>
            <a:r>
              <a:rPr lang="en-US" i="1" dirty="0" smtClean="0"/>
              <a:t>requested</a:t>
            </a:r>
            <a:endParaRPr lang="en-US" i="1" dirty="0"/>
          </a:p>
        </p:txBody>
      </p:sp>
      <p:sp>
        <p:nvSpPr>
          <p:cNvPr id="4" name="Rectangle 3"/>
          <p:cNvSpPr/>
          <p:nvPr/>
        </p:nvSpPr>
        <p:spPr>
          <a:xfrm>
            <a:off x="182880" y="1764268"/>
            <a:ext cx="6397054" cy="400110"/>
          </a:xfrm>
          <a:prstGeom prst="rect">
            <a:avLst/>
          </a:prstGeom>
        </p:spPr>
        <p:txBody>
          <a:bodyPr wrap="none">
            <a:spAutoFit/>
          </a:bodyPr>
          <a:lstStyle/>
          <a:p>
            <a:r>
              <a:rPr lang="en-US" sz="2000" dirty="0" smtClean="0"/>
              <a:t>‘Financial’ Segment’s most </a:t>
            </a:r>
            <a:r>
              <a:rPr lang="en-US" sz="2000" b="1" u="sng" dirty="0" smtClean="0"/>
              <a:t>negatively</a:t>
            </a:r>
            <a:r>
              <a:rPr lang="en-US" sz="2000" dirty="0" smtClean="0"/>
              <a:t> impactful statements:</a:t>
            </a:r>
            <a:endParaRPr lang="en-US" sz="2000" dirty="0"/>
          </a:p>
        </p:txBody>
      </p:sp>
      <p:grpSp>
        <p:nvGrpSpPr>
          <p:cNvPr id="7" name="Group 6"/>
          <p:cNvGrpSpPr>
            <a:grpSpLocks/>
          </p:cNvGrpSpPr>
          <p:nvPr/>
        </p:nvGrpSpPr>
        <p:grpSpPr bwMode="auto">
          <a:xfrm>
            <a:off x="230188" y="1066800"/>
            <a:ext cx="8683625" cy="73025"/>
            <a:chOff x="0" y="0"/>
            <a:chExt cx="5470" cy="46"/>
          </a:xfrm>
        </p:grpSpPr>
        <p:sp>
          <p:nvSpPr>
            <p:cNvPr id="8"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9"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7217364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182880" y="2133600"/>
            <a:ext cx="8610600" cy="4495800"/>
          </a:xfrm>
          <a:prstGeom prst="rect">
            <a:avLst/>
          </a:prstGeom>
          <a:noFill/>
          <a:ln>
            <a:noFill/>
          </a:ln>
          <a:extLst/>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Arial" charset="0"/>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Arial" charset="0"/>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Arial" charset="0"/>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Arial" charset="0"/>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Arial"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itchFamily="2" charset="2"/>
              <a:buChar char="Ø"/>
              <a:defRPr/>
            </a:pPr>
            <a:endParaRPr lang="en-US" sz="2000" dirty="0" smtClean="0"/>
          </a:p>
          <a:p>
            <a:pPr marL="0" indent="0">
              <a:buFont typeface="Wingdings" pitchFamily="2" charset="2"/>
              <a:buNone/>
              <a:defRPr/>
            </a:pPr>
            <a:r>
              <a:rPr lang="en-US" sz="2400" dirty="0" smtClean="0"/>
              <a:t> </a:t>
            </a:r>
          </a:p>
        </p:txBody>
      </p:sp>
      <p:sp>
        <p:nvSpPr>
          <p:cNvPr id="14339" name="Title 1"/>
          <p:cNvSpPr txBox="1">
            <a:spLocks/>
          </p:cNvSpPr>
          <p:nvPr/>
        </p:nvSpPr>
        <p:spPr bwMode="auto">
          <a:xfrm>
            <a:off x="0" y="228600"/>
            <a:ext cx="868997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dirty="0" smtClean="0">
                <a:solidFill>
                  <a:schemeClr val="tx2"/>
                </a:solidFill>
              </a:rPr>
              <a:t>‘Reputation’ Segment</a:t>
            </a:r>
            <a:endParaRPr lang="en-US" sz="3600" dirty="0">
              <a:solidFill>
                <a:schemeClr val="tx2"/>
              </a:solidFill>
            </a:endParaRPr>
          </a:p>
        </p:txBody>
      </p:sp>
      <p:sp>
        <p:nvSpPr>
          <p:cNvPr id="2" name="Rectangle 3"/>
          <p:cNvSpPr>
            <a:spLocks noGrp="1" noChangeArrowheads="1"/>
          </p:cNvSpPr>
          <p:nvPr>
            <p:ph type="body" idx="1"/>
          </p:nvPr>
        </p:nvSpPr>
        <p:spPr>
          <a:xfrm>
            <a:off x="457200" y="2438400"/>
            <a:ext cx="7924800" cy="3687763"/>
          </a:xfrm>
        </p:spPr>
        <p:txBody>
          <a:bodyPr/>
          <a:lstStyle/>
          <a:p>
            <a:pPr>
              <a:defRPr/>
            </a:pPr>
            <a:endParaRPr lang="en-US" sz="2400" dirty="0" smtClean="0"/>
          </a:p>
          <a:p>
            <a:pPr marL="0" indent="0">
              <a:buFont typeface="Wingdings" pitchFamily="2" charset="2"/>
              <a:buNone/>
              <a:defRPr/>
            </a:pPr>
            <a:endParaRPr lang="en-US" sz="2000" dirty="0" smtClean="0"/>
          </a:p>
        </p:txBody>
      </p:sp>
      <p:sp>
        <p:nvSpPr>
          <p:cNvPr id="3" name="Rectangle 2"/>
          <p:cNvSpPr/>
          <p:nvPr/>
        </p:nvSpPr>
        <p:spPr>
          <a:xfrm>
            <a:off x="304800" y="2286000"/>
            <a:ext cx="8610600" cy="1077218"/>
          </a:xfrm>
          <a:prstGeom prst="rect">
            <a:avLst/>
          </a:prstGeom>
        </p:spPr>
        <p:txBody>
          <a:bodyPr wrap="square">
            <a:spAutoFit/>
          </a:bodyPr>
          <a:lstStyle/>
          <a:p>
            <a:pPr marL="342900" indent="-342900">
              <a:spcBef>
                <a:spcPts val="600"/>
              </a:spcBef>
              <a:buClr>
                <a:schemeClr val="accent2">
                  <a:lumMod val="75000"/>
                </a:schemeClr>
              </a:buClr>
              <a:buFont typeface="Wingdings" pitchFamily="2" charset="2"/>
              <a:buChar char="Ø"/>
            </a:pPr>
            <a:r>
              <a:rPr lang="en-US" i="1" dirty="0"/>
              <a:t>This University is regionally accredited</a:t>
            </a:r>
          </a:p>
          <a:p>
            <a:pPr marL="342900" indent="-342900">
              <a:spcBef>
                <a:spcPts val="600"/>
              </a:spcBef>
              <a:buClr>
                <a:schemeClr val="accent2">
                  <a:lumMod val="75000"/>
                </a:schemeClr>
              </a:buClr>
              <a:buFont typeface="Wingdings" pitchFamily="2" charset="2"/>
              <a:buChar char="Ø"/>
            </a:pPr>
            <a:r>
              <a:rPr lang="en-US" i="1" dirty="0"/>
              <a:t>University instructors are experienced and knowledgeable</a:t>
            </a:r>
          </a:p>
          <a:p>
            <a:pPr marL="342900" indent="-342900">
              <a:spcBef>
                <a:spcPts val="600"/>
              </a:spcBef>
              <a:buClr>
                <a:schemeClr val="accent2">
                  <a:lumMod val="75000"/>
                </a:schemeClr>
              </a:buClr>
              <a:buFont typeface="Wingdings" pitchFamily="2" charset="2"/>
              <a:buChar char="Ø"/>
            </a:pPr>
            <a:r>
              <a:rPr lang="en-US" i="1" dirty="0"/>
              <a:t>This University offers under graduate and graduate degree programs</a:t>
            </a:r>
          </a:p>
        </p:txBody>
      </p:sp>
      <p:sp>
        <p:nvSpPr>
          <p:cNvPr id="4" name="Rectangle 3"/>
          <p:cNvSpPr/>
          <p:nvPr/>
        </p:nvSpPr>
        <p:spPr>
          <a:xfrm>
            <a:off x="182880" y="1600200"/>
            <a:ext cx="6621724" cy="400110"/>
          </a:xfrm>
          <a:prstGeom prst="rect">
            <a:avLst/>
          </a:prstGeom>
        </p:spPr>
        <p:txBody>
          <a:bodyPr wrap="none">
            <a:spAutoFit/>
          </a:bodyPr>
          <a:lstStyle/>
          <a:p>
            <a:r>
              <a:rPr lang="en-US" sz="2000" dirty="0" smtClean="0"/>
              <a:t>‘Reputation’ Segment’s most </a:t>
            </a:r>
            <a:r>
              <a:rPr lang="en-US" sz="2000" b="1" u="sng" dirty="0" smtClean="0"/>
              <a:t>positively</a:t>
            </a:r>
            <a:r>
              <a:rPr lang="en-US" sz="2000" dirty="0" smtClean="0"/>
              <a:t> impactful statements:</a:t>
            </a:r>
            <a:endParaRPr lang="en-US" sz="2000" dirty="0"/>
          </a:p>
        </p:txBody>
      </p:sp>
      <p:pic>
        <p:nvPicPr>
          <p:cNvPr id="10" name="Picture 2" descr="Logo"/>
          <p:cNvPicPr>
            <a:picLocks noChangeAspect="1" noChangeArrowheads="1"/>
          </p:cNvPicPr>
          <p:nvPr/>
        </p:nvPicPr>
        <p:blipFill>
          <a:blip r:embed="rId2" cstate="print"/>
          <a:srcRect r="48800" b="31429"/>
          <a:stretch>
            <a:fillRect/>
          </a:stretch>
        </p:blipFill>
        <p:spPr bwMode="auto">
          <a:xfrm>
            <a:off x="685800" y="6324600"/>
            <a:ext cx="1752600" cy="328613"/>
          </a:xfrm>
          <a:prstGeom prst="rect">
            <a:avLst/>
          </a:prstGeom>
          <a:noFill/>
        </p:spPr>
      </p:pic>
      <p:grpSp>
        <p:nvGrpSpPr>
          <p:cNvPr id="8" name="Group 7"/>
          <p:cNvGrpSpPr>
            <a:grpSpLocks/>
          </p:cNvGrpSpPr>
          <p:nvPr/>
        </p:nvGrpSpPr>
        <p:grpSpPr bwMode="auto">
          <a:xfrm>
            <a:off x="230188" y="1066800"/>
            <a:ext cx="8683625" cy="73025"/>
            <a:chOff x="0" y="0"/>
            <a:chExt cx="5470" cy="46"/>
          </a:xfrm>
        </p:grpSpPr>
        <p:sp>
          <p:nvSpPr>
            <p:cNvPr id="9"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11"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spTree>
    <p:extLst>
      <p:ext uri="{BB962C8B-B14F-4D97-AF65-F5344CB8AC3E}">
        <p14:creationId xmlns:p14="http://schemas.microsoft.com/office/powerpoint/2010/main" xmlns="" val="66043521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Content Placeholder 2"/>
          <p:cNvSpPr txBox="1">
            <a:spLocks/>
          </p:cNvSpPr>
          <p:nvPr/>
        </p:nvSpPr>
        <p:spPr bwMode="auto">
          <a:xfrm>
            <a:off x="182880" y="2133600"/>
            <a:ext cx="8610600" cy="4495800"/>
          </a:xfrm>
          <a:prstGeom prst="rect">
            <a:avLst/>
          </a:prstGeom>
          <a:noFill/>
          <a:ln>
            <a:noFill/>
          </a:ln>
          <a:extLst/>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Arial" charset="0"/>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Arial" charset="0"/>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Arial" charset="0"/>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Arial" charset="0"/>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Arial"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itchFamily="2" charset="2"/>
              <a:buChar char="Ø"/>
              <a:defRPr/>
            </a:pPr>
            <a:endParaRPr lang="en-US" sz="2000" dirty="0" smtClean="0"/>
          </a:p>
          <a:p>
            <a:pPr marL="0" indent="0">
              <a:buFont typeface="Wingdings" pitchFamily="2" charset="2"/>
              <a:buNone/>
              <a:defRPr/>
            </a:pPr>
            <a:r>
              <a:rPr lang="en-US" sz="2400" dirty="0" smtClean="0"/>
              <a:t> </a:t>
            </a:r>
          </a:p>
        </p:txBody>
      </p:sp>
      <p:sp>
        <p:nvSpPr>
          <p:cNvPr id="14339" name="Title 1"/>
          <p:cNvSpPr txBox="1">
            <a:spLocks/>
          </p:cNvSpPr>
          <p:nvPr/>
        </p:nvSpPr>
        <p:spPr bwMode="auto">
          <a:xfrm>
            <a:off x="0" y="228600"/>
            <a:ext cx="868997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dirty="0" smtClean="0">
                <a:solidFill>
                  <a:schemeClr val="tx2"/>
                </a:solidFill>
              </a:rPr>
              <a:t>‘Reputation’ Segment</a:t>
            </a:r>
            <a:endParaRPr lang="en-US" sz="3600" dirty="0">
              <a:solidFill>
                <a:schemeClr val="tx2"/>
              </a:solidFill>
            </a:endParaRPr>
          </a:p>
        </p:txBody>
      </p:sp>
      <p:sp>
        <p:nvSpPr>
          <p:cNvPr id="2" name="Rectangle 3"/>
          <p:cNvSpPr>
            <a:spLocks noGrp="1" noChangeArrowheads="1"/>
          </p:cNvSpPr>
          <p:nvPr>
            <p:ph type="body" idx="1"/>
          </p:nvPr>
        </p:nvSpPr>
        <p:spPr>
          <a:xfrm>
            <a:off x="457200" y="2438400"/>
            <a:ext cx="7924800" cy="3687763"/>
          </a:xfrm>
        </p:spPr>
        <p:txBody>
          <a:bodyPr/>
          <a:lstStyle/>
          <a:p>
            <a:pPr>
              <a:defRPr/>
            </a:pPr>
            <a:endParaRPr lang="en-US" sz="2400" dirty="0" smtClean="0"/>
          </a:p>
          <a:p>
            <a:pPr marL="0" indent="0">
              <a:buFont typeface="Wingdings" pitchFamily="2" charset="2"/>
              <a:buNone/>
              <a:defRPr/>
            </a:pPr>
            <a:endParaRPr lang="en-US" sz="2000" dirty="0" smtClean="0"/>
          </a:p>
        </p:txBody>
      </p:sp>
      <p:sp>
        <p:nvSpPr>
          <p:cNvPr id="3" name="Rectangle 2"/>
          <p:cNvSpPr/>
          <p:nvPr/>
        </p:nvSpPr>
        <p:spPr>
          <a:xfrm>
            <a:off x="304800" y="2438400"/>
            <a:ext cx="8610600" cy="3831818"/>
          </a:xfrm>
          <a:prstGeom prst="rect">
            <a:avLst/>
          </a:prstGeom>
        </p:spPr>
        <p:txBody>
          <a:bodyPr wrap="square">
            <a:spAutoFit/>
          </a:bodyPr>
          <a:lstStyle/>
          <a:p>
            <a:pPr marL="342900" indent="-342900">
              <a:spcBef>
                <a:spcPts val="600"/>
              </a:spcBef>
              <a:buClr>
                <a:schemeClr val="accent2">
                  <a:lumMod val="75000"/>
                </a:schemeClr>
              </a:buClr>
              <a:buFont typeface="Wingdings" pitchFamily="2" charset="2"/>
              <a:buChar char="Ø"/>
            </a:pPr>
            <a:r>
              <a:rPr lang="en-US" i="1" dirty="0"/>
              <a:t>Individual back to school transition help</a:t>
            </a:r>
          </a:p>
          <a:p>
            <a:pPr marL="342900" indent="-342900">
              <a:spcBef>
                <a:spcPts val="600"/>
              </a:spcBef>
              <a:buClr>
                <a:schemeClr val="accent2">
                  <a:lumMod val="75000"/>
                </a:schemeClr>
              </a:buClr>
              <a:buFont typeface="Wingdings" pitchFamily="2" charset="2"/>
              <a:buChar char="Ø"/>
            </a:pPr>
            <a:r>
              <a:rPr lang="en-US" i="1" dirty="0"/>
              <a:t>Attend courses in a modern comfortable classroom</a:t>
            </a:r>
          </a:p>
          <a:p>
            <a:pPr marL="342900" indent="-342900">
              <a:spcBef>
                <a:spcPts val="600"/>
              </a:spcBef>
              <a:buClr>
                <a:schemeClr val="accent2">
                  <a:lumMod val="75000"/>
                </a:schemeClr>
              </a:buClr>
              <a:buFont typeface="Wingdings" pitchFamily="2" charset="2"/>
              <a:buChar char="Ø"/>
            </a:pPr>
            <a:r>
              <a:rPr lang="en-US" i="1" dirty="0"/>
              <a:t>Earning a degree will help you get a job in a new profession or field</a:t>
            </a:r>
          </a:p>
          <a:p>
            <a:pPr marL="342900" indent="-342900">
              <a:spcBef>
                <a:spcPts val="600"/>
              </a:spcBef>
              <a:buClr>
                <a:schemeClr val="accent2">
                  <a:lumMod val="75000"/>
                </a:schemeClr>
              </a:buClr>
              <a:buFont typeface="Wingdings" pitchFamily="2" charset="2"/>
              <a:buChar char="Ø"/>
            </a:pPr>
            <a:r>
              <a:rPr lang="en-US" i="1" dirty="0"/>
              <a:t>Having a degree is important to my co-workers and peers</a:t>
            </a:r>
          </a:p>
          <a:p>
            <a:pPr marL="342900" indent="-342900">
              <a:spcBef>
                <a:spcPts val="600"/>
              </a:spcBef>
              <a:buClr>
                <a:schemeClr val="accent2">
                  <a:lumMod val="75000"/>
                </a:schemeClr>
              </a:buClr>
              <a:buFont typeface="Wingdings" pitchFamily="2" charset="2"/>
              <a:buChar char="Ø"/>
            </a:pPr>
            <a:r>
              <a:rPr lang="en-US" i="1" dirty="0"/>
              <a:t>You believe that you can complete your degree program</a:t>
            </a:r>
          </a:p>
          <a:p>
            <a:pPr marL="342900" indent="-342900">
              <a:spcBef>
                <a:spcPts val="600"/>
              </a:spcBef>
              <a:buClr>
                <a:schemeClr val="accent2">
                  <a:lumMod val="75000"/>
                </a:schemeClr>
              </a:buClr>
              <a:buFont typeface="Wingdings" pitchFamily="2" charset="2"/>
              <a:buChar char="Ø"/>
            </a:pPr>
            <a:r>
              <a:rPr lang="en-US" i="1" dirty="0"/>
              <a:t>Learning new information and acquiring new skills will help you grow in your career</a:t>
            </a:r>
          </a:p>
          <a:p>
            <a:pPr marL="342900" indent="-342900">
              <a:spcBef>
                <a:spcPts val="600"/>
              </a:spcBef>
              <a:buClr>
                <a:schemeClr val="accent2">
                  <a:lumMod val="75000"/>
                </a:schemeClr>
              </a:buClr>
              <a:buFont typeface="Wingdings" pitchFamily="2" charset="2"/>
              <a:buChar char="Ø"/>
            </a:pPr>
            <a:r>
              <a:rPr lang="en-US" i="1" dirty="0"/>
              <a:t>The support of your classmates will improve your success</a:t>
            </a:r>
          </a:p>
          <a:p>
            <a:pPr marL="342900" indent="-342900">
              <a:spcBef>
                <a:spcPts val="600"/>
              </a:spcBef>
              <a:buClr>
                <a:schemeClr val="accent2">
                  <a:lumMod val="75000"/>
                </a:schemeClr>
              </a:buClr>
              <a:buFont typeface="Wingdings" pitchFamily="2" charset="2"/>
              <a:buChar char="Ø"/>
            </a:pPr>
            <a:r>
              <a:rPr lang="en-US" i="1" dirty="0"/>
              <a:t>Discounted computers and software purchase programs available</a:t>
            </a:r>
          </a:p>
          <a:p>
            <a:pPr marL="342900" indent="-342900">
              <a:spcBef>
                <a:spcPts val="600"/>
              </a:spcBef>
              <a:buClr>
                <a:schemeClr val="accent2">
                  <a:lumMod val="75000"/>
                </a:schemeClr>
              </a:buClr>
              <a:buFont typeface="Wingdings" pitchFamily="2" charset="2"/>
              <a:buChar char="Ø"/>
            </a:pPr>
            <a:r>
              <a:rPr lang="en-US" i="1" dirty="0"/>
              <a:t>The University offers adequate technical support</a:t>
            </a:r>
          </a:p>
          <a:p>
            <a:pPr marL="342900" indent="-342900">
              <a:spcBef>
                <a:spcPts val="600"/>
              </a:spcBef>
              <a:buClr>
                <a:schemeClr val="accent2">
                  <a:lumMod val="75000"/>
                </a:schemeClr>
              </a:buClr>
              <a:buFont typeface="Wingdings" pitchFamily="2" charset="2"/>
              <a:buChar char="Ø"/>
            </a:pPr>
            <a:r>
              <a:rPr lang="en-US" i="1" dirty="0"/>
              <a:t>Earning a degree is a solid return on my </a:t>
            </a:r>
            <a:r>
              <a:rPr lang="en-US" i="1" dirty="0" smtClean="0"/>
              <a:t>investment</a:t>
            </a:r>
            <a:endParaRPr lang="en-US" i="1" dirty="0"/>
          </a:p>
        </p:txBody>
      </p:sp>
      <p:sp>
        <p:nvSpPr>
          <p:cNvPr id="4" name="Rectangle 3"/>
          <p:cNvSpPr/>
          <p:nvPr/>
        </p:nvSpPr>
        <p:spPr>
          <a:xfrm>
            <a:off x="182880" y="1764268"/>
            <a:ext cx="6695863" cy="400110"/>
          </a:xfrm>
          <a:prstGeom prst="rect">
            <a:avLst/>
          </a:prstGeom>
        </p:spPr>
        <p:txBody>
          <a:bodyPr wrap="none">
            <a:spAutoFit/>
          </a:bodyPr>
          <a:lstStyle/>
          <a:p>
            <a:r>
              <a:rPr lang="en-US" sz="2000" dirty="0" smtClean="0"/>
              <a:t>‘Reputation’ Segment’s most </a:t>
            </a:r>
            <a:r>
              <a:rPr lang="en-US" sz="2000" b="1" u="sng" dirty="0" smtClean="0"/>
              <a:t>negatively</a:t>
            </a:r>
            <a:r>
              <a:rPr lang="en-US" sz="2000" dirty="0" smtClean="0"/>
              <a:t> impactful statements:</a:t>
            </a:r>
            <a:endParaRPr lang="en-US" sz="2000" dirty="0"/>
          </a:p>
        </p:txBody>
      </p:sp>
      <p:pic>
        <p:nvPicPr>
          <p:cNvPr id="10" name="Picture 2" descr="Logo"/>
          <p:cNvPicPr>
            <a:picLocks noChangeAspect="1" noChangeArrowheads="1"/>
          </p:cNvPicPr>
          <p:nvPr/>
        </p:nvPicPr>
        <p:blipFill>
          <a:blip r:embed="rId2" cstate="print"/>
          <a:srcRect r="48800" b="31429"/>
          <a:stretch>
            <a:fillRect/>
          </a:stretch>
        </p:blipFill>
        <p:spPr bwMode="auto">
          <a:xfrm>
            <a:off x="685800" y="6324600"/>
            <a:ext cx="1752600" cy="328613"/>
          </a:xfrm>
          <a:prstGeom prst="rect">
            <a:avLst/>
          </a:prstGeom>
          <a:noFill/>
        </p:spPr>
      </p:pic>
      <p:grpSp>
        <p:nvGrpSpPr>
          <p:cNvPr id="8" name="Group 7"/>
          <p:cNvGrpSpPr>
            <a:grpSpLocks/>
          </p:cNvGrpSpPr>
          <p:nvPr/>
        </p:nvGrpSpPr>
        <p:grpSpPr bwMode="auto">
          <a:xfrm>
            <a:off x="230188" y="1066800"/>
            <a:ext cx="8683625" cy="73025"/>
            <a:chOff x="0" y="0"/>
            <a:chExt cx="5470" cy="46"/>
          </a:xfrm>
        </p:grpSpPr>
        <p:sp>
          <p:nvSpPr>
            <p:cNvPr id="9"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11"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spTree>
    <p:extLst>
      <p:ext uri="{BB962C8B-B14F-4D97-AF65-F5344CB8AC3E}">
        <p14:creationId xmlns:p14="http://schemas.microsoft.com/office/powerpoint/2010/main" xmlns="" val="958295512"/>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 On-line Installation Dashboard</a:t>
            </a:r>
            <a:br>
              <a:rPr lang="en-US" dirty="0" smtClean="0"/>
            </a:br>
            <a:r>
              <a:rPr lang="en-US" dirty="0" smtClean="0"/>
              <a:t>Accelerates Applied Use of the Science</a:t>
            </a:r>
            <a:endParaRPr lang="en-US" dirty="0"/>
          </a:p>
        </p:txBody>
      </p:sp>
      <p:pic>
        <p:nvPicPr>
          <p:cNvPr id="4" name="Content Placeholder 3" descr="Embry-Riddle.png">
            <a:hlinkClick r:id="rId2"/>
          </p:cNvPr>
          <p:cNvPicPr>
            <a:picLocks noGrp="1" noChangeAspect="1"/>
          </p:cNvPicPr>
          <p:nvPr>
            <p:ph idx="1"/>
          </p:nvPr>
        </p:nvPicPr>
        <p:blipFill>
          <a:blip r:embed="rId3" cstate="print">
            <a:extLst>
              <a:ext uri="{28A0092B-C50C-407E-A947-70E740481C1C}">
                <a14:useLocalDpi xmlns:a14="http://schemas.microsoft.com/office/drawing/2010/main" xmlns="" val="0"/>
              </a:ext>
            </a:extLst>
          </a:blip>
          <a:srcRect t="8518" b="8518"/>
          <a:stretch>
            <a:fillRect/>
          </a:stretch>
        </p:blipFill>
        <p:spPr/>
      </p:pic>
      <p:grpSp>
        <p:nvGrpSpPr>
          <p:cNvPr id="5" name="Group 4"/>
          <p:cNvGrpSpPr>
            <a:grpSpLocks/>
          </p:cNvGrpSpPr>
          <p:nvPr/>
        </p:nvGrpSpPr>
        <p:grpSpPr bwMode="auto">
          <a:xfrm>
            <a:off x="230188" y="1222375"/>
            <a:ext cx="8683625" cy="73025"/>
            <a:chOff x="0" y="0"/>
            <a:chExt cx="5470" cy="46"/>
          </a:xfrm>
        </p:grpSpPr>
        <p:sp>
          <p:nvSpPr>
            <p:cNvPr id="6"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7"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100974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47272" y="6407944"/>
            <a:ext cx="365760" cy="365125"/>
          </a:xfrm>
          <a:prstGeom prst="rect">
            <a:avLst/>
          </a:prstGeom>
        </p:spPr>
        <p:txBody>
          <a:bodyPr>
            <a:normAutofit/>
          </a:bodyPr>
          <a:lstStyle/>
          <a:p>
            <a:pPr>
              <a:defRPr/>
            </a:pPr>
            <a:fld id="{F628FB0D-BCB0-4363-8B64-B6D64D782CB4}" type="slidenum">
              <a:rPr lang="en-US" smtClean="0"/>
              <a:pPr>
                <a:defRPr/>
              </a:pPr>
              <a:t>46</a:t>
            </a:fld>
            <a:endParaRPr lang="en-US" dirty="0"/>
          </a:p>
        </p:txBody>
      </p:sp>
      <p:sp>
        <p:nvSpPr>
          <p:cNvPr id="7" name="Rectangle 2"/>
          <p:cNvSpPr txBox="1">
            <a:spLocks/>
          </p:cNvSpPr>
          <p:nvPr/>
        </p:nvSpPr>
        <p:spPr>
          <a:xfrm>
            <a:off x="0" y="228600"/>
            <a:ext cx="91440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The ViewPoint Identifier: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rPr>
              <a:t>Just A </a:t>
            </a:r>
            <a:r>
              <a:rPr lang="en-US" sz="3600" b="1"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F</a:t>
            </a:r>
            <a:r>
              <a:rPr kumimoji="0" lang="en-US" sz="36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rPr>
              <a:t>ew</a:t>
            </a:r>
            <a:r>
              <a:rPr kumimoji="0" lang="en-US"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rPr>
              <a:t> Simple </a:t>
            </a:r>
            <a:r>
              <a:rPr lang="en-US" sz="3600" b="1"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Q</a:t>
            </a:r>
            <a:r>
              <a:rPr kumimoji="0" lang="en-US" sz="3600" b="1" i="0" u="none" strike="noStrike" kern="1200" cap="none" spc="0" normalizeH="0" baseline="0" noProof="0" dirty="0" err="1"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rPr>
              <a:t>uestions</a:t>
            </a:r>
            <a:endParaRPr kumimoji="0" lang="en-US" sz="3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381000" y="1600200"/>
            <a:ext cx="8434375" cy="4392325"/>
          </a:xfrm>
          <a:prstGeom prst="rect">
            <a:avLst/>
          </a:prstGeom>
          <a:ln>
            <a:noFill/>
          </a:ln>
          <a:effectLst>
            <a:outerShdw blurRad="292100" dist="139700" dir="2700000" algn="tl" rotWithShape="0">
              <a:srgbClr val="333333">
                <a:alpha val="65000"/>
              </a:srgbClr>
            </a:outerShdw>
          </a:effectLst>
        </p:spPr>
      </p:pic>
      <p:pic>
        <p:nvPicPr>
          <p:cNvPr id="6" name="Picture 5" descr="C:\Documents and Settings\Steve Onufrey\Local Settings\Temporary Internet Files\Content.IE5\LZU1DZT8\MPj04383830000[1].jpg"/>
          <p:cNvPicPr>
            <a:picLocks noChangeAspect="1" noChangeArrowheads="1"/>
          </p:cNvPicPr>
          <p:nvPr/>
        </p:nvPicPr>
        <p:blipFill>
          <a:blip r:embed="rId3" cstate="print"/>
          <a:srcRect l="11429" t="12161" r="5714"/>
          <a:stretch>
            <a:fillRect/>
          </a:stretch>
        </p:blipFill>
        <p:spPr bwMode="auto">
          <a:xfrm>
            <a:off x="5181600" y="1752600"/>
            <a:ext cx="1905000" cy="1270000"/>
          </a:xfrm>
          <a:prstGeom prst="rect">
            <a:avLst/>
          </a:prstGeom>
          <a:noFill/>
          <a:ln w="9525">
            <a:solidFill>
              <a:srgbClr val="002060"/>
            </a:solidFill>
            <a:miter lim="800000"/>
            <a:headEnd/>
            <a:tailEnd/>
          </a:ln>
          <a:effectLst>
            <a:outerShdw blurRad="50800" dist="38100" dir="2700000" algn="tl" rotWithShape="0">
              <a:prstClr val="black">
                <a:alpha val="40000"/>
              </a:prstClr>
            </a:outerShdw>
          </a:effectLst>
        </p:spPr>
      </p:pic>
      <p:grpSp>
        <p:nvGrpSpPr>
          <p:cNvPr id="8" name="Group 7"/>
          <p:cNvGrpSpPr>
            <a:grpSpLocks/>
          </p:cNvGrpSpPr>
          <p:nvPr/>
        </p:nvGrpSpPr>
        <p:grpSpPr bwMode="auto">
          <a:xfrm>
            <a:off x="230188" y="1298575"/>
            <a:ext cx="8683625" cy="73025"/>
            <a:chOff x="0" y="0"/>
            <a:chExt cx="5470" cy="46"/>
          </a:xfrm>
        </p:grpSpPr>
        <p:sp>
          <p:nvSpPr>
            <p:cNvPr id="9"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10"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47272" y="6407944"/>
            <a:ext cx="365760" cy="365125"/>
          </a:xfrm>
          <a:prstGeom prst="rect">
            <a:avLst/>
          </a:prstGeom>
        </p:spPr>
        <p:txBody>
          <a:bodyPr>
            <a:normAutofit/>
          </a:bodyPr>
          <a:lstStyle/>
          <a:p>
            <a:pPr>
              <a:defRPr/>
            </a:pPr>
            <a:fld id="{F628FB0D-BCB0-4363-8B64-B6D64D782CB4}" type="slidenum">
              <a:rPr lang="en-US" smtClean="0"/>
              <a:pPr>
                <a:defRPr/>
              </a:pPr>
              <a:t>47</a:t>
            </a:fld>
            <a:endParaRPr lang="en-US" dirty="0"/>
          </a:p>
        </p:txBody>
      </p:sp>
      <p:sp>
        <p:nvSpPr>
          <p:cNvPr id="7" name="Rectangle 2"/>
          <p:cNvSpPr txBox="1">
            <a:spLocks/>
          </p:cNvSpPr>
          <p:nvPr/>
        </p:nvSpPr>
        <p:spPr>
          <a:xfrm>
            <a:off x="0" y="152400"/>
            <a:ext cx="9144000" cy="1143000"/>
          </a:xfrm>
          <a:prstGeom prst="rect">
            <a:avLst/>
          </a:prstGeom>
        </p:spPr>
        <p:txBody>
          <a:bodyPr vert="horz" anchor="ctr">
            <a:normAutofit fontScale="92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rPr>
              <a:t>On </a:t>
            </a:r>
            <a:r>
              <a:rPr lang="en-US" sz="2800" b="1"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The Spot:  K</a:t>
            </a:r>
            <a:r>
              <a:rPr kumimoji="0" lang="en-U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rPr>
              <a:t>now </a:t>
            </a:r>
            <a:r>
              <a:rPr lang="en-US" sz="2800" b="1" noProof="0"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What</a:t>
            </a:r>
            <a:r>
              <a:rPr kumimoji="0" lang="en-U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rPr>
              <a:t> To</a:t>
            </a:r>
            <a:r>
              <a:rPr kumimoji="0" lang="en-US" sz="28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rPr>
              <a:t> Say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And What </a:t>
            </a:r>
            <a:r>
              <a:rPr lang="en-US" sz="2800" b="1" u="sng"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NOT</a:t>
            </a:r>
            <a:r>
              <a:rPr lang="en-US" sz="2800" b="1"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 To Say with ViewPoint specific messages</a:t>
            </a:r>
            <a:endParaRPr kumimoji="0" lang="en-U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endParaRPr>
          </a:p>
        </p:txBody>
      </p:sp>
      <p:pic>
        <p:nvPicPr>
          <p:cNvPr id="5" name="Picture 4"/>
          <p:cNvPicPr>
            <a:picLocks noChangeAspect="1" noChangeArrowheads="1"/>
          </p:cNvPicPr>
          <p:nvPr/>
        </p:nvPicPr>
        <p:blipFill>
          <a:blip r:embed="rId2" cstate="print"/>
          <a:srcRect/>
          <a:stretch>
            <a:fillRect/>
          </a:stretch>
        </p:blipFill>
        <p:spPr bwMode="auto">
          <a:xfrm>
            <a:off x="914400" y="1371601"/>
            <a:ext cx="563880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C:\Documents and Settings\Steve Onufrey\Local Settings\Temporary Internet Files\Content.IE5\LZU1DZT8\MPj04383830000[1].jpg"/>
          <p:cNvPicPr>
            <a:picLocks noChangeAspect="1" noChangeArrowheads="1"/>
          </p:cNvPicPr>
          <p:nvPr/>
        </p:nvPicPr>
        <p:blipFill>
          <a:blip r:embed="rId3" cstate="print"/>
          <a:srcRect l="11429" t="12161" r="5714"/>
          <a:stretch>
            <a:fillRect/>
          </a:stretch>
        </p:blipFill>
        <p:spPr bwMode="auto">
          <a:xfrm>
            <a:off x="6781800" y="1371600"/>
            <a:ext cx="2057400" cy="1371600"/>
          </a:xfrm>
          <a:prstGeom prst="rect">
            <a:avLst/>
          </a:prstGeom>
          <a:noFill/>
          <a:ln w="9525">
            <a:solidFill>
              <a:srgbClr val="002060"/>
            </a:solidFill>
            <a:miter lim="800000"/>
            <a:headEnd/>
            <a:tailEnd/>
          </a:ln>
          <a:effectLst>
            <a:outerShdw blurRad="50800" dist="38100" dir="2700000" algn="tl" rotWithShape="0">
              <a:prstClr val="black">
                <a:alpha val="40000"/>
              </a:prstClr>
            </a:outerShdw>
          </a:effectLst>
        </p:spPr>
      </p:pic>
      <p:pic>
        <p:nvPicPr>
          <p:cNvPr id="1029" name="Picture 5" descr="http://t3.gstatic.com/images?q=tbn:ANd9GcRPKgpLuZn03vm4LsukO5QekQ_anM-nlsw-vEXBbiMqzFxtfd4RxxKSCQ">
            <a:hlinkClick r:id="rId4"/>
          </p:cNvPr>
          <p:cNvPicPr>
            <a:picLocks noChangeAspect="1" noChangeArrowheads="1"/>
          </p:cNvPicPr>
          <p:nvPr/>
        </p:nvPicPr>
        <p:blipFill>
          <a:blip r:embed="rId5" cstate="print"/>
          <a:srcRect/>
          <a:stretch>
            <a:fillRect/>
          </a:stretch>
        </p:blipFill>
        <p:spPr bwMode="auto">
          <a:xfrm>
            <a:off x="4419600" y="1447800"/>
            <a:ext cx="1739660" cy="2305050"/>
          </a:xfrm>
          <a:prstGeom prst="rect">
            <a:avLst/>
          </a:prstGeom>
          <a:noFill/>
        </p:spPr>
      </p:pic>
      <p:grpSp>
        <p:nvGrpSpPr>
          <p:cNvPr id="8" name="Group 7"/>
          <p:cNvGrpSpPr>
            <a:grpSpLocks/>
          </p:cNvGrpSpPr>
          <p:nvPr/>
        </p:nvGrpSpPr>
        <p:grpSpPr bwMode="auto">
          <a:xfrm>
            <a:off x="230188" y="1146175"/>
            <a:ext cx="8683625" cy="73025"/>
            <a:chOff x="0" y="0"/>
            <a:chExt cx="5470" cy="46"/>
          </a:xfrm>
        </p:grpSpPr>
        <p:sp>
          <p:nvSpPr>
            <p:cNvPr id="9"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10"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47272" y="6407944"/>
            <a:ext cx="365760" cy="365125"/>
          </a:xfrm>
          <a:prstGeom prst="rect">
            <a:avLst/>
          </a:prstGeom>
        </p:spPr>
        <p:txBody>
          <a:bodyPr>
            <a:normAutofit/>
          </a:bodyPr>
          <a:lstStyle/>
          <a:p>
            <a:pPr>
              <a:defRPr/>
            </a:pPr>
            <a:fld id="{F628FB0D-BCB0-4363-8B64-B6D64D782CB4}" type="slidenum">
              <a:rPr lang="en-US" smtClean="0"/>
              <a:pPr>
                <a:defRPr/>
              </a:pPr>
              <a:t>48</a:t>
            </a:fld>
            <a:endParaRPr lang="en-US" dirty="0"/>
          </a:p>
        </p:txBody>
      </p:sp>
      <p:sp>
        <p:nvSpPr>
          <p:cNvPr id="7" name="Rectangle 2"/>
          <p:cNvSpPr txBox="1">
            <a:spLocks/>
          </p:cNvSpPr>
          <p:nvPr/>
        </p:nvSpPr>
        <p:spPr>
          <a:xfrm>
            <a:off x="0" y="0"/>
            <a:ext cx="9144000" cy="1143000"/>
          </a:xfrm>
          <a:prstGeom prst="rect">
            <a:avLst/>
          </a:prstGeom>
        </p:spPr>
        <p:txBody>
          <a:bodyPr vert="horz" anchor="ctr">
            <a:normAutofit fontScale="92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rPr>
              <a:t>Immediately</a:t>
            </a:r>
            <a:r>
              <a:rPr lang="en-US" sz="2800" b="1"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  K</a:t>
            </a:r>
            <a:r>
              <a:rPr kumimoji="0" lang="en-U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rPr>
              <a:t>now </a:t>
            </a:r>
            <a:r>
              <a:rPr lang="en-US" sz="2800" b="1" noProof="0"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What</a:t>
            </a:r>
            <a:r>
              <a:rPr kumimoji="0" lang="en-U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rPr>
              <a:t> To</a:t>
            </a:r>
            <a:r>
              <a:rPr kumimoji="0" lang="en-US" sz="28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rPr>
              <a:t> Say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And What </a:t>
            </a:r>
            <a:r>
              <a:rPr lang="en-US" sz="2800" b="1" u="sng"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NOT</a:t>
            </a:r>
            <a:r>
              <a:rPr lang="en-US" sz="2800" b="1"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 To Say with ViewPoint specific messages</a:t>
            </a:r>
            <a:endParaRPr kumimoji="0" lang="en-U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2971800" y="1219200"/>
            <a:ext cx="5537336" cy="53156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Documents and Settings\Steve Onufrey\Local Settings\Temporary Internet Files\Content.IE5\LZU1DZT8\MPj04383830000[1].jpg"/>
          <p:cNvPicPr>
            <a:picLocks noChangeAspect="1" noChangeArrowheads="1"/>
          </p:cNvPicPr>
          <p:nvPr/>
        </p:nvPicPr>
        <p:blipFill>
          <a:blip r:embed="rId3" cstate="print"/>
          <a:srcRect l="11429" t="12161" r="5714"/>
          <a:stretch>
            <a:fillRect/>
          </a:stretch>
        </p:blipFill>
        <p:spPr bwMode="auto">
          <a:xfrm flipH="1">
            <a:off x="457200" y="1295400"/>
            <a:ext cx="2057400" cy="1371600"/>
          </a:xfrm>
          <a:prstGeom prst="rect">
            <a:avLst/>
          </a:prstGeom>
          <a:noFill/>
          <a:ln w="9525">
            <a:solidFill>
              <a:srgbClr val="002060"/>
            </a:solidFill>
            <a:miter lim="800000"/>
            <a:headEnd/>
            <a:tailEnd/>
          </a:ln>
          <a:effectLst>
            <a:outerShdw blurRad="50800" dist="38100" dir="2700000" algn="tl" rotWithShape="0">
              <a:prstClr val="black">
                <a:alpha val="40000"/>
              </a:prstClr>
            </a:outerShdw>
          </a:effectLst>
        </p:spPr>
      </p:pic>
      <p:pic>
        <p:nvPicPr>
          <p:cNvPr id="6" name="Picture 5" descr="C:\Users\Steve\AppData\Local\Microsoft\Windows\Temporary Internet Files\Content.IE5\8DH6DOET\MP900442182[1].jpg"/>
          <p:cNvPicPr>
            <a:picLocks noChangeAspect="1" noChangeArrowheads="1"/>
          </p:cNvPicPr>
          <p:nvPr/>
        </p:nvPicPr>
        <p:blipFill>
          <a:blip r:embed="rId4" cstate="print"/>
          <a:srcRect l="8302" t="12500" r="8302"/>
          <a:stretch>
            <a:fillRect/>
          </a:stretch>
        </p:blipFill>
        <p:spPr bwMode="auto">
          <a:xfrm>
            <a:off x="6171063" y="1389129"/>
            <a:ext cx="2134737" cy="1430271"/>
          </a:xfrm>
          <a:prstGeom prst="rect">
            <a:avLst/>
          </a:prstGeom>
          <a:noFill/>
          <a:ln>
            <a:noFill/>
          </a:ln>
          <a:effectLst>
            <a:outerShdw blurRad="50800" dist="38100" dir="5400000" algn="t" rotWithShape="0">
              <a:prstClr val="black">
                <a:alpha val="40000"/>
              </a:prstClr>
            </a:outerShdw>
          </a:effectLst>
        </p:spPr>
      </p:pic>
      <p:grpSp>
        <p:nvGrpSpPr>
          <p:cNvPr id="8" name="Group 7"/>
          <p:cNvGrpSpPr>
            <a:grpSpLocks/>
          </p:cNvGrpSpPr>
          <p:nvPr/>
        </p:nvGrpSpPr>
        <p:grpSpPr bwMode="auto">
          <a:xfrm>
            <a:off x="230188" y="1066800"/>
            <a:ext cx="8683625" cy="73025"/>
            <a:chOff x="0" y="0"/>
            <a:chExt cx="5470" cy="46"/>
          </a:xfrm>
        </p:grpSpPr>
        <p:sp>
          <p:nvSpPr>
            <p:cNvPr id="9"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10"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647272" y="6407944"/>
            <a:ext cx="365760" cy="365125"/>
          </a:xfrm>
          <a:prstGeom prst="rect">
            <a:avLst/>
          </a:prstGeom>
        </p:spPr>
        <p:txBody>
          <a:bodyPr>
            <a:normAutofit/>
          </a:bodyPr>
          <a:lstStyle/>
          <a:p>
            <a:pPr>
              <a:defRPr/>
            </a:pPr>
            <a:fld id="{F628FB0D-BCB0-4363-8B64-B6D64D782CB4}" type="slidenum">
              <a:rPr lang="en-US" smtClean="0"/>
              <a:pPr>
                <a:defRPr/>
              </a:pPr>
              <a:t>49</a:t>
            </a:fld>
            <a:endParaRPr lang="en-US" dirty="0"/>
          </a:p>
        </p:txBody>
      </p:sp>
      <p:sp>
        <p:nvSpPr>
          <p:cNvPr id="7" name="Rectangle 2"/>
          <p:cNvSpPr txBox="1">
            <a:spLocks/>
          </p:cNvSpPr>
          <p:nvPr/>
        </p:nvSpPr>
        <p:spPr>
          <a:xfrm>
            <a:off x="0" y="-76200"/>
            <a:ext cx="9144000" cy="1143000"/>
          </a:xfrm>
          <a:prstGeom prst="rect">
            <a:avLst/>
          </a:prstGeom>
        </p:spPr>
        <p:txBody>
          <a:bodyPr vert="horz" anchor="ctr">
            <a:normAutofit fontScale="92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rPr>
              <a:t>Immediately</a:t>
            </a:r>
            <a:r>
              <a:rPr lang="en-US" sz="2800" b="1"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  K</a:t>
            </a:r>
            <a:r>
              <a:rPr kumimoji="0" lang="en-U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rPr>
              <a:t>now </a:t>
            </a:r>
            <a:r>
              <a:rPr lang="en-US" sz="2800" b="1" noProof="0"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What</a:t>
            </a:r>
            <a:r>
              <a:rPr kumimoji="0" lang="en-U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rPr>
              <a:t> To</a:t>
            </a:r>
            <a:r>
              <a:rPr kumimoji="0" lang="en-US" sz="28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rPr>
              <a:t> Say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And What </a:t>
            </a:r>
            <a:r>
              <a:rPr lang="en-US" sz="2800" b="1" u="sng"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NOT</a:t>
            </a:r>
            <a:r>
              <a:rPr lang="en-US" sz="2800" b="1" dirty="0" smtClean="0">
                <a:solidFill>
                  <a:schemeClr val="tx2"/>
                </a:solidFill>
                <a:effectLst>
                  <a:outerShdw blurRad="31750" dist="25400" dir="5400000" algn="tl" rotWithShape="0">
                    <a:srgbClr val="000000">
                      <a:alpha val="25000"/>
                    </a:srgbClr>
                  </a:outerShdw>
                </a:effectLst>
                <a:latin typeface="Helvetica Neue"/>
                <a:ea typeface="+mj-ea"/>
                <a:cs typeface="Arial" pitchFamily="34" charset="0"/>
              </a:rPr>
              <a:t> To Say with ViewPoint specific messages</a:t>
            </a:r>
            <a:endParaRPr kumimoji="0" lang="en-US" sz="2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Helvetica Neue"/>
              <a:ea typeface="+mj-ea"/>
              <a:cs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609600" y="1295401"/>
            <a:ext cx="5915651"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C:\Documents and Settings\Steve Onufrey\Local Settings\Temporary Internet Files\Content.IE5\LZU1DZT8\MPj04383830000[1].jpg"/>
          <p:cNvPicPr>
            <a:picLocks noChangeAspect="1" noChangeArrowheads="1"/>
          </p:cNvPicPr>
          <p:nvPr/>
        </p:nvPicPr>
        <p:blipFill>
          <a:blip r:embed="rId3" cstate="print"/>
          <a:srcRect l="11429" t="12161" r="5714"/>
          <a:stretch>
            <a:fillRect/>
          </a:stretch>
        </p:blipFill>
        <p:spPr bwMode="auto">
          <a:xfrm>
            <a:off x="6858000" y="1295400"/>
            <a:ext cx="2057400" cy="1371600"/>
          </a:xfrm>
          <a:prstGeom prst="rect">
            <a:avLst/>
          </a:prstGeom>
          <a:noFill/>
          <a:ln w="9525">
            <a:solidFill>
              <a:srgbClr val="002060"/>
            </a:solidFill>
            <a:miter lim="800000"/>
            <a:headEnd/>
            <a:tailEnd/>
          </a:ln>
          <a:effectLst>
            <a:outerShdw blurRad="50800" dist="38100" dir="2700000" algn="tl" rotWithShape="0">
              <a:prstClr val="black">
                <a:alpha val="40000"/>
              </a:prstClr>
            </a:outerShdw>
          </a:effectLst>
        </p:spPr>
      </p:pic>
      <p:pic>
        <p:nvPicPr>
          <p:cNvPr id="2050" name="Picture 2" descr="http://t1.gstatic.com/images?q=tbn:ANd9GcRjKGcockfe5t0N4_Rx023lw8UZiJjyVo4AvqNUimPx0xYIxXsYdHM7AQ">
            <a:hlinkClick r:id="rId4"/>
          </p:cNvPr>
          <p:cNvPicPr>
            <a:picLocks noChangeAspect="1" noChangeArrowheads="1"/>
          </p:cNvPicPr>
          <p:nvPr/>
        </p:nvPicPr>
        <p:blipFill>
          <a:blip r:embed="rId5" cstate="print"/>
          <a:srcRect/>
          <a:stretch>
            <a:fillRect/>
          </a:stretch>
        </p:blipFill>
        <p:spPr bwMode="auto">
          <a:xfrm>
            <a:off x="4876800" y="1752598"/>
            <a:ext cx="1066800" cy="1600202"/>
          </a:xfrm>
          <a:prstGeom prst="rect">
            <a:avLst/>
          </a:prstGeom>
          <a:noFill/>
        </p:spPr>
      </p:pic>
      <p:grpSp>
        <p:nvGrpSpPr>
          <p:cNvPr id="8" name="Group 7"/>
          <p:cNvGrpSpPr>
            <a:grpSpLocks/>
          </p:cNvGrpSpPr>
          <p:nvPr/>
        </p:nvGrpSpPr>
        <p:grpSpPr bwMode="auto">
          <a:xfrm>
            <a:off x="230188" y="1066800"/>
            <a:ext cx="8683625" cy="73025"/>
            <a:chOff x="0" y="0"/>
            <a:chExt cx="5470" cy="46"/>
          </a:xfrm>
        </p:grpSpPr>
        <p:sp>
          <p:nvSpPr>
            <p:cNvPr id="9"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10"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11"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noChangeArrowheads="1"/>
          </p:cNvPicPr>
          <p:nvPr/>
        </p:nvPicPr>
        <p:blipFill>
          <a:blip r:embed="rId3" cstate="print"/>
          <a:srcRect/>
          <a:stretch>
            <a:fillRect/>
          </a:stretch>
        </p:blipFill>
        <p:spPr bwMode="auto">
          <a:xfrm>
            <a:off x="109538" y="685800"/>
            <a:ext cx="9034462" cy="5897563"/>
          </a:xfrm>
          <a:prstGeom prst="rect">
            <a:avLst/>
          </a:prstGeom>
          <a:noFill/>
          <a:ln w="9525">
            <a:noFill/>
            <a:miter lim="800000"/>
            <a:headEnd/>
            <a:tailEnd/>
          </a:ln>
        </p:spPr>
      </p:pic>
      <p:sp>
        <p:nvSpPr>
          <p:cNvPr id="6" name="Slide Number Placeholder 5"/>
          <p:cNvSpPr>
            <a:spLocks noGrp="1"/>
          </p:cNvSpPr>
          <p:nvPr>
            <p:ph type="sldNum" sz="quarter" idx="10"/>
          </p:nvPr>
        </p:nvSpPr>
        <p:spPr/>
        <p:txBody>
          <a:bodyPr/>
          <a:lstStyle/>
          <a:p>
            <a:pPr>
              <a:defRPr/>
            </a:pPr>
            <a:fld id="{A1CC04BF-B610-4C97-BD16-F2EE68B93970}" type="slidenum">
              <a:rPr lang="en-US" smtClean="0"/>
              <a:pPr>
                <a:defRPr/>
              </a:pPr>
              <a:t>5</a:t>
            </a:fld>
            <a:endParaRPr lang="en-US" dirty="0"/>
          </a:p>
        </p:txBody>
      </p:sp>
      <p:sp>
        <p:nvSpPr>
          <p:cNvPr id="13315" name="Rectangle 6"/>
          <p:cNvSpPr>
            <a:spLocks/>
          </p:cNvSpPr>
          <p:nvPr/>
        </p:nvSpPr>
        <p:spPr bwMode="auto">
          <a:xfrm>
            <a:off x="914400" y="6629400"/>
            <a:ext cx="7162800" cy="304800"/>
          </a:xfrm>
          <a:prstGeom prst="rect">
            <a:avLst/>
          </a:prstGeom>
          <a:noFill/>
          <a:ln w="12700">
            <a:noFill/>
            <a:miter lim="800000"/>
            <a:headEnd/>
            <a:tailEnd/>
          </a:ln>
        </p:spPr>
        <p:txBody>
          <a:bodyPr lIns="0" tIns="0" rIns="40639" bIns="0"/>
          <a:lstStyle/>
          <a:p>
            <a:pPr marL="39688" algn="ctr"/>
            <a:r>
              <a:rPr lang="en-US" sz="1400" i="1" dirty="0">
                <a:solidFill>
                  <a:srgbClr val="22228B"/>
                </a:solidFill>
                <a:latin typeface="Calibri" pitchFamily="34" charset="0"/>
                <a:sym typeface="Arial" charset="0"/>
              </a:rPr>
              <a:t>© 2011 iNovum</a:t>
            </a:r>
          </a:p>
          <a:p>
            <a:pPr marL="39688" algn="ctr"/>
            <a:endParaRPr lang="en-US" sz="1400" i="1" dirty="0">
              <a:solidFill>
                <a:srgbClr val="22228B"/>
              </a:solidFill>
              <a:latin typeface="Calibri" pitchFamily="34" charset="0"/>
              <a:sym typeface="Arial" charset="0"/>
            </a:endParaRPr>
          </a:p>
        </p:txBody>
      </p:sp>
      <p:sp>
        <p:nvSpPr>
          <p:cNvPr id="5" name="Text Box 4"/>
          <p:cNvSpPr txBox="1">
            <a:spLocks noChangeArrowheads="1"/>
          </p:cNvSpPr>
          <p:nvPr/>
        </p:nvSpPr>
        <p:spPr bwMode="auto">
          <a:xfrm>
            <a:off x="2438400" y="76200"/>
            <a:ext cx="3740126" cy="646331"/>
          </a:xfrm>
          <a:prstGeom prst="rect">
            <a:avLst/>
          </a:prstGeom>
          <a:noFill/>
          <a:ln w="9525">
            <a:noFill/>
            <a:miter lim="800000"/>
            <a:headEnd/>
            <a:tailEnd/>
          </a:ln>
        </p:spPr>
        <p:txBody>
          <a:bodyPr wrap="none">
            <a:spAutoFit/>
          </a:bodyPr>
          <a:lstStyle/>
          <a:p>
            <a:r>
              <a:rPr lang="en-US" sz="3600" b="1" dirty="0">
                <a:solidFill>
                  <a:schemeClr val="tx2"/>
                </a:solidFill>
                <a:latin typeface="Helvetica Neue"/>
              </a:rPr>
              <a:t>Who</a:t>
            </a:r>
            <a:r>
              <a:rPr lang="en-US" sz="3600" b="1" dirty="0">
                <a:solidFill>
                  <a:schemeClr val="tx2"/>
                </a:solidFill>
              </a:rPr>
              <a:t>’</a:t>
            </a:r>
            <a:r>
              <a:rPr lang="en-US" sz="3600" b="1" dirty="0">
                <a:solidFill>
                  <a:schemeClr val="tx2"/>
                </a:solidFill>
                <a:latin typeface="Helvetica Neue"/>
              </a:rPr>
              <a:t>s using it? </a:t>
            </a:r>
            <a:endParaRPr lang="en-US" sz="3600" dirty="0">
              <a:solidFill>
                <a:schemeClr val="tx2"/>
              </a:solidFill>
              <a:latin typeface="Helvetica Neue"/>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3285038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81000"/>
            <a:ext cx="8077200" cy="4955203"/>
          </a:xfrm>
          <a:prstGeom prst="rect">
            <a:avLst/>
          </a:prstGeom>
          <a:noFill/>
        </p:spPr>
        <p:txBody>
          <a:bodyPr wrap="square" rtlCol="0">
            <a:spAutoFit/>
          </a:bodyPr>
          <a:lstStyle/>
          <a:p>
            <a:pPr algn="ctr">
              <a:buFontTx/>
              <a:buChar char="-"/>
            </a:pPr>
            <a:r>
              <a:rPr lang="en-US" sz="4000" b="1" dirty="0" smtClean="0">
                <a:solidFill>
                  <a:schemeClr val="accent5">
                    <a:lumMod val="50000"/>
                  </a:schemeClr>
                </a:solidFill>
              </a:rPr>
              <a:t>Results in Education  </a:t>
            </a:r>
            <a:r>
              <a:rPr lang="en-US" sz="3600" b="1" dirty="0" smtClean="0">
                <a:solidFill>
                  <a:schemeClr val="accent5">
                    <a:lumMod val="50000"/>
                  </a:schemeClr>
                </a:solidFill>
              </a:rPr>
              <a:t>-</a:t>
            </a:r>
          </a:p>
          <a:p>
            <a:pPr algn="ctr">
              <a:buFontTx/>
              <a:buChar char="-"/>
            </a:pPr>
            <a:endParaRPr lang="en-US" sz="2800" b="1" dirty="0" smtClean="0">
              <a:solidFill>
                <a:schemeClr val="accent5">
                  <a:lumMod val="50000"/>
                </a:schemeClr>
              </a:solidFill>
            </a:endParaRPr>
          </a:p>
          <a:p>
            <a:pPr algn="ctr">
              <a:buFontTx/>
              <a:buChar char="-"/>
            </a:pPr>
            <a:endParaRPr lang="en-US" sz="2800" b="1" dirty="0" smtClean="0">
              <a:solidFill>
                <a:schemeClr val="accent5">
                  <a:lumMod val="50000"/>
                </a:schemeClr>
              </a:solidFill>
            </a:endParaRPr>
          </a:p>
          <a:p>
            <a:pPr algn="ctr">
              <a:buFontTx/>
              <a:buChar char="-"/>
            </a:pPr>
            <a:endParaRPr lang="en-US" sz="2800" b="1" dirty="0" smtClean="0">
              <a:solidFill>
                <a:schemeClr val="accent5">
                  <a:lumMod val="50000"/>
                </a:schemeClr>
              </a:solidFill>
            </a:endParaRPr>
          </a:p>
          <a:p>
            <a:r>
              <a:rPr lang="en-US" sz="3600" b="1" dirty="0" smtClean="0">
                <a:solidFill>
                  <a:schemeClr val="accent5">
                    <a:lumMod val="50000"/>
                  </a:schemeClr>
                </a:solidFill>
              </a:rPr>
              <a:t>Initial Returns show  a 30 % increase in enrollments with the use of ViewPoint Messaging</a:t>
            </a:r>
          </a:p>
          <a:p>
            <a:endParaRPr lang="en-US" sz="2800" b="1" dirty="0" smtClean="0"/>
          </a:p>
          <a:p>
            <a:endParaRPr lang="en-US" sz="2800" b="1" dirty="0" smtClean="0"/>
          </a:p>
          <a:p>
            <a:endParaRPr lang="en-US" sz="2800" b="1" dirty="0" smtClean="0"/>
          </a:p>
        </p:txBody>
      </p:sp>
      <p:grpSp>
        <p:nvGrpSpPr>
          <p:cNvPr id="4" name="Group 3"/>
          <p:cNvGrpSpPr>
            <a:grpSpLocks/>
          </p:cNvGrpSpPr>
          <p:nvPr/>
        </p:nvGrpSpPr>
        <p:grpSpPr bwMode="auto">
          <a:xfrm>
            <a:off x="230188" y="1066800"/>
            <a:ext cx="8683625" cy="73025"/>
            <a:chOff x="0" y="0"/>
            <a:chExt cx="5470" cy="46"/>
          </a:xfrm>
        </p:grpSpPr>
        <p:sp>
          <p:nvSpPr>
            <p:cNvPr id="5"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6"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288117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0419" y="2498259"/>
            <a:ext cx="5735496" cy="1692771"/>
          </a:xfrm>
          <a:prstGeom prst="rect">
            <a:avLst/>
          </a:prstGeom>
          <a:noFill/>
        </p:spPr>
        <p:txBody>
          <a:bodyPr wrap="square" rtlCol="0">
            <a:spAutoFit/>
          </a:bodyPr>
          <a:lstStyle/>
          <a:p>
            <a:pPr algn="ctr"/>
            <a:r>
              <a:rPr lang="en-US" sz="3600" dirty="0" smtClean="0"/>
              <a:t>iNovum Healthcare </a:t>
            </a:r>
          </a:p>
          <a:p>
            <a:pPr algn="ctr"/>
            <a:r>
              <a:rPr lang="en-US" sz="3600" dirty="0" smtClean="0"/>
              <a:t>Case Study</a:t>
            </a:r>
          </a:p>
          <a:p>
            <a:endParaRPr lang="en-US" sz="3200"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193034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
            <a:ext cx="8229600" cy="1143000"/>
          </a:xfrm>
        </p:spPr>
        <p:txBody>
          <a:bodyPr>
            <a:noAutofit/>
          </a:bodyPr>
          <a:lstStyle/>
          <a:p>
            <a:r>
              <a:rPr lang="en-US" sz="2800" dirty="0" smtClean="0"/>
              <a:t/>
            </a:r>
            <a:br>
              <a:rPr lang="en-US" sz="2800" dirty="0" smtClean="0"/>
            </a:br>
            <a:r>
              <a:rPr lang="en-US" sz="2800" dirty="0" smtClean="0"/>
              <a:t>Under the Affordable Care Act, hospitals will be penalized on reimbursement if they are in the bottom of their peer hospital group with under 30 day readmissions -  The Problem is Real Today…</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8789" y="1816677"/>
            <a:ext cx="7842656" cy="4431723"/>
          </a:xfrm>
          <a:prstGeom prst="rect">
            <a:avLst/>
          </a:prstGeom>
        </p:spPr>
      </p:pic>
      <p:grpSp>
        <p:nvGrpSpPr>
          <p:cNvPr id="5" name="Group 4"/>
          <p:cNvGrpSpPr>
            <a:grpSpLocks/>
          </p:cNvGrpSpPr>
          <p:nvPr/>
        </p:nvGrpSpPr>
        <p:grpSpPr bwMode="auto">
          <a:xfrm>
            <a:off x="230188" y="1679575"/>
            <a:ext cx="8683625" cy="73025"/>
            <a:chOff x="0" y="0"/>
            <a:chExt cx="5470" cy="46"/>
          </a:xfrm>
        </p:grpSpPr>
        <p:sp>
          <p:nvSpPr>
            <p:cNvPr id="6"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7"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709341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5076C1E-22AB-411B-AF3E-21EFF794288A}" type="slidenum">
              <a:rPr lang="en-US" smtClean="0">
                <a:solidFill>
                  <a:schemeClr val="tx1"/>
                </a:solidFill>
              </a:rPr>
              <a:pPr>
                <a:defRPr/>
              </a:pPr>
              <a:t>53</a:t>
            </a:fld>
            <a:endParaRPr lang="en-US" dirty="0">
              <a:solidFill>
                <a:schemeClr val="tx1"/>
              </a:solidFill>
            </a:endParaRPr>
          </a:p>
        </p:txBody>
      </p:sp>
      <p:sp>
        <p:nvSpPr>
          <p:cNvPr id="3" name="Rectangle 2"/>
          <p:cNvSpPr/>
          <p:nvPr/>
        </p:nvSpPr>
        <p:spPr>
          <a:xfrm>
            <a:off x="531746" y="152400"/>
            <a:ext cx="8096512" cy="523220"/>
          </a:xfrm>
          <a:prstGeom prst="rect">
            <a:avLst/>
          </a:prstGeom>
        </p:spPr>
        <p:txBody>
          <a:bodyPr wrap="none">
            <a:spAutoFit/>
          </a:bodyPr>
          <a:lstStyle/>
          <a:p>
            <a:pPr algn="ctr"/>
            <a:r>
              <a:rPr lang="en-US" sz="2800" b="1" dirty="0" smtClean="0">
                <a:latin typeface="Arial" pitchFamily="34" charset="0"/>
                <a:ea typeface="+mj-ea"/>
                <a:cs typeface="Arial" pitchFamily="34" charset="0"/>
              </a:rPr>
              <a:t>Compliance  Messages – ‘raw material’ (1 of 2)</a:t>
            </a:r>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 2012 iNovum</a:t>
            </a:r>
            <a:endParaRPr lang="en-US" dirty="0">
              <a:solidFill>
                <a:schemeClr val="tx1"/>
              </a:solidFill>
            </a:endParaRPr>
          </a:p>
        </p:txBody>
      </p:sp>
      <p:grpSp>
        <p:nvGrpSpPr>
          <p:cNvPr id="4" name="Group 1"/>
          <p:cNvGrpSpPr>
            <a:grpSpLocks/>
          </p:cNvGrpSpPr>
          <p:nvPr/>
        </p:nvGrpSpPr>
        <p:grpSpPr bwMode="auto">
          <a:xfrm>
            <a:off x="230188" y="1066800"/>
            <a:ext cx="8683625" cy="276225"/>
            <a:chOff x="0" y="0"/>
            <a:chExt cx="5470" cy="174"/>
          </a:xfrm>
        </p:grpSpPr>
        <p:sp>
          <p:nvSpPr>
            <p:cNvPr id="9"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0" hangingPunct="0"/>
              <a:endParaRPr lang="en-US"/>
            </a:p>
          </p:txBody>
        </p:sp>
        <p:sp>
          <p:nvSpPr>
            <p:cNvPr id="10" name="Rectangle 3"/>
            <p:cNvSpPr>
              <a:spLocks/>
            </p:cNvSpPr>
            <p:nvPr/>
          </p:nvSpPr>
          <p:spPr bwMode="auto">
            <a:xfrm>
              <a:off x="0" y="0"/>
              <a:ext cx="0" cy="174"/>
            </a:xfrm>
            <a:prstGeom prst="rect">
              <a:avLst/>
            </a:prstGeom>
            <a:noFill/>
            <a:ln w="12700">
              <a:noFill/>
              <a:miter lim="800000"/>
              <a:headEnd/>
              <a:tailEnd/>
            </a:ln>
          </p:spPr>
          <p:txBody>
            <a:bodyPr wrap="none" lIns="0" tIns="0" rIns="0" bIns="0">
              <a:spAutoFit/>
            </a:bodyPr>
            <a:lstStyle/>
            <a:p>
              <a:pPr eaLnBrk="0" hangingPunct="0"/>
              <a:endParaRPr lang="en-US"/>
            </a:p>
          </p:txBody>
        </p:sp>
      </p:grpSp>
      <p:pic>
        <p:nvPicPr>
          <p:cNvPr id="55302" name="Picture 6"/>
          <p:cNvPicPr>
            <a:picLocks noChangeAspect="1" noChangeArrowheads="1"/>
          </p:cNvPicPr>
          <p:nvPr/>
        </p:nvPicPr>
        <p:blipFill>
          <a:blip r:embed="rId3" cstate="print"/>
          <a:srcRect/>
          <a:stretch>
            <a:fillRect/>
          </a:stretch>
        </p:blipFill>
        <p:spPr bwMode="auto">
          <a:xfrm>
            <a:off x="1100137" y="1280337"/>
            <a:ext cx="6748463" cy="4968063"/>
          </a:xfrm>
          <a:prstGeom prst="rect">
            <a:avLst/>
          </a:prstGeom>
          <a:noFill/>
          <a:ln w="9525">
            <a:solidFill>
              <a:schemeClr val="tx1"/>
            </a:solidFill>
            <a:miter lim="800000"/>
            <a:headEnd/>
            <a:tailEnd/>
          </a:ln>
          <a:effectLst/>
        </p:spPr>
      </p:pic>
      <p:pic>
        <p:nvPicPr>
          <p:cNvPr id="13" name="Picture 12" descr="inovum.png"/>
          <p:cNvPicPr>
            <a:picLocks noChangeAspect="1"/>
          </p:cNvPicPr>
          <p:nvPr/>
        </p:nvPicPr>
        <p:blipFill>
          <a:blip r:embed="rId4" cstate="print"/>
          <a:srcRect/>
          <a:stretch>
            <a:fillRect/>
          </a:stretch>
        </p:blipFill>
        <p:spPr bwMode="auto">
          <a:xfrm>
            <a:off x="304800" y="6400800"/>
            <a:ext cx="1143000" cy="21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5076C1E-22AB-411B-AF3E-21EFF794288A}" type="slidenum">
              <a:rPr lang="en-US" smtClean="0"/>
              <a:pPr>
                <a:defRPr/>
              </a:pPr>
              <a:t>54</a:t>
            </a:fld>
            <a:endParaRPr lang="en-US" dirty="0"/>
          </a:p>
        </p:txBody>
      </p:sp>
      <p:sp>
        <p:nvSpPr>
          <p:cNvPr id="7" name="Rectangle 6"/>
          <p:cNvSpPr/>
          <p:nvPr/>
        </p:nvSpPr>
        <p:spPr>
          <a:xfrm>
            <a:off x="565445" y="152400"/>
            <a:ext cx="7997126" cy="523220"/>
          </a:xfrm>
          <a:prstGeom prst="rect">
            <a:avLst/>
          </a:prstGeom>
        </p:spPr>
        <p:txBody>
          <a:bodyPr wrap="none">
            <a:spAutoFit/>
          </a:bodyPr>
          <a:lstStyle/>
          <a:p>
            <a:pPr algn="ctr"/>
            <a:r>
              <a:rPr lang="en-US" sz="2800" b="1" dirty="0" smtClean="0">
                <a:latin typeface="Arial" pitchFamily="34" charset="0"/>
                <a:ea typeface="+mj-ea"/>
                <a:cs typeface="Arial" pitchFamily="34" charset="0"/>
              </a:rPr>
              <a:t>Compliance Messages – ‘raw material’ (2 of 2)</a:t>
            </a:r>
          </a:p>
        </p:txBody>
      </p:sp>
      <p:sp>
        <p:nvSpPr>
          <p:cNvPr id="5" name="Footer Placeholder 4"/>
          <p:cNvSpPr>
            <a:spLocks noGrp="1"/>
          </p:cNvSpPr>
          <p:nvPr>
            <p:ph type="ftr" sz="quarter" idx="11"/>
          </p:nvPr>
        </p:nvSpPr>
        <p:spPr/>
        <p:txBody>
          <a:bodyPr/>
          <a:lstStyle/>
          <a:p>
            <a:pPr>
              <a:defRPr/>
            </a:pPr>
            <a:r>
              <a:rPr lang="en-US" dirty="0" smtClean="0"/>
              <a:t>© 2012 iNovum</a:t>
            </a:r>
            <a:endParaRPr lang="en-US" dirty="0"/>
          </a:p>
        </p:txBody>
      </p:sp>
      <p:pic>
        <p:nvPicPr>
          <p:cNvPr id="97281" name="Picture 1"/>
          <p:cNvPicPr>
            <a:picLocks noChangeAspect="1" noChangeArrowheads="1"/>
          </p:cNvPicPr>
          <p:nvPr/>
        </p:nvPicPr>
        <p:blipFill>
          <a:blip r:embed="rId3" cstate="print"/>
          <a:srcRect/>
          <a:stretch>
            <a:fillRect/>
          </a:stretch>
        </p:blipFill>
        <p:spPr bwMode="auto">
          <a:xfrm>
            <a:off x="1143000" y="1219199"/>
            <a:ext cx="6781800" cy="4971178"/>
          </a:xfrm>
          <a:prstGeom prst="rect">
            <a:avLst/>
          </a:prstGeom>
          <a:noFill/>
          <a:ln w="9525">
            <a:solidFill>
              <a:schemeClr val="tx1"/>
            </a:solidFill>
            <a:miter lim="800000"/>
            <a:headEnd/>
            <a:tailEnd/>
          </a:ln>
          <a:effectLst/>
        </p:spPr>
      </p:pic>
      <p:grpSp>
        <p:nvGrpSpPr>
          <p:cNvPr id="3" name="Group 1"/>
          <p:cNvGrpSpPr>
            <a:grpSpLocks/>
          </p:cNvGrpSpPr>
          <p:nvPr/>
        </p:nvGrpSpPr>
        <p:grpSpPr bwMode="auto">
          <a:xfrm>
            <a:off x="230188" y="1066800"/>
            <a:ext cx="8683625" cy="73025"/>
            <a:chOff x="0" y="0"/>
            <a:chExt cx="5470" cy="46"/>
          </a:xfrm>
        </p:grpSpPr>
        <p:sp>
          <p:nvSpPr>
            <p:cNvPr id="9"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0" hangingPunct="0"/>
              <a:endParaRPr lang="en-US"/>
            </a:p>
          </p:txBody>
        </p:sp>
        <p:sp>
          <p:nvSpPr>
            <p:cNvPr id="10"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0" hangingPunct="0"/>
              <a:endParaRPr lang="en-US"/>
            </a:p>
          </p:txBody>
        </p:sp>
      </p:grpSp>
      <p:pic>
        <p:nvPicPr>
          <p:cNvPr id="11" name="Picture 10" descr="inovum.png"/>
          <p:cNvPicPr>
            <a:picLocks noChangeAspect="1"/>
          </p:cNvPicPr>
          <p:nvPr/>
        </p:nvPicPr>
        <p:blipFill>
          <a:blip r:embed="rId4" cstate="print"/>
          <a:srcRect/>
          <a:stretch>
            <a:fillRect/>
          </a:stretch>
        </p:blipFill>
        <p:spPr bwMode="auto">
          <a:xfrm>
            <a:off x="304800" y="6400800"/>
            <a:ext cx="1143000" cy="21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5076C1E-22AB-411B-AF3E-21EFF794288A}" type="slidenum">
              <a:rPr lang="en-US" smtClean="0"/>
              <a:pPr>
                <a:defRPr/>
              </a:pPr>
              <a:t>55</a:t>
            </a:fld>
            <a:endParaRPr lang="en-US" dirty="0"/>
          </a:p>
        </p:txBody>
      </p:sp>
      <p:sp>
        <p:nvSpPr>
          <p:cNvPr id="3" name="Rectangle 2"/>
          <p:cNvSpPr/>
          <p:nvPr/>
        </p:nvSpPr>
        <p:spPr>
          <a:xfrm>
            <a:off x="152400" y="152400"/>
            <a:ext cx="8935459" cy="954107"/>
          </a:xfrm>
          <a:prstGeom prst="rect">
            <a:avLst/>
          </a:prstGeom>
        </p:spPr>
        <p:txBody>
          <a:bodyPr wrap="none">
            <a:spAutoFit/>
          </a:bodyPr>
          <a:lstStyle/>
          <a:p>
            <a:r>
              <a:rPr lang="en-US" sz="2800" b="1" dirty="0" smtClean="0">
                <a:latin typeface="Arial" pitchFamily="34" charset="0"/>
                <a:ea typeface="+mj-ea"/>
                <a:cs typeface="Arial" pitchFamily="34" charset="0"/>
              </a:rPr>
              <a:t>The survey uses “Rating Questions” which reveal </a:t>
            </a:r>
          </a:p>
          <a:p>
            <a:r>
              <a:rPr lang="en-US" sz="2800" b="1" dirty="0" smtClean="0">
                <a:latin typeface="Arial" pitchFamily="34" charset="0"/>
                <a:ea typeface="+mj-ea"/>
                <a:cs typeface="Arial" pitchFamily="34" charset="0"/>
              </a:rPr>
              <a:t>logic and emotions evoked by each message</a:t>
            </a:r>
          </a:p>
        </p:txBody>
      </p:sp>
      <p:sp>
        <p:nvSpPr>
          <p:cNvPr id="5" name="Content Placeholder 2"/>
          <p:cNvSpPr txBox="1">
            <a:spLocks/>
          </p:cNvSpPr>
          <p:nvPr/>
        </p:nvSpPr>
        <p:spPr>
          <a:xfrm>
            <a:off x="152400" y="1752600"/>
            <a:ext cx="8763000" cy="4267200"/>
          </a:xfrm>
          <a:prstGeom prst="rect">
            <a:avLst/>
          </a:prstGeom>
        </p:spPr>
        <p:txBody>
          <a:bodyPr vert="horz" lIns="91440" tIns="45720" rIns="91440" bIns="45720" rtlCol="0">
            <a:noAutofit/>
          </a:bodyPr>
          <a:lstStyle/>
          <a:p>
            <a:pPr marL="879475" lvl="1" indent="-514350" fontAlgn="auto">
              <a:spcBef>
                <a:spcPct val="20000"/>
              </a:spcBef>
              <a:spcAft>
                <a:spcPts val="0"/>
              </a:spcAft>
              <a:buAutoNum type="arabicPeriod"/>
            </a:pPr>
            <a:r>
              <a:rPr lang="en-US" sz="2400" dirty="0" smtClean="0">
                <a:latin typeface="Arial" pitchFamily="34" charset="0"/>
                <a:cs typeface="Arial" pitchFamily="34" charset="0"/>
              </a:rPr>
              <a:t>How likely are you to take your medication based on this information?</a:t>
            </a:r>
          </a:p>
          <a:p>
            <a:pPr marL="879475" lvl="1" indent="-514350" algn="ctr" fontAlgn="auto">
              <a:spcBef>
                <a:spcPct val="20000"/>
              </a:spcBef>
              <a:spcAft>
                <a:spcPts val="0"/>
              </a:spcAft>
            </a:pPr>
            <a:r>
              <a:rPr lang="en-US" sz="2000" dirty="0" smtClean="0">
                <a:latin typeface="Arial" pitchFamily="34" charset="0"/>
                <a:cs typeface="Arial" pitchFamily="34" charset="0"/>
              </a:rPr>
              <a:t>1</a:t>
            </a:r>
            <a:r>
              <a:rPr lang="en-US" sz="2400" dirty="0" smtClean="0">
                <a:latin typeface="Arial" pitchFamily="34" charset="0"/>
                <a:cs typeface="Arial" pitchFamily="34" charset="0"/>
              </a:rPr>
              <a:t>- Not at all likely            </a:t>
            </a:r>
            <a:r>
              <a:rPr lang="en-US" sz="2000" dirty="0" smtClean="0">
                <a:latin typeface="Arial" pitchFamily="34" charset="0"/>
                <a:cs typeface="Arial" pitchFamily="34" charset="0"/>
              </a:rPr>
              <a:t>9</a:t>
            </a:r>
            <a:r>
              <a:rPr lang="en-US" sz="2400" dirty="0" smtClean="0">
                <a:latin typeface="Arial" pitchFamily="34" charset="0"/>
                <a:cs typeface="Arial" pitchFamily="34" charset="0"/>
              </a:rPr>
              <a:t> - Very likely</a:t>
            </a:r>
            <a:endPar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1314450" marR="0" lvl="2" indent="-404813"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879475" marR="0" lvl="1" indent="-514350" algn="l" defTabSz="914400" rtl="0" eaLnBrk="1" fontAlgn="auto" latinLnBrk="0" hangingPunct="1">
              <a:lnSpc>
                <a:spcPct val="100000"/>
              </a:lnSpc>
              <a:spcBef>
                <a:spcPct val="20000"/>
              </a:spcBef>
              <a:spcAft>
                <a:spcPts val="0"/>
              </a:spcAft>
              <a:buClrTx/>
              <a:buSzTx/>
              <a:buFont typeface="Wingdings" pitchFamily="2" charset="2"/>
              <a:buAutoNum type="arabicPeriod" startAt="2"/>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cs typeface="Arial" pitchFamily="34" charset="0"/>
              </a:rPr>
              <a:t>Based on this screen ALONE…How do you feel when you read this screen?</a:t>
            </a:r>
          </a:p>
          <a:p>
            <a:pPr marL="879475" lvl="1" indent="-514350" algn="ctr" fontAlgn="auto">
              <a:spcBef>
                <a:spcPct val="20000"/>
              </a:spcBef>
              <a:spcAft>
                <a:spcPts val="0"/>
              </a:spcAft>
              <a:defRPr/>
            </a:pPr>
            <a:r>
              <a:rPr lang="en-US" sz="2400" dirty="0" smtClean="0">
                <a:latin typeface="Arial" pitchFamily="34" charset="0"/>
                <a:cs typeface="Arial" pitchFamily="34" charset="0"/>
              </a:rPr>
              <a:t> 	1 - </a:t>
            </a:r>
            <a:r>
              <a:rPr lang="en-US" sz="2000" dirty="0" smtClean="0">
                <a:latin typeface="Arial" pitchFamily="34" charset="0"/>
                <a:cs typeface="Arial" pitchFamily="34" charset="0"/>
              </a:rPr>
              <a:t>Healthy 2 - Uncertain 3 - Confident 4 - Frightened </a:t>
            </a:r>
          </a:p>
          <a:p>
            <a:pPr marL="879475" lvl="1" indent="-514350" algn="ctr" fontAlgn="auto">
              <a:spcBef>
                <a:spcPct val="20000"/>
              </a:spcBef>
              <a:spcAft>
                <a:spcPts val="0"/>
              </a:spcAft>
              <a:defRPr/>
            </a:pPr>
            <a:r>
              <a:rPr lang="en-US" sz="2000" dirty="0" smtClean="0">
                <a:latin typeface="Arial" pitchFamily="34" charset="0"/>
                <a:cs typeface="Arial" pitchFamily="34" charset="0"/>
              </a:rPr>
              <a:t>5- Hopeful</a:t>
            </a:r>
            <a:endParaRPr kumimoji="0" lang="en-US"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pSp>
        <p:nvGrpSpPr>
          <p:cNvPr id="4" name="Group 1"/>
          <p:cNvGrpSpPr>
            <a:grpSpLocks/>
          </p:cNvGrpSpPr>
          <p:nvPr/>
        </p:nvGrpSpPr>
        <p:grpSpPr bwMode="auto">
          <a:xfrm>
            <a:off x="230188" y="1222375"/>
            <a:ext cx="8683625" cy="73025"/>
            <a:chOff x="0" y="0"/>
            <a:chExt cx="5470" cy="46"/>
          </a:xfrm>
        </p:grpSpPr>
        <p:sp>
          <p:nvSpPr>
            <p:cNvPr id="7"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0" hangingPunct="0"/>
              <a:endParaRPr lang="en-US"/>
            </a:p>
          </p:txBody>
        </p:sp>
        <p:sp>
          <p:nvSpPr>
            <p:cNvPr id="8"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0" hangingPunct="0"/>
              <a:endParaRPr lang="en-US"/>
            </a:p>
          </p:txBody>
        </p:sp>
      </p:grpSp>
      <p:sp>
        <p:nvSpPr>
          <p:cNvPr id="9" name="Footer Placeholder 8"/>
          <p:cNvSpPr>
            <a:spLocks noGrp="1"/>
          </p:cNvSpPr>
          <p:nvPr>
            <p:ph type="ftr" sz="quarter" idx="11"/>
          </p:nvPr>
        </p:nvSpPr>
        <p:spPr/>
        <p:txBody>
          <a:bodyPr/>
          <a:lstStyle/>
          <a:p>
            <a:pPr>
              <a:defRPr/>
            </a:pPr>
            <a:r>
              <a:rPr lang="en-US" dirty="0" smtClean="0"/>
              <a:t>© 2012 iNovum</a:t>
            </a:r>
            <a:endParaRPr lang="en-US" dirty="0"/>
          </a:p>
        </p:txBody>
      </p:sp>
      <p:pic>
        <p:nvPicPr>
          <p:cNvPr id="10" name="Picture 9" descr="inovum.png"/>
          <p:cNvPicPr>
            <a:picLocks noChangeAspect="1"/>
          </p:cNvPicPr>
          <p:nvPr/>
        </p:nvPicPr>
        <p:blipFill>
          <a:blip r:embed="rId3" cstate="print"/>
          <a:srcRect/>
          <a:stretch>
            <a:fillRect/>
          </a:stretch>
        </p:blipFill>
        <p:spPr bwMode="auto">
          <a:xfrm>
            <a:off x="304800" y="6400800"/>
            <a:ext cx="1143000" cy="21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76200" y="76200"/>
            <a:ext cx="8915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smtClean="0">
                <a:solidFill>
                  <a:schemeClr val="tx1"/>
                </a:solidFill>
                <a:latin typeface="+mj-lt"/>
                <a:ea typeface="+mj-ea"/>
                <a:cs typeface="+mj-cs"/>
              </a:rPr>
              <a:t>The Study </a:t>
            </a:r>
            <a:r>
              <a:rPr lang="en-US" sz="3600" b="1" dirty="0">
                <a:solidFill>
                  <a:schemeClr val="tx1"/>
                </a:solidFill>
                <a:latin typeface="+mj-lt"/>
                <a:ea typeface="+mj-ea"/>
                <a:cs typeface="+mj-cs"/>
              </a:rPr>
              <a:t>begins with an orientation screen</a:t>
            </a:r>
          </a:p>
        </p:txBody>
      </p:sp>
      <p:grpSp>
        <p:nvGrpSpPr>
          <p:cNvPr id="2" name="Group 1"/>
          <p:cNvGrpSpPr>
            <a:grpSpLocks/>
          </p:cNvGrpSpPr>
          <p:nvPr/>
        </p:nvGrpSpPr>
        <p:grpSpPr bwMode="auto">
          <a:xfrm>
            <a:off x="230188" y="762000"/>
            <a:ext cx="8683625" cy="73025"/>
            <a:chOff x="0" y="0"/>
            <a:chExt cx="5470" cy="46"/>
          </a:xfrm>
        </p:grpSpPr>
        <p:sp>
          <p:nvSpPr>
            <p:cNvPr id="8"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0" hangingPunct="0"/>
              <a:endParaRPr lang="en-US"/>
            </a:p>
          </p:txBody>
        </p:sp>
        <p:sp>
          <p:nvSpPr>
            <p:cNvPr id="9"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0" hangingPunct="0"/>
              <a:endParaRPr lang="en-US"/>
            </a:p>
          </p:txBody>
        </p:sp>
      </p:grpSp>
      <p:sp>
        <p:nvSpPr>
          <p:cNvPr id="10" name="Slide Number Placeholder 9"/>
          <p:cNvSpPr>
            <a:spLocks noGrp="1"/>
          </p:cNvSpPr>
          <p:nvPr>
            <p:ph type="sldNum" sz="quarter" idx="12"/>
          </p:nvPr>
        </p:nvSpPr>
        <p:spPr/>
        <p:txBody>
          <a:bodyPr/>
          <a:lstStyle/>
          <a:p>
            <a:pPr>
              <a:defRPr/>
            </a:pPr>
            <a:fld id="{75076C1E-22AB-411B-AF3E-21EFF794288A}" type="slidenum">
              <a:rPr lang="en-US" smtClean="0"/>
              <a:pPr>
                <a:defRPr/>
              </a:pPr>
              <a:t>56</a:t>
            </a:fld>
            <a:endParaRPr lang="en-US" dirty="0"/>
          </a:p>
        </p:txBody>
      </p:sp>
      <p:sp>
        <p:nvSpPr>
          <p:cNvPr id="11" name="Footer Placeholder 10"/>
          <p:cNvSpPr>
            <a:spLocks noGrp="1"/>
          </p:cNvSpPr>
          <p:nvPr>
            <p:ph type="ftr" sz="quarter" idx="11"/>
          </p:nvPr>
        </p:nvSpPr>
        <p:spPr/>
        <p:txBody>
          <a:bodyPr/>
          <a:lstStyle/>
          <a:p>
            <a:pPr>
              <a:defRPr/>
            </a:pPr>
            <a:r>
              <a:rPr lang="en-US" dirty="0" smtClean="0"/>
              <a:t>© 2012 iNovum</a:t>
            </a:r>
            <a:endParaRPr lang="en-US" dirty="0"/>
          </a:p>
        </p:txBody>
      </p:sp>
      <p:pic>
        <p:nvPicPr>
          <p:cNvPr id="12" name="Picture 11"/>
          <p:cNvPicPr>
            <a:picLocks noChangeAspect="1" noChangeArrowheads="1"/>
          </p:cNvPicPr>
          <p:nvPr/>
        </p:nvPicPr>
        <p:blipFill>
          <a:blip r:embed="rId3" cstate="print"/>
          <a:srcRect l="12833" r="11666"/>
          <a:stretch>
            <a:fillRect/>
          </a:stretch>
        </p:blipFill>
        <p:spPr bwMode="auto">
          <a:xfrm>
            <a:off x="533400" y="1066800"/>
            <a:ext cx="8108416" cy="5181600"/>
          </a:xfrm>
          <a:prstGeom prst="rect">
            <a:avLst/>
          </a:prstGeom>
          <a:noFill/>
          <a:ln w="1">
            <a:noFill/>
            <a:miter lim="800000"/>
            <a:headEnd/>
            <a:tailEnd type="none" w="med" len="med"/>
          </a:ln>
          <a:effectLst/>
        </p:spPr>
      </p:pic>
      <p:pic>
        <p:nvPicPr>
          <p:cNvPr id="13" name="Picture 12" descr="inovum.png"/>
          <p:cNvPicPr>
            <a:picLocks noChangeAspect="1"/>
          </p:cNvPicPr>
          <p:nvPr/>
        </p:nvPicPr>
        <p:blipFill>
          <a:blip r:embed="rId4" cstate="print"/>
          <a:srcRect/>
          <a:stretch>
            <a:fillRect/>
          </a:stretch>
        </p:blipFill>
        <p:spPr bwMode="auto">
          <a:xfrm>
            <a:off x="304800" y="6400800"/>
            <a:ext cx="1143000" cy="21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0" y="304800"/>
            <a:ext cx="9144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Arial" pitchFamily="34" charset="0"/>
                <a:ea typeface="+mj-ea"/>
                <a:cs typeface="Arial" pitchFamily="34" charset="0"/>
              </a:rPr>
              <a:t>Each respondent evaluates 48 unique combinations of </a:t>
            </a:r>
            <a:r>
              <a:rPr lang="en-US" sz="2400" b="1" dirty="0" smtClean="0">
                <a:solidFill>
                  <a:schemeClr val="tx1"/>
                </a:solidFill>
                <a:latin typeface="Arial" pitchFamily="34" charset="0"/>
                <a:ea typeface="+mj-ea"/>
                <a:cs typeface="Arial" pitchFamily="34" charset="0"/>
              </a:rPr>
              <a:t>elements structured by design….the ‘idea’ recipes</a:t>
            </a:r>
            <a:endParaRPr lang="en-US" sz="2400" b="1" dirty="0">
              <a:solidFill>
                <a:schemeClr val="tx1"/>
              </a:solidFill>
              <a:latin typeface="Arial" pitchFamily="34" charset="0"/>
              <a:ea typeface="+mj-ea"/>
              <a:cs typeface="Arial" pitchFamily="34" charset="0"/>
            </a:endParaRPr>
          </a:p>
          <a:p>
            <a:pPr algn="ctr">
              <a:defRPr/>
            </a:pPr>
            <a:r>
              <a:rPr lang="en-US" sz="2400" b="1" dirty="0">
                <a:solidFill>
                  <a:schemeClr val="tx1"/>
                </a:solidFill>
                <a:latin typeface="Arial" pitchFamily="34" charset="0"/>
                <a:ea typeface="+mj-ea"/>
                <a:cs typeface="Arial" pitchFamily="34" charset="0"/>
              </a:rPr>
              <a:t>First on overall </a:t>
            </a:r>
            <a:r>
              <a:rPr lang="en-US" sz="2400" b="1" dirty="0" smtClean="0">
                <a:solidFill>
                  <a:schemeClr val="tx1"/>
                </a:solidFill>
                <a:latin typeface="Arial" pitchFamily="34" charset="0"/>
                <a:ea typeface="+mj-ea"/>
                <a:cs typeface="Arial" pitchFamily="34" charset="0"/>
              </a:rPr>
              <a:t>likelihood to take prescribed medications…</a:t>
            </a:r>
            <a:endParaRPr lang="en-US" sz="2400" b="1" dirty="0">
              <a:solidFill>
                <a:schemeClr val="tx1"/>
              </a:solidFill>
              <a:latin typeface="Arial" pitchFamily="34" charset="0"/>
              <a:ea typeface="+mj-ea"/>
              <a:cs typeface="Arial" pitchFamily="34" charset="0"/>
            </a:endParaRPr>
          </a:p>
        </p:txBody>
      </p:sp>
      <p:grpSp>
        <p:nvGrpSpPr>
          <p:cNvPr id="2" name="Group 1"/>
          <p:cNvGrpSpPr>
            <a:grpSpLocks/>
          </p:cNvGrpSpPr>
          <p:nvPr/>
        </p:nvGrpSpPr>
        <p:grpSpPr bwMode="auto">
          <a:xfrm>
            <a:off x="230188" y="1222375"/>
            <a:ext cx="8683625" cy="73025"/>
            <a:chOff x="0" y="0"/>
            <a:chExt cx="5470" cy="46"/>
          </a:xfrm>
        </p:grpSpPr>
        <p:sp>
          <p:nvSpPr>
            <p:cNvPr id="7"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pPr eaLnBrk="0" hangingPunct="0"/>
              <a:endParaRPr lang="en-US"/>
            </a:p>
          </p:txBody>
        </p:sp>
        <p:sp>
          <p:nvSpPr>
            <p:cNvPr id="9"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pPr eaLnBrk="0" hangingPunct="0"/>
              <a:endParaRPr lang="en-US"/>
            </a:p>
          </p:txBody>
        </p:sp>
      </p:grpSp>
      <p:sp>
        <p:nvSpPr>
          <p:cNvPr id="10" name="Slide Number Placeholder 9"/>
          <p:cNvSpPr>
            <a:spLocks noGrp="1"/>
          </p:cNvSpPr>
          <p:nvPr>
            <p:ph type="sldNum" sz="quarter" idx="12"/>
          </p:nvPr>
        </p:nvSpPr>
        <p:spPr/>
        <p:txBody>
          <a:bodyPr/>
          <a:lstStyle/>
          <a:p>
            <a:pPr>
              <a:defRPr/>
            </a:pPr>
            <a:fld id="{75076C1E-22AB-411B-AF3E-21EFF794288A}" type="slidenum">
              <a:rPr lang="en-US" smtClean="0"/>
              <a:pPr>
                <a:defRPr/>
              </a:pPr>
              <a:t>57</a:t>
            </a:fld>
            <a:endParaRPr lang="en-US" dirty="0"/>
          </a:p>
        </p:txBody>
      </p:sp>
      <p:sp>
        <p:nvSpPr>
          <p:cNvPr id="11" name="Footer Placeholder 10"/>
          <p:cNvSpPr>
            <a:spLocks noGrp="1"/>
          </p:cNvSpPr>
          <p:nvPr>
            <p:ph type="ftr" sz="quarter" idx="11"/>
          </p:nvPr>
        </p:nvSpPr>
        <p:spPr/>
        <p:txBody>
          <a:bodyPr/>
          <a:lstStyle/>
          <a:p>
            <a:pPr>
              <a:defRPr/>
            </a:pPr>
            <a:r>
              <a:rPr lang="en-US" dirty="0" smtClean="0"/>
              <a:t>© 2012 iNovum</a:t>
            </a:r>
            <a:endParaRPr lang="en-US" dirty="0"/>
          </a:p>
        </p:txBody>
      </p:sp>
      <p:pic>
        <p:nvPicPr>
          <p:cNvPr id="12" name="Picture 11"/>
          <p:cNvPicPr>
            <a:picLocks noChangeAspect="1" noChangeArrowheads="1"/>
          </p:cNvPicPr>
          <p:nvPr/>
        </p:nvPicPr>
        <p:blipFill>
          <a:blip r:embed="rId3" cstate="print"/>
          <a:srcRect l="11190" r="19023" b="69211"/>
          <a:stretch>
            <a:fillRect/>
          </a:stretch>
        </p:blipFill>
        <p:spPr bwMode="auto">
          <a:xfrm>
            <a:off x="228600" y="1524000"/>
            <a:ext cx="8633289" cy="2944117"/>
          </a:xfrm>
          <a:prstGeom prst="rect">
            <a:avLst/>
          </a:prstGeom>
          <a:noFill/>
          <a:ln w="1">
            <a:noFill/>
            <a:miter lim="800000"/>
            <a:headEnd/>
            <a:tailEnd type="none" w="med" len="med"/>
          </a:ln>
          <a:effectLst/>
        </p:spPr>
      </p:pic>
      <p:pic>
        <p:nvPicPr>
          <p:cNvPr id="13" name="Picture 12"/>
          <p:cNvPicPr>
            <a:picLocks noChangeAspect="1" noChangeArrowheads="1"/>
          </p:cNvPicPr>
          <p:nvPr/>
        </p:nvPicPr>
        <p:blipFill>
          <a:blip r:embed="rId3" cstate="print"/>
          <a:srcRect l="3357" t="72156" r="11190"/>
          <a:stretch>
            <a:fillRect/>
          </a:stretch>
        </p:blipFill>
        <p:spPr bwMode="auto">
          <a:xfrm>
            <a:off x="228600" y="3733800"/>
            <a:ext cx="8617133" cy="2133600"/>
          </a:xfrm>
          <a:prstGeom prst="rect">
            <a:avLst/>
          </a:prstGeom>
          <a:noFill/>
          <a:ln w="1">
            <a:noFill/>
            <a:miter lim="800000"/>
            <a:headEnd/>
            <a:tailEnd type="none" w="med" len="med"/>
          </a:ln>
          <a:effectLst/>
        </p:spPr>
      </p:pic>
      <p:pic>
        <p:nvPicPr>
          <p:cNvPr id="14" name="Picture 13" descr="inovum.png"/>
          <p:cNvPicPr>
            <a:picLocks noChangeAspect="1"/>
          </p:cNvPicPr>
          <p:nvPr/>
        </p:nvPicPr>
        <p:blipFill>
          <a:blip r:embed="rId4" cstate="print"/>
          <a:srcRect/>
          <a:stretch>
            <a:fillRect/>
          </a:stretch>
        </p:blipFill>
        <p:spPr bwMode="auto">
          <a:xfrm>
            <a:off x="304800" y="6400800"/>
            <a:ext cx="1143000" cy="21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304800" y="152400"/>
            <a:ext cx="86106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tx1"/>
                </a:solidFill>
                <a:latin typeface="Arial" pitchFamily="34" charset="0"/>
                <a:ea typeface="+mj-ea"/>
                <a:cs typeface="Arial" pitchFamily="34" charset="0"/>
              </a:rPr>
              <a:t>Then selects a single </a:t>
            </a:r>
            <a:r>
              <a:rPr lang="en-US" sz="3600" b="1" dirty="0" smtClean="0">
                <a:solidFill>
                  <a:schemeClr val="tx1"/>
                </a:solidFill>
                <a:latin typeface="Arial" pitchFamily="34" charset="0"/>
                <a:ea typeface="+mj-ea"/>
                <a:cs typeface="Arial" pitchFamily="34" charset="0"/>
              </a:rPr>
              <a:t>emotion…</a:t>
            </a:r>
            <a:endParaRPr lang="en-US" sz="3600" b="1" dirty="0">
              <a:solidFill>
                <a:schemeClr val="tx1"/>
              </a:solidFill>
              <a:latin typeface="Arial" pitchFamily="34" charset="0"/>
              <a:ea typeface="+mj-ea"/>
              <a:cs typeface="Arial" pitchFamily="34" charset="0"/>
            </a:endParaRPr>
          </a:p>
        </p:txBody>
      </p:sp>
      <p:grpSp>
        <p:nvGrpSpPr>
          <p:cNvPr id="2" name="Group 1"/>
          <p:cNvGrpSpPr>
            <a:grpSpLocks/>
          </p:cNvGrpSpPr>
          <p:nvPr/>
        </p:nvGrpSpPr>
        <p:grpSpPr bwMode="auto">
          <a:xfrm>
            <a:off x="230188" y="838200"/>
            <a:ext cx="8683625" cy="533400"/>
            <a:chOff x="0" y="-242"/>
            <a:chExt cx="5470" cy="336"/>
          </a:xfrm>
        </p:grpSpPr>
        <p:sp>
          <p:nvSpPr>
            <p:cNvPr id="7" name="Rectangle 2"/>
            <p:cNvSpPr>
              <a:spLocks/>
            </p:cNvSpPr>
            <p:nvPr/>
          </p:nvSpPr>
          <p:spPr bwMode="auto">
            <a:xfrm>
              <a:off x="0" y="-242"/>
              <a:ext cx="5470" cy="46"/>
            </a:xfrm>
            <a:prstGeom prst="rect">
              <a:avLst/>
            </a:prstGeom>
            <a:solidFill>
              <a:srgbClr val="262699"/>
            </a:solidFill>
            <a:ln w="12700">
              <a:solidFill>
                <a:srgbClr val="7878DE"/>
              </a:solidFill>
              <a:miter lim="800000"/>
              <a:headEnd/>
              <a:tailEnd/>
            </a:ln>
          </p:spPr>
          <p:txBody>
            <a:bodyPr lIns="0" tIns="0" rIns="0" bIns="0"/>
            <a:lstStyle/>
            <a:p>
              <a:pPr eaLnBrk="0" hangingPunct="0"/>
              <a:endParaRPr lang="en-US"/>
            </a:p>
          </p:txBody>
        </p:sp>
        <p:sp>
          <p:nvSpPr>
            <p:cNvPr id="8" name="Rectangle 3"/>
            <p:cNvSpPr>
              <a:spLocks/>
            </p:cNvSpPr>
            <p:nvPr/>
          </p:nvSpPr>
          <p:spPr bwMode="auto">
            <a:xfrm>
              <a:off x="0" y="48"/>
              <a:ext cx="5470" cy="46"/>
            </a:xfrm>
            <a:prstGeom prst="rect">
              <a:avLst/>
            </a:prstGeom>
            <a:noFill/>
            <a:ln w="12700">
              <a:noFill/>
              <a:miter lim="800000"/>
              <a:headEnd/>
              <a:tailEnd/>
            </a:ln>
          </p:spPr>
          <p:txBody>
            <a:bodyPr wrap="none" lIns="0" tIns="0" rIns="0" bIns="0">
              <a:spAutoFit/>
            </a:bodyPr>
            <a:lstStyle/>
            <a:p>
              <a:pPr eaLnBrk="0" hangingPunct="0"/>
              <a:endParaRPr lang="en-US"/>
            </a:p>
          </p:txBody>
        </p:sp>
      </p:grpSp>
      <p:sp>
        <p:nvSpPr>
          <p:cNvPr id="9" name="Slide Number Placeholder 8"/>
          <p:cNvSpPr>
            <a:spLocks noGrp="1"/>
          </p:cNvSpPr>
          <p:nvPr>
            <p:ph type="sldNum" sz="quarter" idx="12"/>
          </p:nvPr>
        </p:nvSpPr>
        <p:spPr/>
        <p:txBody>
          <a:bodyPr/>
          <a:lstStyle/>
          <a:p>
            <a:pPr>
              <a:defRPr/>
            </a:pPr>
            <a:fld id="{75076C1E-22AB-411B-AF3E-21EFF794288A}" type="slidenum">
              <a:rPr lang="en-US" smtClean="0"/>
              <a:pPr>
                <a:defRPr/>
              </a:pPr>
              <a:t>58</a:t>
            </a:fld>
            <a:endParaRPr lang="en-US" dirty="0"/>
          </a:p>
        </p:txBody>
      </p:sp>
      <p:sp>
        <p:nvSpPr>
          <p:cNvPr id="10" name="Footer Placeholder 9"/>
          <p:cNvSpPr>
            <a:spLocks noGrp="1"/>
          </p:cNvSpPr>
          <p:nvPr>
            <p:ph type="ftr" sz="quarter" idx="11"/>
          </p:nvPr>
        </p:nvSpPr>
        <p:spPr/>
        <p:txBody>
          <a:bodyPr/>
          <a:lstStyle/>
          <a:p>
            <a:pPr>
              <a:defRPr/>
            </a:pPr>
            <a:r>
              <a:rPr lang="en-US" dirty="0" smtClean="0"/>
              <a:t>© 2012 iNovum</a:t>
            </a:r>
            <a:endParaRPr lang="en-US" dirty="0"/>
          </a:p>
        </p:txBody>
      </p:sp>
      <p:grpSp>
        <p:nvGrpSpPr>
          <p:cNvPr id="3" name="Group 14"/>
          <p:cNvGrpSpPr/>
          <p:nvPr/>
        </p:nvGrpSpPr>
        <p:grpSpPr>
          <a:xfrm>
            <a:off x="304800" y="1143000"/>
            <a:ext cx="8382000" cy="4724400"/>
            <a:chOff x="304800" y="1143000"/>
            <a:chExt cx="7162800" cy="3581400"/>
          </a:xfrm>
        </p:grpSpPr>
        <p:pic>
          <p:nvPicPr>
            <p:cNvPr id="12" name="Picture 11"/>
            <p:cNvPicPr>
              <a:picLocks noChangeAspect="1" noChangeArrowheads="1"/>
            </p:cNvPicPr>
            <p:nvPr/>
          </p:nvPicPr>
          <p:blipFill>
            <a:blip r:embed="rId3" cstate="print"/>
            <a:srcRect l="7672" r="13152" b="75363"/>
            <a:stretch>
              <a:fillRect/>
            </a:stretch>
          </p:blipFill>
          <p:spPr bwMode="auto">
            <a:xfrm>
              <a:off x="304800" y="1143000"/>
              <a:ext cx="7162800" cy="2057400"/>
            </a:xfrm>
            <a:prstGeom prst="rect">
              <a:avLst/>
            </a:prstGeom>
            <a:noFill/>
            <a:ln w="1">
              <a:noFill/>
              <a:miter lim="800000"/>
              <a:headEnd/>
              <a:tailEnd type="none" w="med" len="med"/>
            </a:ln>
            <a:effectLst/>
          </p:spPr>
        </p:pic>
        <p:pic>
          <p:nvPicPr>
            <p:cNvPr id="13" name="Picture 12"/>
            <p:cNvPicPr>
              <a:picLocks noChangeAspect="1" noChangeArrowheads="1"/>
            </p:cNvPicPr>
            <p:nvPr/>
          </p:nvPicPr>
          <p:blipFill>
            <a:blip r:embed="rId3" cstate="print"/>
            <a:srcRect l="1096" t="75363" r="7672"/>
            <a:stretch>
              <a:fillRect/>
            </a:stretch>
          </p:blipFill>
          <p:spPr bwMode="auto">
            <a:xfrm>
              <a:off x="304800" y="3048000"/>
              <a:ext cx="7158102" cy="1676400"/>
            </a:xfrm>
            <a:prstGeom prst="rect">
              <a:avLst/>
            </a:prstGeom>
            <a:noFill/>
            <a:ln w="1">
              <a:noFill/>
              <a:miter lim="800000"/>
              <a:headEnd/>
              <a:tailEnd type="none" w="med" len="med"/>
            </a:ln>
            <a:effectLst/>
          </p:spPr>
        </p:pic>
      </p:grpSp>
      <p:pic>
        <p:nvPicPr>
          <p:cNvPr id="14" name="Picture 13" descr="inovum.png"/>
          <p:cNvPicPr>
            <a:picLocks noChangeAspect="1"/>
          </p:cNvPicPr>
          <p:nvPr/>
        </p:nvPicPr>
        <p:blipFill>
          <a:blip r:embed="rId4" cstate="print"/>
          <a:srcRect/>
          <a:stretch>
            <a:fillRect/>
          </a:stretch>
        </p:blipFill>
        <p:spPr bwMode="auto">
          <a:xfrm>
            <a:off x="304800" y="6400800"/>
            <a:ext cx="1143000" cy="21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308" t="7359" r="35944" b="7813"/>
          <a:stretch>
            <a:fillRect/>
          </a:stretch>
        </p:blipFill>
        <p:spPr bwMode="auto">
          <a:xfrm>
            <a:off x="838200" y="955184"/>
            <a:ext cx="7543800" cy="5445616"/>
          </a:xfrm>
          <a:prstGeom prst="rect">
            <a:avLst/>
          </a:prstGeom>
          <a:noFill/>
          <a:ln w="9525">
            <a:solidFill>
              <a:schemeClr val="tx1"/>
            </a:solidFill>
            <a:miter lim="800000"/>
            <a:headEnd/>
            <a:tailEnd/>
          </a:ln>
        </p:spPr>
      </p:pic>
      <p:sp>
        <p:nvSpPr>
          <p:cNvPr id="3" name="Title 2"/>
          <p:cNvSpPr>
            <a:spLocks noGrp="1"/>
          </p:cNvSpPr>
          <p:nvPr>
            <p:ph type="title"/>
          </p:nvPr>
        </p:nvSpPr>
        <p:spPr>
          <a:xfrm>
            <a:off x="533400" y="274638"/>
            <a:ext cx="8153400" cy="487362"/>
          </a:xfrm>
        </p:spPr>
        <p:txBody>
          <a:bodyPr>
            <a:normAutofit fontScale="90000"/>
          </a:bodyPr>
          <a:lstStyle/>
          <a:p>
            <a:r>
              <a:rPr lang="en-US" dirty="0" smtClean="0"/>
              <a:t>Performance of key elements</a:t>
            </a:r>
            <a:endParaRPr lang="en-US" dirty="0"/>
          </a:p>
        </p:txBody>
      </p:sp>
      <p:grpSp>
        <p:nvGrpSpPr>
          <p:cNvPr id="4" name="Group 3"/>
          <p:cNvGrpSpPr>
            <a:grpSpLocks/>
          </p:cNvGrpSpPr>
          <p:nvPr/>
        </p:nvGrpSpPr>
        <p:grpSpPr bwMode="auto">
          <a:xfrm>
            <a:off x="230188" y="762000"/>
            <a:ext cx="8683625" cy="73025"/>
            <a:chOff x="0" y="0"/>
            <a:chExt cx="5470" cy="46"/>
          </a:xfrm>
        </p:grpSpPr>
        <p:sp>
          <p:nvSpPr>
            <p:cNvPr id="5"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6"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100013" y="304800"/>
            <a:ext cx="8918575"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marL="239713">
              <a:lnSpc>
                <a:spcPct val="85000"/>
              </a:lnSpc>
            </a:pPr>
            <a:r>
              <a:rPr lang="en-US" sz="3200" b="1" dirty="0">
                <a:solidFill>
                  <a:schemeClr val="tx2"/>
                </a:solidFill>
                <a:latin typeface="Helvetica Neue" charset="0"/>
                <a:sym typeface="Helvetica Neue" charset="0"/>
              </a:rPr>
              <a:t>Do we really know who our customer is?</a:t>
            </a:r>
          </a:p>
        </p:txBody>
      </p:sp>
      <p:sp>
        <p:nvSpPr>
          <p:cNvPr id="11" name="Slide Number Placeholder 10"/>
          <p:cNvSpPr>
            <a:spLocks noGrp="1"/>
          </p:cNvSpPr>
          <p:nvPr>
            <p:ph type="sldNum" sz="quarter" idx="12"/>
          </p:nvPr>
        </p:nvSpPr>
        <p:spPr/>
        <p:txBody>
          <a:bodyPr/>
          <a:lstStyle/>
          <a:p>
            <a:pPr>
              <a:defRPr/>
            </a:pPr>
            <a:fld id="{34FDE847-E2FD-CF47-A937-0FC47ACD83A1}" type="slidenum">
              <a:rPr lang="en-US" smtClean="0"/>
              <a:pPr>
                <a:defRPr/>
              </a:pPr>
              <a:t>6</a:t>
            </a:fld>
            <a:endParaRPr lang="en-US" dirty="0"/>
          </a:p>
        </p:txBody>
      </p:sp>
      <p:sp>
        <p:nvSpPr>
          <p:cNvPr id="12" name="Footer Placeholder 11"/>
          <p:cNvSpPr>
            <a:spLocks noGrp="1"/>
          </p:cNvSpPr>
          <p:nvPr>
            <p:ph type="ftr" sz="quarter" idx="11"/>
          </p:nvPr>
        </p:nvSpPr>
        <p:spPr/>
        <p:txBody>
          <a:bodyPr rtlCol="0"/>
          <a:lstStyle/>
          <a:p>
            <a:pPr fontAlgn="auto">
              <a:spcBef>
                <a:spcPts val="0"/>
              </a:spcBef>
              <a:spcAft>
                <a:spcPts val="0"/>
              </a:spcAft>
              <a:defRPr/>
            </a:pPr>
            <a:r>
              <a:rPr lang="en-US" dirty="0">
                <a:solidFill>
                  <a:schemeClr val="tx1">
                    <a:tint val="75000"/>
                  </a:schemeClr>
                </a:solidFill>
                <a:latin typeface="+mn-lt"/>
                <a:cs typeface="+mn-cs"/>
              </a:rPr>
              <a:t>© 2011 iNovum LLC</a:t>
            </a:r>
          </a:p>
        </p:txBody>
      </p:sp>
      <p:pic>
        <p:nvPicPr>
          <p:cNvPr id="13" name="Picture 2"/>
          <p:cNvPicPr>
            <a:picLocks noChangeAspect="1" noChangeArrowheads="1"/>
          </p:cNvPicPr>
          <p:nvPr/>
        </p:nvPicPr>
        <p:blipFill>
          <a:blip r:embed="rId3" cstate="print"/>
          <a:srcRect r="49970"/>
          <a:stretch>
            <a:fillRect/>
          </a:stretch>
        </p:blipFill>
        <p:spPr bwMode="auto">
          <a:xfrm>
            <a:off x="4267200" y="1828800"/>
            <a:ext cx="2106304" cy="35545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677" name="TextBox 13"/>
          <p:cNvSpPr txBox="1">
            <a:spLocks noChangeArrowheads="1"/>
          </p:cNvSpPr>
          <p:nvPr/>
        </p:nvSpPr>
        <p:spPr bwMode="auto">
          <a:xfrm>
            <a:off x="609600" y="2389188"/>
            <a:ext cx="3581400"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Sex:		Male</a:t>
            </a:r>
          </a:p>
          <a:p>
            <a:pPr eaLnBrk="1" hangingPunct="1"/>
            <a:r>
              <a:rPr lang="en-US" sz="1800" dirty="0">
                <a:latin typeface="Calibri" charset="0"/>
              </a:rPr>
              <a:t>Age: 		50+</a:t>
            </a:r>
          </a:p>
          <a:p>
            <a:pPr eaLnBrk="1" hangingPunct="1"/>
            <a:r>
              <a:rPr lang="en-US" sz="1800" dirty="0">
                <a:latin typeface="Calibri" charset="0"/>
              </a:rPr>
              <a:t>Height:		5’10.5”</a:t>
            </a:r>
          </a:p>
          <a:p>
            <a:pPr eaLnBrk="1" hangingPunct="1"/>
            <a:r>
              <a:rPr lang="en-US" sz="1800" dirty="0">
                <a:latin typeface="Calibri" charset="0"/>
              </a:rPr>
              <a:t>Nationality: 	British</a:t>
            </a:r>
          </a:p>
          <a:p>
            <a:pPr eaLnBrk="1" hangingPunct="1"/>
            <a:r>
              <a:rPr lang="en-US" sz="1800" dirty="0">
                <a:latin typeface="Calibri" charset="0"/>
              </a:rPr>
              <a:t>Family Status:	Married</a:t>
            </a:r>
          </a:p>
          <a:p>
            <a:pPr eaLnBrk="1" hangingPunct="1"/>
            <a:r>
              <a:rPr lang="en-US" sz="1800" dirty="0">
                <a:latin typeface="Calibri" charset="0"/>
              </a:rPr>
              <a:t>Annual Income:	$10M+</a:t>
            </a:r>
          </a:p>
          <a:p>
            <a:pPr eaLnBrk="1" hangingPunct="1"/>
            <a:r>
              <a:rPr lang="en-US" sz="1800" dirty="0">
                <a:latin typeface="Calibri" charset="0"/>
              </a:rPr>
              <a:t>Hobbies: 		Music, Art, 		Philanthropy</a:t>
            </a:r>
          </a:p>
          <a:p>
            <a:pPr eaLnBrk="1" hangingPunct="1"/>
            <a:endParaRPr lang="en-US" sz="1800" dirty="0">
              <a:latin typeface="Calibri" charset="0"/>
            </a:endParaRPr>
          </a:p>
        </p:txBody>
      </p:sp>
      <p:pic>
        <p:nvPicPr>
          <p:cNvPr id="15" name="Picture 2"/>
          <p:cNvPicPr>
            <a:picLocks noChangeAspect="1" noChangeArrowheads="1"/>
          </p:cNvPicPr>
          <p:nvPr/>
        </p:nvPicPr>
        <p:blipFill>
          <a:blip r:embed="rId3" cstate="print"/>
          <a:srcRect l="49652"/>
          <a:stretch>
            <a:fillRect/>
          </a:stretch>
        </p:blipFill>
        <p:spPr bwMode="auto">
          <a:xfrm>
            <a:off x="6509982" y="1828800"/>
            <a:ext cx="2119668" cy="3554506"/>
          </a:xfrm>
          <a:prstGeom prst="roundRect">
            <a:avLst>
              <a:gd name="adj" fmla="val 0"/>
            </a:avLst>
          </a:prstGeom>
          <a:solidFill>
            <a:srgbClr val="FFFFFF">
              <a:shade val="85000"/>
            </a:srgbClr>
          </a:solidFill>
          <a:ln>
            <a:noFill/>
          </a:ln>
          <a:effectLst>
            <a:reflection blurRad="12700" stA="38000" endPos="28000" dist="5000" dir="5400000" sy="-100000" algn="bl" rotWithShape="0"/>
          </a:effectLst>
        </p:spPr>
      </p:pic>
      <p:grpSp>
        <p:nvGrpSpPr>
          <p:cNvPr id="28679" name="Group 7"/>
          <p:cNvGrpSpPr>
            <a:grpSpLocks/>
          </p:cNvGrpSpPr>
          <p:nvPr/>
        </p:nvGrpSpPr>
        <p:grpSpPr bwMode="auto">
          <a:xfrm>
            <a:off x="0" y="1066800"/>
            <a:ext cx="8683625" cy="274638"/>
            <a:chOff x="0" y="0"/>
            <a:chExt cx="5470" cy="173"/>
          </a:xfrm>
        </p:grpSpPr>
        <p:sp>
          <p:nvSpPr>
            <p:cNvPr id="28680"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sz="1800" b="1" i="1" dirty="0">
                <a:solidFill>
                  <a:srgbClr val="000000"/>
                </a:solidFill>
                <a:latin typeface="Times New Roman" charset="0"/>
                <a:sym typeface="Times New Roman" charset="0"/>
              </a:endParaRPr>
            </a:p>
          </p:txBody>
        </p:sp>
        <p:sp>
          <p:nvSpPr>
            <p:cNvPr id="28681" name="Rectangle 3"/>
            <p:cNvSpPr>
              <a:spLocks/>
            </p:cNvSpPr>
            <p:nvPr/>
          </p:nvSpPr>
          <p:spPr bwMode="auto">
            <a:xfrm>
              <a:off x="0" y="0"/>
              <a:ext cx="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endParaRPr lang="en-US" sz="1800" b="1" i="1" dirty="0">
                <a:solidFill>
                  <a:srgbClr val="000000"/>
                </a:solidFill>
                <a:latin typeface="Times New Roman" charset="0"/>
                <a:sym typeface="Times New Roman" charset="0"/>
              </a:endParaRPr>
            </a:p>
          </p:txBody>
        </p:sp>
      </p:gr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12044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3"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txBox="1">
            <a:spLocks/>
          </p:cNvSpPr>
          <p:nvPr/>
        </p:nvSpPr>
        <p:spPr bwMode="auto">
          <a:xfrm>
            <a:off x="73025" y="228600"/>
            <a:ext cx="868997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dirty="0" smtClean="0">
                <a:solidFill>
                  <a:schemeClr val="tx2"/>
                </a:solidFill>
              </a:rPr>
              <a:t>Patient Segmentation</a:t>
            </a:r>
            <a:endParaRPr lang="en-US" sz="3600" dirty="0">
              <a:solidFill>
                <a:schemeClr val="tx2"/>
              </a:solidFill>
            </a:endParaRPr>
          </a:p>
        </p:txBody>
      </p:sp>
      <p:sp>
        <p:nvSpPr>
          <p:cNvPr id="2" name="Rectangle 3"/>
          <p:cNvSpPr>
            <a:spLocks noGrp="1" noChangeArrowheads="1"/>
          </p:cNvSpPr>
          <p:nvPr>
            <p:ph type="body" idx="1"/>
          </p:nvPr>
        </p:nvSpPr>
        <p:spPr>
          <a:xfrm>
            <a:off x="182880" y="4953000"/>
            <a:ext cx="8199120" cy="1173163"/>
          </a:xfrm>
        </p:spPr>
        <p:txBody>
          <a:bodyPr>
            <a:normAutofit lnSpcReduction="10000"/>
          </a:bodyPr>
          <a:lstStyle/>
          <a:p>
            <a:pPr>
              <a:defRPr/>
            </a:pPr>
            <a:endParaRPr lang="en-US" sz="2400" dirty="0" smtClean="0"/>
          </a:p>
          <a:p>
            <a:pPr marL="0" indent="0">
              <a:buFont typeface="Wingdings" pitchFamily="2" charset="2"/>
              <a:buNone/>
              <a:defRPr/>
            </a:pPr>
            <a:endParaRPr lang="en-US" sz="2000" dirty="0" smtClean="0"/>
          </a:p>
          <a:p>
            <a:pPr marL="0" indent="0">
              <a:buFont typeface="Wingdings" pitchFamily="2" charset="2"/>
              <a:buNone/>
              <a:defRPr/>
            </a:pPr>
            <a:r>
              <a:rPr lang="en-US" sz="2000" dirty="0"/>
              <a:t>	</a:t>
            </a:r>
            <a:endParaRPr lang="en-US" sz="2000" dirty="0" smtClean="0"/>
          </a:p>
        </p:txBody>
      </p:sp>
      <p:sp>
        <p:nvSpPr>
          <p:cNvPr id="10" name="Rectangle 9"/>
          <p:cNvSpPr/>
          <p:nvPr/>
        </p:nvSpPr>
        <p:spPr>
          <a:xfrm>
            <a:off x="336195" y="4001240"/>
            <a:ext cx="2514600" cy="1077218"/>
          </a:xfrm>
          <a:prstGeom prst="rect">
            <a:avLst/>
          </a:prstGeom>
        </p:spPr>
        <p:txBody>
          <a:bodyPr wrap="square">
            <a:spAutoFit/>
          </a:bodyPr>
          <a:lstStyle/>
          <a:p>
            <a:pPr marL="342900" indent="-342900" algn="ctr">
              <a:spcBef>
                <a:spcPts val="600"/>
              </a:spcBef>
              <a:buClr>
                <a:schemeClr val="accent2">
                  <a:lumMod val="75000"/>
                </a:schemeClr>
              </a:buClr>
            </a:pPr>
            <a:r>
              <a:rPr lang="en-US" dirty="0" smtClean="0">
                <a:latin typeface="+mj-lt"/>
              </a:rPr>
              <a:t>It’s My Decision</a:t>
            </a:r>
          </a:p>
          <a:p>
            <a:pPr marL="342900" indent="-342900" algn="ctr">
              <a:spcBef>
                <a:spcPts val="600"/>
              </a:spcBef>
              <a:buClr>
                <a:schemeClr val="accent2">
                  <a:lumMod val="75000"/>
                </a:schemeClr>
              </a:buClr>
            </a:pPr>
            <a:r>
              <a:rPr lang="en-US" dirty="0" smtClean="0">
                <a:latin typeface="+mj-lt"/>
              </a:rPr>
              <a:t>31%</a:t>
            </a:r>
            <a:endParaRPr lang="en-US" dirty="0">
              <a:latin typeface="+mj-lt"/>
            </a:endParaRPr>
          </a:p>
          <a:p>
            <a:pPr marL="800100" lvl="1" indent="-342900">
              <a:spcBef>
                <a:spcPts val="600"/>
              </a:spcBef>
              <a:buClr>
                <a:schemeClr val="accent2">
                  <a:lumMod val="75000"/>
                </a:schemeClr>
              </a:buClr>
              <a:buFont typeface="Wingdings" pitchFamily="2" charset="2"/>
              <a:buChar char="Ø"/>
            </a:pPr>
            <a:endParaRPr lang="en-US" i="1"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6954" y="1739106"/>
            <a:ext cx="2095998" cy="19430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3192847" y="3897983"/>
            <a:ext cx="2514600" cy="1077218"/>
          </a:xfrm>
          <a:prstGeom prst="rect">
            <a:avLst/>
          </a:prstGeom>
        </p:spPr>
        <p:txBody>
          <a:bodyPr wrap="square">
            <a:spAutoFit/>
          </a:bodyPr>
          <a:lstStyle/>
          <a:p>
            <a:pPr marL="342900" indent="-342900" algn="ctr">
              <a:spcBef>
                <a:spcPts val="600"/>
              </a:spcBef>
              <a:buClr>
                <a:schemeClr val="accent2">
                  <a:lumMod val="75000"/>
                </a:schemeClr>
              </a:buClr>
            </a:pPr>
            <a:r>
              <a:rPr lang="en-US" dirty="0" smtClean="0">
                <a:latin typeface="+mj-lt"/>
              </a:rPr>
              <a:t>I Need Support</a:t>
            </a:r>
          </a:p>
          <a:p>
            <a:pPr marL="342900" indent="-342900" algn="ctr">
              <a:spcBef>
                <a:spcPts val="600"/>
              </a:spcBef>
              <a:buClr>
                <a:schemeClr val="accent2">
                  <a:lumMod val="75000"/>
                </a:schemeClr>
              </a:buClr>
            </a:pPr>
            <a:r>
              <a:rPr lang="en-US" dirty="0" smtClean="0">
                <a:latin typeface="+mj-lt"/>
              </a:rPr>
              <a:t>27%</a:t>
            </a:r>
            <a:endParaRPr lang="en-US" dirty="0">
              <a:latin typeface="+mj-lt"/>
            </a:endParaRPr>
          </a:p>
          <a:p>
            <a:pPr lvl="1">
              <a:spcBef>
                <a:spcPts val="600"/>
              </a:spcBef>
              <a:buClr>
                <a:schemeClr val="accent2">
                  <a:lumMod val="75000"/>
                </a:schemeClr>
              </a:buClr>
            </a:pPr>
            <a:endParaRPr lang="en-US" i="1" dirty="0"/>
          </a:p>
        </p:txBody>
      </p:sp>
      <p:sp>
        <p:nvSpPr>
          <p:cNvPr id="15" name="Rectangle 14"/>
          <p:cNvSpPr/>
          <p:nvPr/>
        </p:nvSpPr>
        <p:spPr>
          <a:xfrm>
            <a:off x="6096000" y="3984601"/>
            <a:ext cx="2667000" cy="723275"/>
          </a:xfrm>
          <a:prstGeom prst="rect">
            <a:avLst/>
          </a:prstGeom>
        </p:spPr>
        <p:txBody>
          <a:bodyPr wrap="square">
            <a:spAutoFit/>
          </a:bodyPr>
          <a:lstStyle/>
          <a:p>
            <a:pPr marL="342900" indent="-342900" algn="ctr">
              <a:spcBef>
                <a:spcPts val="600"/>
              </a:spcBef>
              <a:buClr>
                <a:schemeClr val="accent2">
                  <a:lumMod val="75000"/>
                </a:schemeClr>
              </a:buClr>
            </a:pPr>
            <a:r>
              <a:rPr lang="en-US" dirty="0" smtClean="0">
                <a:latin typeface="+mj-lt"/>
              </a:rPr>
              <a:t>Faith in Medicine</a:t>
            </a:r>
          </a:p>
          <a:p>
            <a:pPr lvl="1">
              <a:spcBef>
                <a:spcPts val="600"/>
              </a:spcBef>
              <a:buClr>
                <a:schemeClr val="accent2">
                  <a:lumMod val="75000"/>
                </a:schemeClr>
              </a:buClr>
            </a:pPr>
            <a:r>
              <a:rPr lang="en-US" i="1" dirty="0"/>
              <a:t>	</a:t>
            </a:r>
            <a:r>
              <a:rPr lang="en-US" dirty="0" smtClean="0"/>
              <a:t>   42%</a:t>
            </a:r>
            <a:endParaRPr lang="en-US" dirty="0"/>
          </a:p>
        </p:txBody>
      </p:sp>
      <p:sp>
        <p:nvSpPr>
          <p:cNvPr id="17" name="TextBox 16"/>
          <p:cNvSpPr txBox="1"/>
          <p:nvPr/>
        </p:nvSpPr>
        <p:spPr>
          <a:xfrm>
            <a:off x="152400" y="5181600"/>
            <a:ext cx="8610600" cy="369332"/>
          </a:xfrm>
          <a:prstGeom prst="rect">
            <a:avLst/>
          </a:prstGeom>
          <a:noFill/>
        </p:spPr>
        <p:txBody>
          <a:bodyPr wrap="square" rtlCol="0">
            <a:spAutoFit/>
          </a:bodyPr>
          <a:lstStyle/>
          <a:p>
            <a:pPr algn="ctr"/>
            <a:r>
              <a:rPr lang="en-US" b="1" dirty="0" smtClean="0"/>
              <a:t>Messaging for one isn’t necessarily going to apply to the others</a:t>
            </a:r>
            <a:endParaRPr lang="en-US" b="1" dirty="0"/>
          </a:p>
        </p:txBody>
      </p:sp>
      <p:pic>
        <p:nvPicPr>
          <p:cNvPr id="16" name="Picture 2" descr="Logo"/>
          <p:cNvPicPr>
            <a:picLocks noChangeAspect="1" noChangeArrowheads="1"/>
          </p:cNvPicPr>
          <p:nvPr/>
        </p:nvPicPr>
        <p:blipFill>
          <a:blip r:embed="rId4" cstate="print"/>
          <a:srcRect r="48800" b="31429"/>
          <a:stretch>
            <a:fillRect/>
          </a:stretch>
        </p:blipFill>
        <p:spPr bwMode="auto">
          <a:xfrm>
            <a:off x="685800" y="6324600"/>
            <a:ext cx="1752600" cy="328613"/>
          </a:xfrm>
          <a:prstGeom prst="rect">
            <a:avLst/>
          </a:prstGeom>
          <a:noFill/>
        </p:spPr>
      </p:pic>
      <p:pic>
        <p:nvPicPr>
          <p:cNvPr id="4" name="Picture 3" descr="4550330-256-kc2f23f3a.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5599" y="2019329"/>
            <a:ext cx="2105201" cy="1777177"/>
          </a:xfrm>
          <a:prstGeom prst="rect">
            <a:avLst/>
          </a:prstGeom>
        </p:spPr>
      </p:pic>
      <p:pic>
        <p:nvPicPr>
          <p:cNvPr id="5" name="Picture 4" descr="medicine-symbol.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447200" y="2019329"/>
            <a:ext cx="1934800" cy="1777178"/>
          </a:xfrm>
          <a:prstGeom prst="rect">
            <a:avLst/>
          </a:prstGeom>
        </p:spPr>
      </p:pic>
      <p:grpSp>
        <p:nvGrpSpPr>
          <p:cNvPr id="12" name="Group 11"/>
          <p:cNvGrpSpPr>
            <a:grpSpLocks/>
          </p:cNvGrpSpPr>
          <p:nvPr/>
        </p:nvGrpSpPr>
        <p:grpSpPr bwMode="auto">
          <a:xfrm>
            <a:off x="230188" y="1066800"/>
            <a:ext cx="8683625" cy="73025"/>
            <a:chOff x="0" y="0"/>
            <a:chExt cx="5470" cy="46"/>
          </a:xfrm>
        </p:grpSpPr>
        <p:sp>
          <p:nvSpPr>
            <p:cNvPr id="13"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18"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spTree>
    <p:extLst>
      <p:ext uri="{BB962C8B-B14F-4D97-AF65-F5344CB8AC3E}">
        <p14:creationId xmlns:p14="http://schemas.microsoft.com/office/powerpoint/2010/main" xmlns="" val="41385058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txBox="1">
            <a:spLocks/>
          </p:cNvSpPr>
          <p:nvPr/>
        </p:nvSpPr>
        <p:spPr bwMode="auto">
          <a:xfrm>
            <a:off x="73025" y="228600"/>
            <a:ext cx="8689975"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dirty="0" smtClean="0">
                <a:solidFill>
                  <a:schemeClr val="tx2"/>
                </a:solidFill>
              </a:rPr>
              <a:t>Patient ViewPoint Segment Personas</a:t>
            </a:r>
            <a:endParaRPr lang="en-US" sz="3600" dirty="0">
              <a:solidFill>
                <a:schemeClr val="tx2"/>
              </a:solidFill>
            </a:endParaRPr>
          </a:p>
        </p:txBody>
      </p:sp>
      <p:sp>
        <p:nvSpPr>
          <p:cNvPr id="2" name="Rectangle 3"/>
          <p:cNvSpPr>
            <a:spLocks noGrp="1" noChangeArrowheads="1"/>
          </p:cNvSpPr>
          <p:nvPr>
            <p:ph type="body" idx="1"/>
          </p:nvPr>
        </p:nvSpPr>
        <p:spPr>
          <a:xfrm>
            <a:off x="182880" y="4953000"/>
            <a:ext cx="8199120" cy="1173163"/>
          </a:xfrm>
        </p:spPr>
        <p:txBody>
          <a:bodyPr>
            <a:normAutofit lnSpcReduction="10000"/>
          </a:bodyPr>
          <a:lstStyle/>
          <a:p>
            <a:pPr>
              <a:defRPr/>
            </a:pPr>
            <a:endParaRPr lang="en-US" sz="2400" dirty="0" smtClean="0"/>
          </a:p>
          <a:p>
            <a:pPr marL="0" indent="0">
              <a:buFont typeface="Wingdings" pitchFamily="2" charset="2"/>
              <a:buNone/>
              <a:defRPr/>
            </a:pPr>
            <a:endParaRPr lang="en-US" sz="2000" dirty="0" smtClean="0"/>
          </a:p>
          <a:p>
            <a:pPr marL="0" indent="0">
              <a:buFont typeface="Wingdings" pitchFamily="2" charset="2"/>
              <a:buNone/>
              <a:defRPr/>
            </a:pPr>
            <a:r>
              <a:rPr lang="en-US" sz="2000" dirty="0"/>
              <a:t>	</a:t>
            </a:r>
            <a:endParaRPr lang="en-US" sz="2000" dirty="0" smtClean="0"/>
          </a:p>
        </p:txBody>
      </p:sp>
      <p:sp>
        <p:nvSpPr>
          <p:cNvPr id="10" name="Rectangle 9"/>
          <p:cNvSpPr/>
          <p:nvPr/>
        </p:nvSpPr>
        <p:spPr>
          <a:xfrm>
            <a:off x="3097432" y="2695834"/>
            <a:ext cx="2514600" cy="1077218"/>
          </a:xfrm>
          <a:prstGeom prst="rect">
            <a:avLst/>
          </a:prstGeom>
        </p:spPr>
        <p:txBody>
          <a:bodyPr wrap="square">
            <a:spAutoFit/>
          </a:bodyPr>
          <a:lstStyle/>
          <a:p>
            <a:pPr marL="342900" indent="-342900" algn="ctr">
              <a:spcBef>
                <a:spcPts val="600"/>
              </a:spcBef>
              <a:buClr>
                <a:schemeClr val="accent2">
                  <a:lumMod val="75000"/>
                </a:schemeClr>
              </a:buClr>
            </a:pPr>
            <a:r>
              <a:rPr lang="en-US" dirty="0" smtClean="0">
                <a:latin typeface="Elephant" pitchFamily="18" charset="0"/>
              </a:rPr>
              <a:t>     </a:t>
            </a:r>
            <a:r>
              <a:rPr lang="en-US" dirty="0" smtClean="0">
                <a:latin typeface="+mj-lt"/>
              </a:rPr>
              <a:t>I Need Support</a:t>
            </a:r>
          </a:p>
          <a:p>
            <a:pPr marL="800100" lvl="1" indent="-342900" algn="ctr">
              <a:spcBef>
                <a:spcPts val="600"/>
              </a:spcBef>
              <a:buClr>
                <a:schemeClr val="accent2">
                  <a:lumMod val="75000"/>
                </a:schemeClr>
              </a:buClr>
            </a:pPr>
            <a:r>
              <a:rPr lang="en-US" dirty="0" smtClean="0">
                <a:latin typeface="Elephant" pitchFamily="18" charset="0"/>
              </a:rPr>
              <a:t> </a:t>
            </a:r>
            <a:endParaRPr lang="en-US" dirty="0">
              <a:latin typeface="Elephant" pitchFamily="18" charset="0"/>
            </a:endParaRPr>
          </a:p>
          <a:p>
            <a:pPr marL="800100" lvl="1" indent="-342900">
              <a:spcBef>
                <a:spcPts val="600"/>
              </a:spcBef>
              <a:buClr>
                <a:schemeClr val="accent2">
                  <a:lumMod val="75000"/>
                </a:schemeClr>
              </a:buClr>
              <a:buFont typeface="Wingdings" pitchFamily="2" charset="2"/>
              <a:buChar char="Ø"/>
            </a:pPr>
            <a:endParaRPr lang="en-US" i="1"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64356" y="1615540"/>
            <a:ext cx="1165317" cy="10802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383995" y="2721822"/>
            <a:ext cx="2514600" cy="1077218"/>
          </a:xfrm>
          <a:prstGeom prst="rect">
            <a:avLst/>
          </a:prstGeom>
        </p:spPr>
        <p:txBody>
          <a:bodyPr wrap="square">
            <a:spAutoFit/>
          </a:bodyPr>
          <a:lstStyle/>
          <a:p>
            <a:pPr marL="342900" indent="-342900" algn="ctr">
              <a:spcBef>
                <a:spcPts val="600"/>
              </a:spcBef>
              <a:buClr>
                <a:schemeClr val="accent2">
                  <a:lumMod val="75000"/>
                </a:schemeClr>
              </a:buClr>
            </a:pPr>
            <a:r>
              <a:rPr lang="en-US" dirty="0" smtClean="0">
                <a:latin typeface="+mj-lt"/>
              </a:rPr>
              <a:t>It’s My Decision</a:t>
            </a:r>
          </a:p>
          <a:p>
            <a:pPr marL="800100" lvl="1" indent="-342900" algn="ctr">
              <a:spcBef>
                <a:spcPts val="600"/>
              </a:spcBef>
              <a:buClr>
                <a:schemeClr val="accent2">
                  <a:lumMod val="75000"/>
                </a:schemeClr>
              </a:buClr>
            </a:pPr>
            <a:r>
              <a:rPr lang="en-US" b="1" i="1" dirty="0" smtClean="0">
                <a:latin typeface="Elephant" pitchFamily="18" charset="0"/>
              </a:rPr>
              <a:t> </a:t>
            </a:r>
            <a:endParaRPr lang="en-US" b="1" i="1" dirty="0">
              <a:latin typeface="Elephant" pitchFamily="18" charset="0"/>
            </a:endParaRPr>
          </a:p>
          <a:p>
            <a:pPr marL="800100" lvl="1" indent="-342900">
              <a:spcBef>
                <a:spcPts val="600"/>
              </a:spcBef>
              <a:buClr>
                <a:schemeClr val="accent2">
                  <a:lumMod val="75000"/>
                </a:schemeClr>
              </a:buClr>
              <a:buFont typeface="Wingdings" pitchFamily="2" charset="2"/>
              <a:buChar char="Ø"/>
            </a:pPr>
            <a:endParaRPr lang="en-US" i="1" dirty="0"/>
          </a:p>
        </p:txBody>
      </p:sp>
      <p:sp>
        <p:nvSpPr>
          <p:cNvPr id="15" name="Rectangle 14"/>
          <p:cNvSpPr/>
          <p:nvPr/>
        </p:nvSpPr>
        <p:spPr>
          <a:xfrm>
            <a:off x="6096000" y="2743200"/>
            <a:ext cx="2667000" cy="1077218"/>
          </a:xfrm>
          <a:prstGeom prst="rect">
            <a:avLst/>
          </a:prstGeom>
        </p:spPr>
        <p:txBody>
          <a:bodyPr wrap="square">
            <a:spAutoFit/>
          </a:bodyPr>
          <a:lstStyle/>
          <a:p>
            <a:pPr marL="342900" indent="-342900" algn="ctr">
              <a:spcBef>
                <a:spcPts val="600"/>
              </a:spcBef>
              <a:buClr>
                <a:schemeClr val="accent2">
                  <a:lumMod val="75000"/>
                </a:schemeClr>
              </a:buClr>
            </a:pPr>
            <a:r>
              <a:rPr lang="en-US" dirty="0" smtClean="0">
                <a:latin typeface="+mj-lt"/>
              </a:rPr>
              <a:t>Faith in Medicine</a:t>
            </a:r>
          </a:p>
          <a:p>
            <a:pPr marL="800100" lvl="1" indent="-342900" algn="ctr">
              <a:spcBef>
                <a:spcPts val="600"/>
              </a:spcBef>
              <a:buClr>
                <a:schemeClr val="accent2">
                  <a:lumMod val="75000"/>
                </a:schemeClr>
              </a:buClr>
            </a:pPr>
            <a:r>
              <a:rPr lang="en-US" i="1" dirty="0" smtClean="0">
                <a:latin typeface="Elephant" pitchFamily="18" charset="0"/>
              </a:rPr>
              <a:t> </a:t>
            </a:r>
            <a:endParaRPr lang="en-US" i="1" dirty="0">
              <a:latin typeface="Elephant" pitchFamily="18" charset="0"/>
            </a:endParaRPr>
          </a:p>
          <a:p>
            <a:pPr marL="800100" lvl="1" indent="-342900">
              <a:spcBef>
                <a:spcPts val="600"/>
              </a:spcBef>
              <a:buClr>
                <a:schemeClr val="accent2">
                  <a:lumMod val="75000"/>
                </a:schemeClr>
              </a:buClr>
              <a:buFont typeface="Wingdings" pitchFamily="2" charset="2"/>
              <a:buChar char="Ø"/>
            </a:pPr>
            <a:endParaRPr lang="en-US" i="1" dirty="0"/>
          </a:p>
        </p:txBody>
      </p:sp>
      <p:pic>
        <p:nvPicPr>
          <p:cNvPr id="16" name="Picture 2" descr="Logo"/>
          <p:cNvPicPr>
            <a:picLocks noChangeAspect="1" noChangeArrowheads="1"/>
          </p:cNvPicPr>
          <p:nvPr/>
        </p:nvPicPr>
        <p:blipFill>
          <a:blip r:embed="rId4" cstate="print"/>
          <a:srcRect r="48800" b="31429"/>
          <a:stretch>
            <a:fillRect/>
          </a:stretch>
        </p:blipFill>
        <p:spPr bwMode="auto">
          <a:xfrm>
            <a:off x="533400" y="6324600"/>
            <a:ext cx="1752600" cy="328613"/>
          </a:xfrm>
          <a:prstGeom prst="rect">
            <a:avLst/>
          </a:prstGeom>
          <a:noFill/>
        </p:spPr>
      </p:pic>
      <p:pic>
        <p:nvPicPr>
          <p:cNvPr id="17" name="Picture 16" descr="4550330-256-kc2f23f3a.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62540" y="1624162"/>
            <a:ext cx="1595304" cy="1071672"/>
          </a:xfrm>
          <a:prstGeom prst="rect">
            <a:avLst/>
          </a:prstGeom>
        </p:spPr>
      </p:pic>
      <p:pic>
        <p:nvPicPr>
          <p:cNvPr id="18" name="Picture 17" descr="medicine-symbol.jp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572794" y="1637237"/>
            <a:ext cx="1613835" cy="1058597"/>
          </a:xfrm>
          <a:prstGeom prst="rect">
            <a:avLst/>
          </a:prstGeom>
        </p:spPr>
      </p:pic>
      <p:sp>
        <p:nvSpPr>
          <p:cNvPr id="3" name="TextBox 2"/>
          <p:cNvSpPr txBox="1"/>
          <p:nvPr/>
        </p:nvSpPr>
        <p:spPr>
          <a:xfrm>
            <a:off x="3675973" y="3260431"/>
            <a:ext cx="1596482" cy="2677656"/>
          </a:xfrm>
          <a:prstGeom prst="rect">
            <a:avLst/>
          </a:prstGeom>
          <a:noFill/>
        </p:spPr>
        <p:txBody>
          <a:bodyPr wrap="square" rtlCol="0">
            <a:spAutoFit/>
          </a:bodyPr>
          <a:lstStyle/>
          <a:p>
            <a:r>
              <a:rPr lang="en-US" sz="1400" dirty="0" smtClean="0"/>
              <a:t>This person wants to live a longer life, is teachable, seeks tangible results, and needs encouragement from a support group.  They have a healthcare plan which helps make medication affordable.</a:t>
            </a:r>
            <a:endParaRPr lang="en-US" sz="1400" dirty="0"/>
          </a:p>
        </p:txBody>
      </p:sp>
      <p:sp>
        <p:nvSpPr>
          <p:cNvPr id="4" name="TextBox 3"/>
          <p:cNvSpPr txBox="1"/>
          <p:nvPr/>
        </p:nvSpPr>
        <p:spPr>
          <a:xfrm>
            <a:off x="862540" y="3332653"/>
            <a:ext cx="1897877" cy="2246769"/>
          </a:xfrm>
          <a:prstGeom prst="rect">
            <a:avLst/>
          </a:prstGeom>
          <a:noFill/>
        </p:spPr>
        <p:txBody>
          <a:bodyPr wrap="square" rtlCol="0">
            <a:spAutoFit/>
          </a:bodyPr>
          <a:lstStyle/>
          <a:p>
            <a:r>
              <a:rPr lang="en-US" sz="1400" dirty="0" smtClean="0"/>
              <a:t>This person wants the facts, being fully informed of benefits and side effects by doctor and pharmacy.  They believe medication will help and to not take it would cause long-term harm.</a:t>
            </a:r>
            <a:endParaRPr lang="en-US" sz="1400" dirty="0"/>
          </a:p>
        </p:txBody>
      </p:sp>
      <p:sp>
        <p:nvSpPr>
          <p:cNvPr id="6" name="TextBox 5"/>
          <p:cNvSpPr txBox="1"/>
          <p:nvPr/>
        </p:nvSpPr>
        <p:spPr>
          <a:xfrm>
            <a:off x="6572793" y="3233063"/>
            <a:ext cx="1613835" cy="3108544"/>
          </a:xfrm>
          <a:prstGeom prst="rect">
            <a:avLst/>
          </a:prstGeom>
          <a:noFill/>
        </p:spPr>
        <p:txBody>
          <a:bodyPr wrap="square" rtlCol="0">
            <a:spAutoFit/>
          </a:bodyPr>
          <a:lstStyle/>
          <a:p>
            <a:r>
              <a:rPr lang="en-US" sz="1400" dirty="0" smtClean="0"/>
              <a:t>This person trusts their physician to prescribe the correct medication, and is strongly influenced by their pharmacy and healthcare providers.  They believe they need the medication and the side effects of the medication are manageable.</a:t>
            </a:r>
            <a:endParaRPr lang="en-US" sz="1400" dirty="0"/>
          </a:p>
        </p:txBody>
      </p:sp>
      <p:grpSp>
        <p:nvGrpSpPr>
          <p:cNvPr id="19" name="Group 18"/>
          <p:cNvGrpSpPr>
            <a:grpSpLocks/>
          </p:cNvGrpSpPr>
          <p:nvPr/>
        </p:nvGrpSpPr>
        <p:grpSpPr bwMode="auto">
          <a:xfrm>
            <a:off x="230188" y="1066800"/>
            <a:ext cx="8683625" cy="73025"/>
            <a:chOff x="0" y="0"/>
            <a:chExt cx="5470" cy="46"/>
          </a:xfrm>
        </p:grpSpPr>
        <p:sp>
          <p:nvSpPr>
            <p:cNvPr id="20"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21"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spTree>
    <p:extLst>
      <p:ext uri="{BB962C8B-B14F-4D97-AF65-F5344CB8AC3E}">
        <p14:creationId xmlns:p14="http://schemas.microsoft.com/office/powerpoint/2010/main" xmlns="" val="16774280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cstate="print"/>
          <a:srcRect/>
          <a:stretch>
            <a:fillRect/>
          </a:stretch>
        </p:blipFill>
        <p:spPr bwMode="auto">
          <a:xfrm>
            <a:off x="0" y="0"/>
            <a:ext cx="9132627" cy="6866551"/>
          </a:xfrm>
          <a:prstGeom prst="rect">
            <a:avLst/>
          </a:prstGeom>
          <a:noFill/>
          <a:ln w="9525">
            <a:noFill/>
            <a:miter lim="800000"/>
            <a:headEnd/>
            <a:tailEnd/>
          </a:ln>
        </p:spPr>
      </p:pic>
    </p:spTree>
    <p:extLst>
      <p:ext uri="{BB962C8B-B14F-4D97-AF65-F5344CB8AC3E}">
        <p14:creationId xmlns:p14="http://schemas.microsoft.com/office/powerpoint/2010/main" xmlns="" val="137318332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fontScale="90000"/>
          </a:bodyPr>
          <a:lstStyle/>
          <a:p>
            <a:r>
              <a:rPr lang="en-US" dirty="0" smtClean="0"/>
              <a:t> Nurse-Patient Communication </a:t>
            </a:r>
            <a:br>
              <a:rPr lang="en-US" dirty="0" smtClean="0"/>
            </a:br>
            <a:r>
              <a:rPr lang="en-US" dirty="0" smtClean="0"/>
              <a:t>and Follow-Up is Key</a:t>
            </a:r>
          </a:p>
        </p:txBody>
      </p:sp>
      <p:pic>
        <p:nvPicPr>
          <p:cNvPr id="28674" name="Content Placeholder 4" descr="6baptist_t300.jpg"/>
          <p:cNvPicPr>
            <a:picLocks noGrp="1" noChangeAspect="1"/>
          </p:cNvPicPr>
          <p:nvPr>
            <p:ph idx="1"/>
          </p:nvPr>
        </p:nvPicPr>
        <p:blipFill>
          <a:blip r:embed="rId2" cstate="print"/>
          <a:srcRect/>
          <a:stretch>
            <a:fillRect/>
          </a:stretch>
        </p:blipFill>
        <p:spPr>
          <a:xfrm>
            <a:off x="3143250" y="1681163"/>
            <a:ext cx="2857500" cy="4362450"/>
          </a:xfrm>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705773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143000"/>
          </a:xfrm>
        </p:spPr>
        <p:txBody>
          <a:bodyPr>
            <a:noAutofit/>
          </a:bodyPr>
          <a:lstStyle/>
          <a:p>
            <a:pPr algn="l"/>
            <a:r>
              <a:rPr lang="en-US" sz="2400" dirty="0" smtClean="0"/>
              <a:t>A patient admitted for Congestive Heart Failure is asked their Viewpoint about taking medication by the nurse… </a:t>
            </a:r>
            <a:endParaRPr lang="en-US" sz="24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04801" y="1143000"/>
            <a:ext cx="8619490" cy="4983163"/>
          </a:xfrm>
          <a:prstGeom prst="rect">
            <a:avLst/>
          </a:prstGeom>
          <a:noFill/>
          <a:ln w="9525">
            <a:solidFill>
              <a:schemeClr val="accent1"/>
            </a:solidFill>
            <a:miter lim="800000"/>
            <a:headEnd/>
            <a:tailEnd/>
          </a:ln>
        </p:spPr>
      </p:pic>
      <p:grpSp>
        <p:nvGrpSpPr>
          <p:cNvPr id="4" name="Group 3"/>
          <p:cNvGrpSpPr>
            <a:grpSpLocks/>
          </p:cNvGrpSpPr>
          <p:nvPr/>
        </p:nvGrpSpPr>
        <p:grpSpPr bwMode="auto">
          <a:xfrm>
            <a:off x="230188" y="990600"/>
            <a:ext cx="8683625" cy="73025"/>
            <a:chOff x="0" y="0"/>
            <a:chExt cx="5470" cy="46"/>
          </a:xfrm>
        </p:grpSpPr>
        <p:sp>
          <p:nvSpPr>
            <p:cNvPr id="5"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6"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sz="2400" dirty="0" smtClean="0"/>
              <a:t>The system immediately gives the nurse their ViewPoint Segment with the motivating messages to encourage them to take their medication. These are reviewed with the patient throughout their stay and when discharged.</a:t>
            </a:r>
            <a:endParaRPr lang="en-US" sz="24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951229" y="1600200"/>
            <a:ext cx="7241541" cy="4525963"/>
          </a:xfrm>
          <a:prstGeom prst="rect">
            <a:avLst/>
          </a:prstGeom>
          <a:noFill/>
          <a:ln w="9525">
            <a:solidFill>
              <a:schemeClr val="accent1"/>
            </a:solidFill>
            <a:miter lim="800000"/>
            <a:headEnd/>
            <a:tailEnd/>
          </a:ln>
        </p:spPr>
      </p:pic>
      <p:grpSp>
        <p:nvGrpSpPr>
          <p:cNvPr id="4" name="Group 3"/>
          <p:cNvGrpSpPr>
            <a:grpSpLocks/>
          </p:cNvGrpSpPr>
          <p:nvPr/>
        </p:nvGrpSpPr>
        <p:grpSpPr bwMode="auto">
          <a:xfrm>
            <a:off x="230188" y="1374775"/>
            <a:ext cx="8683625" cy="73025"/>
            <a:chOff x="0" y="0"/>
            <a:chExt cx="5470" cy="46"/>
          </a:xfrm>
        </p:grpSpPr>
        <p:sp>
          <p:nvSpPr>
            <p:cNvPr id="5"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6"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219200" y="1828800"/>
            <a:ext cx="6743700" cy="4330700"/>
          </a:xfrm>
          <a:prstGeom prst="rect">
            <a:avLst/>
          </a:prstGeom>
          <a:ln>
            <a:solidFill>
              <a:schemeClr val="accent1"/>
            </a:solidFill>
          </a:ln>
        </p:spPr>
      </p:pic>
      <p:sp>
        <p:nvSpPr>
          <p:cNvPr id="3" name="TextBox 2"/>
          <p:cNvSpPr txBox="1"/>
          <p:nvPr/>
        </p:nvSpPr>
        <p:spPr>
          <a:xfrm>
            <a:off x="2065337" y="152400"/>
            <a:ext cx="4995882" cy="1384995"/>
          </a:xfrm>
          <a:prstGeom prst="rect">
            <a:avLst/>
          </a:prstGeom>
          <a:noFill/>
        </p:spPr>
        <p:txBody>
          <a:bodyPr wrap="square" rtlCol="0">
            <a:spAutoFit/>
          </a:bodyPr>
          <a:lstStyle/>
          <a:p>
            <a:pPr algn="ctr"/>
            <a:r>
              <a:rPr lang="en-US" sz="2800" b="1" dirty="0" smtClean="0"/>
              <a:t>- Results  -</a:t>
            </a:r>
          </a:p>
          <a:p>
            <a:pPr algn="ctr"/>
            <a:r>
              <a:rPr lang="en-US" sz="2800" b="1" dirty="0" smtClean="0"/>
              <a:t>CHF Under 30 Day Readmissions Reduced   from  17%  to  3 %</a:t>
            </a:r>
            <a:endParaRPr lang="en-US" sz="2800" b="1" dirty="0"/>
          </a:p>
        </p:txBody>
      </p:sp>
      <p:grpSp>
        <p:nvGrpSpPr>
          <p:cNvPr id="4" name="Group 3"/>
          <p:cNvGrpSpPr>
            <a:grpSpLocks/>
          </p:cNvGrpSpPr>
          <p:nvPr/>
        </p:nvGrpSpPr>
        <p:grpSpPr bwMode="auto">
          <a:xfrm>
            <a:off x="230188" y="1603375"/>
            <a:ext cx="8683625" cy="73025"/>
            <a:chOff x="0" y="0"/>
            <a:chExt cx="5470" cy="46"/>
          </a:xfrm>
        </p:grpSpPr>
        <p:sp>
          <p:nvSpPr>
            <p:cNvPr id="5"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6"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288117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445" y="2103437"/>
            <a:ext cx="8229600" cy="4525963"/>
          </a:xfrm>
        </p:spPr>
        <p:txBody>
          <a:bodyPr>
            <a:normAutofit/>
          </a:bodyPr>
          <a:lstStyle/>
          <a:p>
            <a:pPr>
              <a:buNone/>
            </a:pPr>
            <a:r>
              <a:rPr lang="en-US" b="1" dirty="0" smtClean="0"/>
              <a:t>    Increased sales are reported from various industries with results showing increase in sales ranging from 11% to 128%. </a:t>
            </a:r>
          </a:p>
          <a:p>
            <a:pPr lvl="1"/>
            <a:endParaRPr lang="en-US" dirty="0"/>
          </a:p>
        </p:txBody>
      </p:sp>
      <p:sp>
        <p:nvSpPr>
          <p:cNvPr id="4" name="Footer Placeholder 3"/>
          <p:cNvSpPr>
            <a:spLocks noGrp="1"/>
          </p:cNvSpPr>
          <p:nvPr>
            <p:ph type="ftr" sz="quarter" idx="11"/>
          </p:nvPr>
        </p:nvSpPr>
        <p:spPr/>
        <p:txBody>
          <a:bodyPr/>
          <a:lstStyle/>
          <a:p>
            <a:r>
              <a:rPr lang="en-US" smtClean="0"/>
              <a:t>© 2012 </a:t>
            </a:r>
            <a:endParaRPr lang="en-US"/>
          </a:p>
        </p:txBody>
      </p:sp>
      <p:sp>
        <p:nvSpPr>
          <p:cNvPr id="5" name="Slide Number Placeholder 4"/>
          <p:cNvSpPr>
            <a:spLocks noGrp="1"/>
          </p:cNvSpPr>
          <p:nvPr>
            <p:ph type="sldNum" sz="quarter" idx="12"/>
          </p:nvPr>
        </p:nvSpPr>
        <p:spPr/>
        <p:txBody>
          <a:bodyPr/>
          <a:lstStyle/>
          <a:p>
            <a:fld id="{EE96843F-CA90-A64C-84ED-B4D9DA24C558}" type="slidenum">
              <a:rPr lang="en-US" smtClean="0"/>
              <a:pPr/>
              <a:t>67</a:t>
            </a:fld>
            <a:endParaRPr lang="en-US"/>
          </a:p>
        </p:txBody>
      </p:sp>
      <p:sp>
        <p:nvSpPr>
          <p:cNvPr id="6" name="Title 9"/>
          <p:cNvSpPr>
            <a:spLocks noGrp="1"/>
          </p:cNvSpPr>
          <p:nvPr>
            <p:ph type="title"/>
          </p:nvPr>
        </p:nvSpPr>
        <p:spPr>
          <a:xfrm>
            <a:off x="457200" y="304800"/>
            <a:ext cx="8229600" cy="1143000"/>
          </a:xfrm>
        </p:spPr>
        <p:txBody>
          <a:bodyPr>
            <a:noAutofit/>
          </a:bodyPr>
          <a:lstStyle/>
          <a:p>
            <a:r>
              <a:rPr lang="en-US" sz="3200" dirty="0" smtClean="0"/>
              <a:t>ViewPoint Messaging Speaks to People in terms to which they personally relate and delivers impactful  measured results</a:t>
            </a:r>
            <a:endParaRPr lang="en-US" sz="3200" dirty="0"/>
          </a:p>
        </p:txBody>
      </p:sp>
      <p:grpSp>
        <p:nvGrpSpPr>
          <p:cNvPr id="7" name="Group 6"/>
          <p:cNvGrpSpPr>
            <a:grpSpLocks/>
          </p:cNvGrpSpPr>
          <p:nvPr/>
        </p:nvGrpSpPr>
        <p:grpSpPr bwMode="auto">
          <a:xfrm>
            <a:off x="230188" y="1679575"/>
            <a:ext cx="8683625" cy="73025"/>
            <a:chOff x="0" y="0"/>
            <a:chExt cx="5470" cy="46"/>
          </a:xfrm>
        </p:grpSpPr>
        <p:sp>
          <p:nvSpPr>
            <p:cNvPr id="8"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9"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143000"/>
            <a:ext cx="8458200" cy="4343400"/>
          </a:xfrm>
        </p:spPr>
        <p:txBody>
          <a:bodyPr>
            <a:noAutofit/>
          </a:bodyPr>
          <a:lstStyle/>
          <a:p>
            <a:pPr>
              <a:buFont typeface="Wingdings" pitchFamily="2" charset="2"/>
              <a:buChar char="Ø"/>
              <a:defRPr/>
            </a:pPr>
            <a:r>
              <a:rPr lang="en-US" sz="2400" dirty="0" smtClean="0"/>
              <a:t>The Mind Genomics difference</a:t>
            </a:r>
          </a:p>
          <a:p>
            <a:pPr marL="457200" lvl="1" indent="0">
              <a:spcBef>
                <a:spcPts val="0"/>
              </a:spcBef>
              <a:buNone/>
              <a:defRPr/>
            </a:pPr>
            <a:r>
              <a:rPr lang="en-US" sz="2000" dirty="0" smtClean="0"/>
              <a:t>	The Process</a:t>
            </a:r>
          </a:p>
          <a:p>
            <a:pPr marL="457200" lvl="1" indent="0">
              <a:spcBef>
                <a:spcPts val="0"/>
              </a:spcBef>
              <a:buNone/>
              <a:defRPr/>
            </a:pPr>
            <a:r>
              <a:rPr lang="en-US" sz="2000" dirty="0" smtClean="0"/>
              <a:t>	Deliverables</a:t>
            </a:r>
          </a:p>
          <a:p>
            <a:pPr marL="457200" lvl="1" indent="0">
              <a:spcBef>
                <a:spcPts val="0"/>
              </a:spcBef>
              <a:buNone/>
              <a:defRPr/>
            </a:pPr>
            <a:r>
              <a:rPr lang="en-US" sz="2000" dirty="0" smtClean="0"/>
              <a:t>	It is Actionable</a:t>
            </a:r>
          </a:p>
          <a:p>
            <a:pPr marL="457200" lvl="1" indent="0">
              <a:spcBef>
                <a:spcPts val="0"/>
              </a:spcBef>
              <a:buNone/>
              <a:defRPr/>
            </a:pPr>
            <a:endParaRPr lang="en-US" sz="2000" dirty="0" smtClean="0"/>
          </a:p>
          <a:p>
            <a:pPr>
              <a:buFont typeface="Wingdings" pitchFamily="2" charset="2"/>
              <a:buChar char="Ø"/>
              <a:defRPr/>
            </a:pPr>
            <a:r>
              <a:rPr lang="en-US" sz="2400" dirty="0" smtClean="0"/>
              <a:t>Case Studies</a:t>
            </a:r>
          </a:p>
          <a:p>
            <a:pPr lvl="1">
              <a:buNone/>
              <a:defRPr/>
            </a:pPr>
            <a:r>
              <a:rPr lang="en-US" sz="2000" dirty="0" smtClean="0"/>
              <a:t>		Education – How to drive application, enrollment, happier students</a:t>
            </a:r>
          </a:p>
          <a:p>
            <a:pPr lvl="1">
              <a:buNone/>
              <a:defRPr/>
            </a:pPr>
            <a:r>
              <a:rPr lang="en-US" sz="2000" dirty="0" smtClean="0"/>
              <a:t>		Healthcare  - St. Mary’s Hospital, &amp; reducing  &lt; 30 day readmissions</a:t>
            </a:r>
          </a:p>
          <a:p>
            <a:pPr>
              <a:buNone/>
              <a:defRPr/>
            </a:pPr>
            <a:r>
              <a:rPr lang="en-US" sz="2000" dirty="0" smtClean="0"/>
              <a:t>		</a:t>
            </a:r>
          </a:p>
          <a:p>
            <a:pPr>
              <a:buFont typeface="Wingdings" pitchFamily="2" charset="2"/>
              <a:buChar char="Ø"/>
              <a:defRPr/>
            </a:pPr>
            <a:r>
              <a:rPr lang="en-US" sz="2400" dirty="0" smtClean="0"/>
              <a:t>The Institute for Competitive Excellence </a:t>
            </a:r>
          </a:p>
          <a:p>
            <a:pPr lvl="1">
              <a:buNone/>
              <a:defRPr/>
            </a:pPr>
            <a:r>
              <a:rPr lang="en-US" sz="2000" dirty="0" smtClean="0"/>
              <a:t>		Education</a:t>
            </a:r>
          </a:p>
          <a:p>
            <a:pPr>
              <a:buNone/>
              <a:defRPr/>
            </a:pPr>
            <a:r>
              <a:rPr lang="en-US" sz="2000" dirty="0" smtClean="0"/>
              <a:t>		Research</a:t>
            </a:r>
          </a:p>
          <a:p>
            <a:pPr>
              <a:buNone/>
              <a:defRPr/>
            </a:pPr>
            <a:r>
              <a:rPr lang="en-US" sz="2000" dirty="0" smtClean="0"/>
              <a:t>		Consulting</a:t>
            </a:r>
          </a:p>
          <a:p>
            <a:pPr>
              <a:buNone/>
              <a:defRPr/>
            </a:pPr>
            <a:endParaRPr lang="en-US" sz="2000" dirty="0" smtClean="0"/>
          </a:p>
          <a:p>
            <a:pPr lvl="2">
              <a:buNone/>
              <a:defRPr/>
            </a:pPr>
            <a:endParaRPr lang="en-US" sz="900" dirty="0" smtClean="0"/>
          </a:p>
          <a:p>
            <a:pPr marL="0" indent="0">
              <a:buFont typeface="Wingdings" pitchFamily="2" charset="2"/>
              <a:buNone/>
              <a:defRPr/>
            </a:pPr>
            <a:r>
              <a:rPr lang="en-US" sz="2000" dirty="0" smtClean="0"/>
              <a:t> </a:t>
            </a:r>
          </a:p>
        </p:txBody>
      </p:sp>
      <p:sp>
        <p:nvSpPr>
          <p:cNvPr id="13315" name="Title 1"/>
          <p:cNvSpPr>
            <a:spLocks noGrp="1"/>
          </p:cNvSpPr>
          <p:nvPr>
            <p:ph type="title"/>
          </p:nvPr>
        </p:nvSpPr>
        <p:spPr>
          <a:xfrm>
            <a:off x="76200" y="228600"/>
            <a:ext cx="8689975" cy="990600"/>
          </a:xfrm>
        </p:spPr>
        <p:txBody>
          <a:bodyPr/>
          <a:lstStyle/>
          <a:p>
            <a:pPr algn="ctr"/>
            <a:r>
              <a:rPr lang="en-US" sz="3600" dirty="0" smtClean="0"/>
              <a:t>What we will cover today</a:t>
            </a:r>
          </a:p>
        </p:txBody>
      </p:sp>
      <p:grpSp>
        <p:nvGrpSpPr>
          <p:cNvPr id="2" name="Group 3"/>
          <p:cNvGrpSpPr>
            <a:grpSpLocks/>
          </p:cNvGrpSpPr>
          <p:nvPr/>
        </p:nvGrpSpPr>
        <p:grpSpPr bwMode="auto">
          <a:xfrm>
            <a:off x="230188" y="1066800"/>
            <a:ext cx="8683625" cy="73025"/>
            <a:chOff x="0" y="0"/>
            <a:chExt cx="5470" cy="46"/>
          </a:xfrm>
        </p:grpSpPr>
        <p:sp>
          <p:nvSpPr>
            <p:cNvPr id="5"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6"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sp>
        <p:nvSpPr>
          <p:cNvPr id="7" name="Right Arrow 6"/>
          <p:cNvSpPr/>
          <p:nvPr/>
        </p:nvSpPr>
        <p:spPr>
          <a:xfrm rot="1538460">
            <a:off x="228600" y="4117337"/>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59982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219200"/>
            <a:ext cx="8458200" cy="4343400"/>
          </a:xfrm>
        </p:spPr>
        <p:txBody>
          <a:bodyPr>
            <a:noAutofit/>
          </a:bodyPr>
          <a:lstStyle/>
          <a:p>
            <a:pPr>
              <a:buFont typeface="Wingdings" pitchFamily="2" charset="2"/>
              <a:buChar char="Ø"/>
              <a:defRPr/>
            </a:pPr>
            <a:r>
              <a:rPr lang="en-US" sz="2400" u="sng" dirty="0" smtClean="0"/>
              <a:t>Education:</a:t>
            </a:r>
            <a:r>
              <a:rPr lang="en-US" sz="2400" dirty="0" smtClean="0"/>
              <a:t> Students in Math 110 Class become interns to perform research and do billable consulting work</a:t>
            </a:r>
          </a:p>
          <a:p>
            <a:pPr marL="457200" lvl="1" indent="0">
              <a:spcBef>
                <a:spcPts val="0"/>
              </a:spcBef>
              <a:buNone/>
              <a:defRPr/>
            </a:pPr>
            <a:r>
              <a:rPr lang="en-US" sz="2000" dirty="0" smtClean="0"/>
              <a:t>	- 5 Semesters </a:t>
            </a:r>
          </a:p>
          <a:p>
            <a:pPr marL="457200" lvl="1" indent="0">
              <a:spcBef>
                <a:spcPts val="0"/>
              </a:spcBef>
              <a:buNone/>
              <a:defRPr/>
            </a:pPr>
            <a:r>
              <a:rPr lang="en-US" sz="2000" dirty="0" smtClean="0"/>
              <a:t>	- 150 Students  in teams of 3 and 4 </a:t>
            </a:r>
          </a:p>
          <a:p>
            <a:pPr marL="457200" lvl="1" indent="0">
              <a:spcBef>
                <a:spcPts val="0"/>
              </a:spcBef>
              <a:buNone/>
              <a:defRPr/>
            </a:pPr>
            <a:r>
              <a:rPr lang="en-US" sz="2000" dirty="0" smtClean="0"/>
              <a:t>	- Performed 35 studies on topics of their choice</a:t>
            </a:r>
          </a:p>
          <a:p>
            <a:pPr marL="457200" lvl="1" indent="0">
              <a:spcBef>
                <a:spcPts val="0"/>
              </a:spcBef>
              <a:buNone/>
              <a:defRPr/>
            </a:pPr>
            <a:r>
              <a:rPr lang="en-US" sz="2000" dirty="0" smtClean="0"/>
              <a:t>	- Final exam is presentation of survey results to faculty, family and 			friends</a:t>
            </a:r>
          </a:p>
          <a:p>
            <a:pPr>
              <a:buFont typeface="Wingdings" pitchFamily="2" charset="2"/>
              <a:buChar char="Ø"/>
              <a:defRPr/>
            </a:pPr>
            <a:r>
              <a:rPr lang="en-US" sz="2400" u="sng" dirty="0" smtClean="0"/>
              <a:t>Research: </a:t>
            </a:r>
            <a:r>
              <a:rPr lang="en-US" sz="2400" dirty="0" smtClean="0"/>
              <a:t>Deep research with Columbia University Conflict Resolution Institute </a:t>
            </a:r>
          </a:p>
          <a:p>
            <a:pPr lvl="1">
              <a:buNone/>
              <a:defRPr/>
            </a:pPr>
            <a:r>
              <a:rPr lang="en-US" sz="2000" dirty="0" smtClean="0"/>
              <a:t>		- !4 studies perform in Middle East conflict areas in Hebrew &amp; Arabic</a:t>
            </a:r>
          </a:p>
          <a:p>
            <a:pPr lvl="1">
              <a:buNone/>
              <a:defRPr/>
            </a:pPr>
            <a:r>
              <a:rPr lang="en-US" sz="2000" dirty="0" smtClean="0"/>
              <a:t>		- Focus is to get like minded ViewPoint Mind Segments on both side to engage in on-line business partnership</a:t>
            </a:r>
          </a:p>
          <a:p>
            <a:pPr lvl="1">
              <a:buNone/>
              <a:defRPr/>
            </a:pPr>
            <a:r>
              <a:rPr lang="en-US" sz="2000" dirty="0" smtClean="0"/>
              <a:t>		</a:t>
            </a:r>
          </a:p>
          <a:p>
            <a:pPr>
              <a:buFont typeface="Wingdings" pitchFamily="2" charset="2"/>
              <a:buChar char="Ø"/>
              <a:defRPr/>
            </a:pPr>
            <a:r>
              <a:rPr lang="en-US" sz="2400" dirty="0" smtClean="0"/>
              <a:t>Billable Commercial Consulting </a:t>
            </a:r>
          </a:p>
          <a:p>
            <a:pPr lvl="1">
              <a:buNone/>
              <a:defRPr/>
            </a:pPr>
            <a:r>
              <a:rPr lang="en-US" sz="2000" dirty="0" smtClean="0"/>
              <a:t>		Winthrop University Hospital</a:t>
            </a:r>
          </a:p>
          <a:p>
            <a:pPr lvl="2">
              <a:buNone/>
              <a:defRPr/>
            </a:pPr>
            <a:endParaRPr lang="en-US" sz="900" dirty="0" smtClean="0"/>
          </a:p>
          <a:p>
            <a:pPr marL="0" indent="0">
              <a:buFont typeface="Wingdings" pitchFamily="2" charset="2"/>
              <a:buNone/>
              <a:defRPr/>
            </a:pPr>
            <a:r>
              <a:rPr lang="en-US" sz="2000" dirty="0" smtClean="0"/>
              <a:t> </a:t>
            </a:r>
          </a:p>
        </p:txBody>
      </p:sp>
      <p:sp>
        <p:nvSpPr>
          <p:cNvPr id="13315" name="Title 1"/>
          <p:cNvSpPr>
            <a:spLocks noGrp="1"/>
          </p:cNvSpPr>
          <p:nvPr>
            <p:ph type="title"/>
          </p:nvPr>
        </p:nvSpPr>
        <p:spPr>
          <a:xfrm>
            <a:off x="76200" y="228600"/>
            <a:ext cx="8689975" cy="990600"/>
          </a:xfrm>
        </p:spPr>
        <p:txBody>
          <a:bodyPr/>
          <a:lstStyle/>
          <a:p>
            <a:pPr algn="ctr"/>
            <a:r>
              <a:rPr lang="en-US" sz="3600" dirty="0" smtClean="0"/>
              <a:t>The Institute for Competitive Excellence</a:t>
            </a:r>
          </a:p>
        </p:txBody>
      </p:sp>
      <p:grpSp>
        <p:nvGrpSpPr>
          <p:cNvPr id="2" name="Group 3"/>
          <p:cNvGrpSpPr>
            <a:grpSpLocks/>
          </p:cNvGrpSpPr>
          <p:nvPr/>
        </p:nvGrpSpPr>
        <p:grpSpPr bwMode="auto">
          <a:xfrm>
            <a:off x="230188" y="1066800"/>
            <a:ext cx="8683625" cy="73025"/>
            <a:chOff x="0" y="0"/>
            <a:chExt cx="5470" cy="46"/>
          </a:xfrm>
        </p:grpSpPr>
        <p:sp>
          <p:nvSpPr>
            <p:cNvPr id="5"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6"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5998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0" y="0"/>
            <a:ext cx="9144000" cy="6858000"/>
            <a:chOff x="0" y="0"/>
            <a:chExt cx="5760" cy="4320"/>
          </a:xfrm>
        </p:grpSpPr>
        <p:sp>
          <p:nvSpPr>
            <p:cNvPr id="14368" name="Rectangle 7"/>
            <p:cNvSpPr>
              <a:spLocks/>
            </p:cNvSpPr>
            <p:nvPr/>
          </p:nvSpPr>
          <p:spPr bwMode="auto">
            <a:xfrm>
              <a:off x="0" y="0"/>
              <a:ext cx="5760" cy="4320"/>
            </a:xfrm>
            <a:prstGeom prst="rect">
              <a:avLst/>
            </a:prstGeom>
            <a:noFill/>
            <a:ln w="76200">
              <a:solidFill>
                <a:srgbClr val="005250"/>
              </a:solidFill>
              <a:miter lim="800000"/>
              <a:headEnd/>
              <a:tailEnd/>
            </a:ln>
          </p:spPr>
          <p:txBody>
            <a:bodyPr lIns="0" tIns="0" rIns="0" bIns="0"/>
            <a:lstStyle/>
            <a:p>
              <a:endParaRPr lang="en-US" dirty="0"/>
            </a:p>
          </p:txBody>
        </p:sp>
        <p:sp>
          <p:nvSpPr>
            <p:cNvPr id="14369" name="Rectangle 8"/>
            <p:cNvSpPr>
              <a:spLocks/>
            </p:cNvSpPr>
            <p:nvPr/>
          </p:nvSpPr>
          <p:spPr bwMode="auto">
            <a:xfrm>
              <a:off x="0" y="0"/>
              <a:ext cx="5760" cy="4320"/>
            </a:xfrm>
            <a:prstGeom prst="rect">
              <a:avLst/>
            </a:prstGeom>
            <a:noFill/>
            <a:ln w="12700">
              <a:noFill/>
              <a:miter lim="800000"/>
              <a:headEnd/>
              <a:tailEnd/>
            </a:ln>
          </p:spPr>
          <p:txBody>
            <a:bodyPr lIns="0" tIns="0" rIns="0" bIns="0"/>
            <a:lstStyle/>
            <a:p>
              <a:endParaRPr lang="en-US" dirty="0"/>
            </a:p>
          </p:txBody>
        </p:sp>
      </p:grpSp>
      <p:sp>
        <p:nvSpPr>
          <p:cNvPr id="14339" name="Rectangle 9"/>
          <p:cNvSpPr>
            <a:spLocks noGrp="1" noChangeArrowheads="1"/>
          </p:cNvSpPr>
          <p:nvPr>
            <p:ph type="title" idx="4294967295"/>
          </p:nvPr>
        </p:nvSpPr>
        <p:spPr>
          <a:xfrm>
            <a:off x="-76200" y="0"/>
            <a:ext cx="9296400" cy="845127"/>
          </a:xfrm>
        </p:spPr>
        <p:txBody>
          <a:bodyPr rIns="130176">
            <a:normAutofit fontScale="90000"/>
          </a:bodyPr>
          <a:lstStyle/>
          <a:p>
            <a:pPr eaLnBrk="1" hangingPunct="1"/>
            <a:r>
              <a:rPr lang="en-US" dirty="0"/>
              <a:t/>
            </a:r>
            <a:br>
              <a:rPr lang="en-US" dirty="0"/>
            </a:br>
            <a:r>
              <a:rPr lang="en-US" dirty="0" smtClean="0"/>
              <a:t>ViewPoint Messaging</a:t>
            </a:r>
            <a:r>
              <a:rPr lang="en-US" sz="2600" dirty="0" smtClean="0"/>
              <a:t/>
            </a:r>
            <a:br>
              <a:rPr lang="en-US" sz="2600" dirty="0" smtClean="0"/>
            </a:br>
            <a:endParaRPr lang="en-US" sz="2600" dirty="0" smtClean="0"/>
          </a:p>
        </p:txBody>
      </p:sp>
      <p:grpSp>
        <p:nvGrpSpPr>
          <p:cNvPr id="3" name="Group 10"/>
          <p:cNvGrpSpPr>
            <a:grpSpLocks/>
          </p:cNvGrpSpPr>
          <p:nvPr/>
        </p:nvGrpSpPr>
        <p:grpSpPr bwMode="auto">
          <a:xfrm>
            <a:off x="5410200" y="3768725"/>
            <a:ext cx="3124200" cy="1028700"/>
            <a:chOff x="0" y="0"/>
            <a:chExt cx="1968" cy="648"/>
          </a:xfrm>
        </p:grpSpPr>
        <p:sp>
          <p:nvSpPr>
            <p:cNvPr id="14366" name="Rectangle 11"/>
            <p:cNvSpPr>
              <a:spLocks/>
            </p:cNvSpPr>
            <p:nvPr/>
          </p:nvSpPr>
          <p:spPr bwMode="auto">
            <a:xfrm>
              <a:off x="0" y="0"/>
              <a:ext cx="1968" cy="648"/>
            </a:xfrm>
            <a:prstGeom prst="rect">
              <a:avLst/>
            </a:prstGeom>
            <a:noFill/>
            <a:ln w="38100">
              <a:solidFill>
                <a:srgbClr val="000099"/>
              </a:solidFill>
              <a:miter lim="800000"/>
              <a:headEnd/>
              <a:tailEnd/>
            </a:ln>
          </p:spPr>
          <p:txBody>
            <a:bodyPr lIns="0" tIns="0" rIns="0" bIns="0"/>
            <a:lstStyle/>
            <a:p>
              <a:endParaRPr lang="en-US" b="1" dirty="0"/>
            </a:p>
          </p:txBody>
        </p:sp>
        <p:sp>
          <p:nvSpPr>
            <p:cNvPr id="14367" name="Rectangle 12"/>
            <p:cNvSpPr>
              <a:spLocks/>
            </p:cNvSpPr>
            <p:nvPr/>
          </p:nvSpPr>
          <p:spPr bwMode="auto">
            <a:xfrm>
              <a:off x="0" y="0"/>
              <a:ext cx="1968" cy="616"/>
            </a:xfrm>
            <a:prstGeom prst="rect">
              <a:avLst/>
            </a:prstGeom>
            <a:noFill/>
            <a:ln w="12700">
              <a:noFill/>
              <a:miter lim="800000"/>
              <a:headEnd/>
              <a:tailEnd/>
            </a:ln>
          </p:spPr>
          <p:txBody>
            <a:bodyPr lIns="38100" tIns="38100" rIns="38100" bIns="38100"/>
            <a:lstStyle/>
            <a:p>
              <a:r>
                <a:rPr lang="en-US" sz="1600" b="1" dirty="0">
                  <a:solidFill>
                    <a:srgbClr val="000099"/>
                  </a:solidFill>
                  <a:sym typeface="Arial" charset="0"/>
                </a:rPr>
                <a:t>Psychographic Segmentation</a:t>
              </a:r>
            </a:p>
            <a:p>
              <a:r>
                <a:rPr lang="en-US" sz="1600" b="1" dirty="0">
                  <a:solidFill>
                    <a:srgbClr val="000099"/>
                  </a:solidFill>
                  <a:sym typeface="Arial" charset="0"/>
                </a:rPr>
                <a:t>   - Social Class</a:t>
              </a:r>
            </a:p>
            <a:p>
              <a:r>
                <a:rPr lang="en-US" sz="1600" b="1" dirty="0">
                  <a:solidFill>
                    <a:srgbClr val="000099"/>
                  </a:solidFill>
                  <a:sym typeface="Arial" charset="0"/>
                </a:rPr>
                <a:t>   - Lifestyle Type</a:t>
              </a:r>
            </a:p>
            <a:p>
              <a:r>
                <a:rPr lang="en-US" sz="1600" b="1" dirty="0">
                  <a:solidFill>
                    <a:srgbClr val="000099"/>
                  </a:solidFill>
                  <a:sym typeface="Arial" charset="0"/>
                </a:rPr>
                <a:t>   - Personality Type</a:t>
              </a:r>
            </a:p>
          </p:txBody>
        </p:sp>
      </p:grpSp>
      <p:grpSp>
        <p:nvGrpSpPr>
          <p:cNvPr id="4" name="Group 13"/>
          <p:cNvGrpSpPr>
            <a:grpSpLocks/>
          </p:cNvGrpSpPr>
          <p:nvPr/>
        </p:nvGrpSpPr>
        <p:grpSpPr bwMode="auto">
          <a:xfrm>
            <a:off x="5410200" y="2514600"/>
            <a:ext cx="3124200" cy="1028700"/>
            <a:chOff x="0" y="0"/>
            <a:chExt cx="1968" cy="648"/>
          </a:xfrm>
        </p:grpSpPr>
        <p:sp>
          <p:nvSpPr>
            <p:cNvPr id="14364" name="Rectangle 14"/>
            <p:cNvSpPr>
              <a:spLocks/>
            </p:cNvSpPr>
            <p:nvPr/>
          </p:nvSpPr>
          <p:spPr bwMode="auto">
            <a:xfrm>
              <a:off x="0" y="0"/>
              <a:ext cx="1968" cy="648"/>
            </a:xfrm>
            <a:prstGeom prst="rect">
              <a:avLst/>
            </a:prstGeom>
            <a:noFill/>
            <a:ln w="38100">
              <a:solidFill>
                <a:srgbClr val="CC0000"/>
              </a:solidFill>
              <a:miter lim="800000"/>
              <a:headEnd/>
              <a:tailEnd/>
            </a:ln>
          </p:spPr>
          <p:txBody>
            <a:bodyPr lIns="0" tIns="0" rIns="0" bIns="0"/>
            <a:lstStyle/>
            <a:p>
              <a:endParaRPr lang="en-US" b="1" dirty="0"/>
            </a:p>
          </p:txBody>
        </p:sp>
        <p:sp>
          <p:nvSpPr>
            <p:cNvPr id="14365" name="Rectangle 15"/>
            <p:cNvSpPr>
              <a:spLocks/>
            </p:cNvSpPr>
            <p:nvPr/>
          </p:nvSpPr>
          <p:spPr bwMode="auto">
            <a:xfrm>
              <a:off x="0" y="0"/>
              <a:ext cx="1968" cy="616"/>
            </a:xfrm>
            <a:prstGeom prst="rect">
              <a:avLst/>
            </a:prstGeom>
            <a:noFill/>
            <a:ln w="12700">
              <a:noFill/>
              <a:miter lim="800000"/>
              <a:headEnd/>
              <a:tailEnd/>
            </a:ln>
          </p:spPr>
          <p:txBody>
            <a:bodyPr lIns="38100" tIns="38100" rIns="38100" bIns="38100"/>
            <a:lstStyle/>
            <a:p>
              <a:r>
                <a:rPr lang="en-US" sz="1600" b="1" dirty="0">
                  <a:solidFill>
                    <a:srgbClr val="CC0000"/>
                  </a:solidFill>
                  <a:sym typeface="Arial" charset="0"/>
                </a:rPr>
                <a:t>Behavioral Segmentation</a:t>
              </a:r>
            </a:p>
            <a:p>
              <a:r>
                <a:rPr lang="en-US" sz="1600" b="1" dirty="0">
                  <a:solidFill>
                    <a:srgbClr val="CC0000"/>
                  </a:solidFill>
                  <a:sym typeface="Arial" charset="0"/>
                </a:rPr>
                <a:t>   - Product Usage</a:t>
              </a:r>
            </a:p>
            <a:p>
              <a:r>
                <a:rPr lang="en-US" sz="1600" b="1" dirty="0">
                  <a:solidFill>
                    <a:srgbClr val="CC0000"/>
                  </a:solidFill>
                  <a:sym typeface="Arial" charset="0"/>
                </a:rPr>
                <a:t>   - Brand Loyalty </a:t>
              </a:r>
            </a:p>
            <a:p>
              <a:r>
                <a:rPr lang="en-US" sz="1600" b="1" dirty="0">
                  <a:solidFill>
                    <a:srgbClr val="CC0000"/>
                  </a:solidFill>
                  <a:sym typeface="Arial" charset="0"/>
                </a:rPr>
                <a:t>   - Attitudinal</a:t>
              </a:r>
            </a:p>
          </p:txBody>
        </p:sp>
      </p:grpSp>
      <p:grpSp>
        <p:nvGrpSpPr>
          <p:cNvPr id="5" name="Group 16"/>
          <p:cNvGrpSpPr>
            <a:grpSpLocks/>
          </p:cNvGrpSpPr>
          <p:nvPr/>
        </p:nvGrpSpPr>
        <p:grpSpPr bwMode="auto">
          <a:xfrm>
            <a:off x="4876800" y="2822575"/>
            <a:ext cx="457200" cy="457200"/>
            <a:chOff x="0" y="0"/>
            <a:chExt cx="288" cy="288"/>
          </a:xfrm>
        </p:grpSpPr>
        <p:sp>
          <p:nvSpPr>
            <p:cNvPr id="14362" name="AutoShape 17"/>
            <p:cNvSpPr>
              <a:spLocks/>
            </p:cNvSpPr>
            <p:nvPr/>
          </p:nvSpPr>
          <p:spPr bwMode="auto">
            <a:xfrm>
              <a:off x="0" y="0"/>
              <a:ext cx="288" cy="288"/>
            </a:xfrm>
            <a:prstGeom prst="leftArrow">
              <a:avLst>
                <a:gd name="adj1" fmla="val 50000"/>
                <a:gd name="adj2" fmla="val 50000"/>
              </a:avLst>
            </a:prstGeom>
            <a:solidFill>
              <a:srgbClr val="CC0000"/>
            </a:solidFill>
            <a:ln w="12700">
              <a:noFill/>
              <a:miter lim="800000"/>
              <a:headEnd/>
              <a:tailEnd/>
            </a:ln>
          </p:spPr>
          <p:txBody>
            <a:bodyPr lIns="0" tIns="0" rIns="0" bIns="0"/>
            <a:lstStyle/>
            <a:p>
              <a:endParaRPr lang="en-US" b="1" dirty="0"/>
            </a:p>
          </p:txBody>
        </p:sp>
        <p:sp>
          <p:nvSpPr>
            <p:cNvPr id="14363" name="Rectangle 18"/>
            <p:cNvSpPr>
              <a:spLocks/>
            </p:cNvSpPr>
            <p:nvPr/>
          </p:nvSpPr>
          <p:spPr bwMode="auto">
            <a:xfrm>
              <a:off x="72" y="72"/>
              <a:ext cx="216" cy="144"/>
            </a:xfrm>
            <a:prstGeom prst="rect">
              <a:avLst/>
            </a:prstGeom>
            <a:noFill/>
            <a:ln w="12700">
              <a:noFill/>
              <a:miter lim="800000"/>
              <a:headEnd/>
              <a:tailEnd/>
            </a:ln>
          </p:spPr>
          <p:txBody>
            <a:bodyPr lIns="0" tIns="0" rIns="0" bIns="0"/>
            <a:lstStyle/>
            <a:p>
              <a:endParaRPr lang="en-US" b="1" dirty="0"/>
            </a:p>
          </p:txBody>
        </p:sp>
      </p:grpSp>
      <p:grpSp>
        <p:nvGrpSpPr>
          <p:cNvPr id="6" name="Group 19"/>
          <p:cNvGrpSpPr>
            <a:grpSpLocks/>
          </p:cNvGrpSpPr>
          <p:nvPr/>
        </p:nvGrpSpPr>
        <p:grpSpPr bwMode="auto">
          <a:xfrm>
            <a:off x="4876800" y="4041775"/>
            <a:ext cx="457200" cy="457200"/>
            <a:chOff x="0" y="0"/>
            <a:chExt cx="288" cy="288"/>
          </a:xfrm>
        </p:grpSpPr>
        <p:sp>
          <p:nvSpPr>
            <p:cNvPr id="14360" name="AutoShape 20"/>
            <p:cNvSpPr>
              <a:spLocks/>
            </p:cNvSpPr>
            <p:nvPr/>
          </p:nvSpPr>
          <p:spPr bwMode="auto">
            <a:xfrm>
              <a:off x="0" y="0"/>
              <a:ext cx="288" cy="288"/>
            </a:xfrm>
            <a:prstGeom prst="leftArrow">
              <a:avLst>
                <a:gd name="adj1" fmla="val 50000"/>
                <a:gd name="adj2" fmla="val 50000"/>
              </a:avLst>
            </a:prstGeom>
            <a:solidFill>
              <a:srgbClr val="000099"/>
            </a:solidFill>
            <a:ln w="12700">
              <a:noFill/>
              <a:miter lim="800000"/>
              <a:headEnd/>
              <a:tailEnd/>
            </a:ln>
          </p:spPr>
          <p:txBody>
            <a:bodyPr lIns="0" tIns="0" rIns="0" bIns="0"/>
            <a:lstStyle/>
            <a:p>
              <a:endParaRPr lang="en-US" dirty="0"/>
            </a:p>
          </p:txBody>
        </p:sp>
        <p:sp>
          <p:nvSpPr>
            <p:cNvPr id="14361" name="Rectangle 21"/>
            <p:cNvSpPr>
              <a:spLocks/>
            </p:cNvSpPr>
            <p:nvPr/>
          </p:nvSpPr>
          <p:spPr bwMode="auto">
            <a:xfrm>
              <a:off x="72" y="72"/>
              <a:ext cx="216" cy="144"/>
            </a:xfrm>
            <a:prstGeom prst="rect">
              <a:avLst/>
            </a:prstGeom>
            <a:noFill/>
            <a:ln w="12700">
              <a:noFill/>
              <a:miter lim="800000"/>
              <a:headEnd/>
              <a:tailEnd/>
            </a:ln>
          </p:spPr>
          <p:txBody>
            <a:bodyPr lIns="0" tIns="0" rIns="0" bIns="0"/>
            <a:lstStyle/>
            <a:p>
              <a:endParaRPr lang="en-US" dirty="0"/>
            </a:p>
          </p:txBody>
        </p:sp>
      </p:grpSp>
      <p:grpSp>
        <p:nvGrpSpPr>
          <p:cNvPr id="7" name="Group 22"/>
          <p:cNvGrpSpPr>
            <a:grpSpLocks/>
          </p:cNvGrpSpPr>
          <p:nvPr/>
        </p:nvGrpSpPr>
        <p:grpSpPr bwMode="auto">
          <a:xfrm>
            <a:off x="4876800" y="5330825"/>
            <a:ext cx="457200" cy="457200"/>
            <a:chOff x="0" y="0"/>
            <a:chExt cx="288" cy="288"/>
          </a:xfrm>
        </p:grpSpPr>
        <p:sp>
          <p:nvSpPr>
            <p:cNvPr id="14358" name="AutoShape 23"/>
            <p:cNvSpPr>
              <a:spLocks/>
            </p:cNvSpPr>
            <p:nvPr/>
          </p:nvSpPr>
          <p:spPr bwMode="auto">
            <a:xfrm>
              <a:off x="0" y="0"/>
              <a:ext cx="288" cy="288"/>
            </a:xfrm>
            <a:prstGeom prst="leftArrow">
              <a:avLst>
                <a:gd name="adj1" fmla="val 50000"/>
                <a:gd name="adj2" fmla="val 50000"/>
              </a:avLst>
            </a:prstGeom>
            <a:solidFill>
              <a:srgbClr val="005250"/>
            </a:solidFill>
            <a:ln w="12700">
              <a:noFill/>
              <a:miter lim="800000"/>
              <a:headEnd/>
              <a:tailEnd/>
            </a:ln>
          </p:spPr>
          <p:txBody>
            <a:bodyPr lIns="0" tIns="0" rIns="0" bIns="0"/>
            <a:lstStyle/>
            <a:p>
              <a:endParaRPr lang="en-US" dirty="0"/>
            </a:p>
          </p:txBody>
        </p:sp>
        <p:sp>
          <p:nvSpPr>
            <p:cNvPr id="14359" name="Rectangle 24"/>
            <p:cNvSpPr>
              <a:spLocks/>
            </p:cNvSpPr>
            <p:nvPr/>
          </p:nvSpPr>
          <p:spPr bwMode="auto">
            <a:xfrm>
              <a:off x="72" y="72"/>
              <a:ext cx="216" cy="144"/>
            </a:xfrm>
            <a:prstGeom prst="rect">
              <a:avLst/>
            </a:prstGeom>
            <a:noFill/>
            <a:ln w="12700">
              <a:noFill/>
              <a:miter lim="800000"/>
              <a:headEnd/>
              <a:tailEnd/>
            </a:ln>
          </p:spPr>
          <p:txBody>
            <a:bodyPr lIns="0" tIns="0" rIns="0" bIns="0"/>
            <a:lstStyle/>
            <a:p>
              <a:endParaRPr lang="en-US" dirty="0"/>
            </a:p>
          </p:txBody>
        </p:sp>
      </p:grpSp>
      <p:grpSp>
        <p:nvGrpSpPr>
          <p:cNvPr id="8" name="Group 25"/>
          <p:cNvGrpSpPr>
            <a:grpSpLocks/>
          </p:cNvGrpSpPr>
          <p:nvPr/>
        </p:nvGrpSpPr>
        <p:grpSpPr bwMode="auto">
          <a:xfrm>
            <a:off x="0" y="0"/>
            <a:ext cx="9144000" cy="6858000"/>
            <a:chOff x="0" y="0"/>
            <a:chExt cx="5760" cy="4320"/>
          </a:xfrm>
        </p:grpSpPr>
        <p:sp>
          <p:nvSpPr>
            <p:cNvPr id="14356" name="Rectangle 26"/>
            <p:cNvSpPr>
              <a:spLocks/>
            </p:cNvSpPr>
            <p:nvPr/>
          </p:nvSpPr>
          <p:spPr bwMode="auto">
            <a:xfrm>
              <a:off x="0" y="0"/>
              <a:ext cx="5760" cy="4320"/>
            </a:xfrm>
            <a:prstGeom prst="rect">
              <a:avLst/>
            </a:prstGeom>
            <a:noFill/>
            <a:ln w="76200">
              <a:solidFill>
                <a:srgbClr val="005250"/>
              </a:solidFill>
              <a:miter lim="800000"/>
              <a:headEnd/>
              <a:tailEnd/>
            </a:ln>
          </p:spPr>
          <p:txBody>
            <a:bodyPr lIns="0" tIns="0" rIns="0" bIns="0"/>
            <a:lstStyle/>
            <a:p>
              <a:endParaRPr lang="en-US" dirty="0"/>
            </a:p>
          </p:txBody>
        </p:sp>
        <p:sp>
          <p:nvSpPr>
            <p:cNvPr id="14357" name="Rectangle 27"/>
            <p:cNvSpPr>
              <a:spLocks/>
            </p:cNvSpPr>
            <p:nvPr/>
          </p:nvSpPr>
          <p:spPr bwMode="auto">
            <a:xfrm>
              <a:off x="0" y="0"/>
              <a:ext cx="5760" cy="160"/>
            </a:xfrm>
            <a:prstGeom prst="rect">
              <a:avLst/>
            </a:prstGeom>
            <a:noFill/>
            <a:ln w="12700">
              <a:noFill/>
              <a:miter lim="800000"/>
              <a:headEnd/>
              <a:tailEnd/>
            </a:ln>
          </p:spPr>
          <p:txBody>
            <a:bodyPr lIns="0" tIns="0" rIns="0" bIns="0"/>
            <a:lstStyle/>
            <a:p>
              <a:endParaRPr lang="en-US" dirty="0"/>
            </a:p>
          </p:txBody>
        </p:sp>
      </p:grpSp>
      <p:grpSp>
        <p:nvGrpSpPr>
          <p:cNvPr id="9" name="Group 28"/>
          <p:cNvGrpSpPr>
            <a:grpSpLocks/>
          </p:cNvGrpSpPr>
          <p:nvPr/>
        </p:nvGrpSpPr>
        <p:grpSpPr bwMode="auto">
          <a:xfrm>
            <a:off x="5410200" y="5029200"/>
            <a:ext cx="3124200" cy="1028700"/>
            <a:chOff x="0" y="0"/>
            <a:chExt cx="1968" cy="648"/>
          </a:xfrm>
        </p:grpSpPr>
        <p:sp>
          <p:nvSpPr>
            <p:cNvPr id="14354" name="Rectangle 29"/>
            <p:cNvSpPr>
              <a:spLocks/>
            </p:cNvSpPr>
            <p:nvPr/>
          </p:nvSpPr>
          <p:spPr bwMode="auto">
            <a:xfrm>
              <a:off x="0" y="0"/>
              <a:ext cx="1968" cy="648"/>
            </a:xfrm>
            <a:prstGeom prst="rect">
              <a:avLst/>
            </a:prstGeom>
            <a:noFill/>
            <a:ln w="38100">
              <a:solidFill>
                <a:srgbClr val="005250"/>
              </a:solidFill>
              <a:miter lim="800000"/>
              <a:headEnd/>
              <a:tailEnd/>
            </a:ln>
          </p:spPr>
          <p:txBody>
            <a:bodyPr lIns="0" tIns="0" rIns="0" bIns="0"/>
            <a:lstStyle/>
            <a:p>
              <a:endParaRPr lang="en-US" b="1" dirty="0"/>
            </a:p>
          </p:txBody>
        </p:sp>
        <p:sp>
          <p:nvSpPr>
            <p:cNvPr id="14355" name="Rectangle 30"/>
            <p:cNvSpPr>
              <a:spLocks/>
            </p:cNvSpPr>
            <p:nvPr/>
          </p:nvSpPr>
          <p:spPr bwMode="auto">
            <a:xfrm>
              <a:off x="0" y="0"/>
              <a:ext cx="1968" cy="616"/>
            </a:xfrm>
            <a:prstGeom prst="rect">
              <a:avLst/>
            </a:prstGeom>
            <a:noFill/>
            <a:ln w="12700">
              <a:noFill/>
              <a:miter lim="800000"/>
              <a:headEnd/>
              <a:tailEnd/>
            </a:ln>
          </p:spPr>
          <p:txBody>
            <a:bodyPr lIns="38100" tIns="38100" rIns="38100" bIns="38100"/>
            <a:lstStyle/>
            <a:p>
              <a:r>
                <a:rPr lang="en-US" sz="1600" b="1" dirty="0">
                  <a:solidFill>
                    <a:srgbClr val="005250"/>
                  </a:solidFill>
                  <a:sym typeface="Arial" charset="0"/>
                </a:rPr>
                <a:t>Demographic Segmentation</a:t>
              </a:r>
            </a:p>
            <a:p>
              <a:r>
                <a:rPr lang="en-US" sz="1600" b="1" dirty="0">
                  <a:solidFill>
                    <a:srgbClr val="005250"/>
                  </a:solidFill>
                  <a:sym typeface="Arial" charset="0"/>
                </a:rPr>
                <a:t>   - Age</a:t>
              </a:r>
            </a:p>
            <a:p>
              <a:r>
                <a:rPr lang="en-US" sz="1600" b="1" dirty="0">
                  <a:solidFill>
                    <a:srgbClr val="005250"/>
                  </a:solidFill>
                  <a:sym typeface="Arial" charset="0"/>
                </a:rPr>
                <a:t>   - Gender</a:t>
              </a:r>
            </a:p>
            <a:p>
              <a:r>
                <a:rPr lang="en-US" sz="1600" b="1" dirty="0">
                  <a:solidFill>
                    <a:srgbClr val="005250"/>
                  </a:solidFill>
                  <a:sym typeface="Arial" charset="0"/>
                </a:rPr>
                <a:t>   - Income</a:t>
              </a:r>
            </a:p>
          </p:txBody>
        </p:sp>
      </p:grpSp>
      <p:pic>
        <p:nvPicPr>
          <p:cNvPr id="14347" name="Picture 31"/>
          <p:cNvPicPr>
            <a:picLocks noChangeArrowheads="1"/>
          </p:cNvPicPr>
          <p:nvPr/>
        </p:nvPicPr>
        <p:blipFill>
          <a:blip r:embed="rId3" cstate="print"/>
          <a:srcRect/>
          <a:stretch>
            <a:fillRect/>
          </a:stretch>
        </p:blipFill>
        <p:spPr bwMode="auto">
          <a:xfrm>
            <a:off x="609600" y="4724400"/>
            <a:ext cx="4181475" cy="1552575"/>
          </a:xfrm>
          <a:prstGeom prst="rect">
            <a:avLst/>
          </a:prstGeom>
          <a:noFill/>
          <a:ln w="12700">
            <a:noFill/>
            <a:miter lim="800000"/>
            <a:headEnd/>
            <a:tailEnd/>
          </a:ln>
        </p:spPr>
      </p:pic>
      <p:pic>
        <p:nvPicPr>
          <p:cNvPr id="14348" name="Picture 32"/>
          <p:cNvPicPr>
            <a:picLocks noChangeArrowheads="1"/>
          </p:cNvPicPr>
          <p:nvPr/>
        </p:nvPicPr>
        <p:blipFill>
          <a:blip r:embed="rId4" cstate="print"/>
          <a:srcRect/>
          <a:stretch>
            <a:fillRect/>
          </a:stretch>
        </p:blipFill>
        <p:spPr bwMode="auto">
          <a:xfrm>
            <a:off x="571500" y="3459163"/>
            <a:ext cx="4181475" cy="1552575"/>
          </a:xfrm>
          <a:prstGeom prst="rect">
            <a:avLst/>
          </a:prstGeom>
          <a:noFill/>
          <a:ln w="12700">
            <a:noFill/>
            <a:miter lim="800000"/>
            <a:headEnd/>
            <a:tailEnd/>
          </a:ln>
        </p:spPr>
      </p:pic>
      <p:pic>
        <p:nvPicPr>
          <p:cNvPr id="14349" name="Picture 33"/>
          <p:cNvPicPr>
            <a:picLocks noChangeArrowheads="1"/>
          </p:cNvPicPr>
          <p:nvPr/>
        </p:nvPicPr>
        <p:blipFill>
          <a:blip r:embed="rId5" cstate="print"/>
          <a:srcRect/>
          <a:stretch>
            <a:fillRect/>
          </a:stretch>
        </p:blipFill>
        <p:spPr bwMode="auto">
          <a:xfrm>
            <a:off x="571500" y="2209800"/>
            <a:ext cx="4181475" cy="1538288"/>
          </a:xfrm>
          <a:prstGeom prst="rect">
            <a:avLst/>
          </a:prstGeom>
          <a:noFill/>
          <a:ln w="12700">
            <a:noFill/>
            <a:miter lim="800000"/>
            <a:headEnd/>
            <a:tailEnd/>
          </a:ln>
        </p:spPr>
      </p:pic>
      <p:grpSp>
        <p:nvGrpSpPr>
          <p:cNvPr id="10" name="Group 37"/>
          <p:cNvGrpSpPr>
            <a:grpSpLocks/>
          </p:cNvGrpSpPr>
          <p:nvPr/>
        </p:nvGrpSpPr>
        <p:grpSpPr bwMode="auto">
          <a:xfrm>
            <a:off x="2157413" y="2590800"/>
            <a:ext cx="1881187" cy="3733800"/>
            <a:chOff x="2209800" y="2590800"/>
            <a:chExt cx="1881188" cy="3733800"/>
          </a:xfrm>
        </p:grpSpPr>
        <p:pic>
          <p:nvPicPr>
            <p:cNvPr id="14352" name="Picture 34"/>
            <p:cNvPicPr>
              <a:picLocks noChangeArrowheads="1"/>
            </p:cNvPicPr>
            <p:nvPr/>
          </p:nvPicPr>
          <p:blipFill>
            <a:blip r:embed="rId6" cstate="print"/>
            <a:srcRect/>
            <a:stretch>
              <a:fillRect/>
            </a:stretch>
          </p:blipFill>
          <p:spPr bwMode="auto">
            <a:xfrm>
              <a:off x="2209800" y="2590800"/>
              <a:ext cx="1881188" cy="3733800"/>
            </a:xfrm>
            <a:prstGeom prst="rect">
              <a:avLst/>
            </a:prstGeom>
            <a:noFill/>
            <a:ln w="12700">
              <a:noFill/>
              <a:miter lim="800000"/>
              <a:headEnd/>
              <a:tailEnd/>
            </a:ln>
          </p:spPr>
        </p:pic>
        <p:sp>
          <p:nvSpPr>
            <p:cNvPr id="14353" name="Rectangle 35"/>
            <p:cNvSpPr>
              <a:spLocks/>
            </p:cNvSpPr>
            <p:nvPr/>
          </p:nvSpPr>
          <p:spPr bwMode="auto">
            <a:xfrm rot="5400000">
              <a:off x="2117082" y="3898052"/>
              <a:ext cx="1816203" cy="1554273"/>
            </a:xfrm>
            <a:prstGeom prst="rect">
              <a:avLst/>
            </a:prstGeom>
            <a:noFill/>
            <a:ln w="12700">
              <a:noFill/>
              <a:miter lim="800000"/>
              <a:headEnd/>
              <a:tailEnd/>
            </a:ln>
          </p:spPr>
          <p:txBody>
            <a:bodyPr wrap="none" lIns="38100" tIns="38100" rIns="38100" bIns="38100">
              <a:spAutoFit/>
            </a:bodyPr>
            <a:lstStyle/>
            <a:p>
              <a:r>
                <a:rPr lang="en-US" sz="3200" b="1" dirty="0" smtClean="0">
                  <a:solidFill>
                    <a:schemeClr val="bg1"/>
                  </a:solidFill>
                  <a:latin typeface="Arial Narrow" pitchFamily="34" charset="0"/>
                  <a:sym typeface="Arial Narrow" pitchFamily="34" charset="0"/>
                </a:rPr>
                <a:t>ViewPoint </a:t>
              </a:r>
            </a:p>
            <a:p>
              <a:r>
                <a:rPr lang="en-US" sz="3200" b="1" dirty="0" smtClean="0">
                  <a:solidFill>
                    <a:schemeClr val="bg1"/>
                  </a:solidFill>
                  <a:latin typeface="Arial Narrow" pitchFamily="34" charset="0"/>
                  <a:sym typeface="Arial Narrow" pitchFamily="34" charset="0"/>
                </a:rPr>
                <a:t>Messaging</a:t>
              </a:r>
              <a:endParaRPr lang="en-US" sz="3200" b="1" dirty="0">
                <a:solidFill>
                  <a:schemeClr val="bg1"/>
                </a:solidFill>
                <a:latin typeface="Arial Narrow" pitchFamily="34" charset="0"/>
                <a:sym typeface="Arial Narrow" pitchFamily="34" charset="0"/>
              </a:endParaRPr>
            </a:p>
            <a:p>
              <a:endParaRPr lang="en-US" sz="3200" b="1" dirty="0">
                <a:solidFill>
                  <a:srgbClr val="005250"/>
                </a:solidFill>
                <a:latin typeface="Arial Narrow" pitchFamily="34" charset="0"/>
                <a:sym typeface="Arial Narrow" pitchFamily="34" charset="0"/>
              </a:endParaRPr>
            </a:p>
          </p:txBody>
        </p:sp>
      </p:grpSp>
      <p:sp>
        <p:nvSpPr>
          <p:cNvPr id="14351" name="Rectangle 14"/>
          <p:cNvSpPr>
            <a:spLocks/>
          </p:cNvSpPr>
          <p:nvPr/>
        </p:nvSpPr>
        <p:spPr bwMode="auto">
          <a:xfrm>
            <a:off x="228600" y="1371600"/>
            <a:ext cx="8686800" cy="441325"/>
          </a:xfrm>
          <a:prstGeom prst="rect">
            <a:avLst/>
          </a:prstGeom>
          <a:solidFill>
            <a:srgbClr val="CC0000"/>
          </a:solidFill>
          <a:ln w="9525">
            <a:noFill/>
            <a:miter lim="800000"/>
            <a:headEnd/>
            <a:tailEnd/>
          </a:ln>
        </p:spPr>
        <p:txBody>
          <a:bodyPr lIns="38100" tIns="38100" rIns="38100" bIns="38100">
            <a:spAutoFit/>
          </a:bodyPr>
          <a:lstStyle/>
          <a:p>
            <a:pPr marL="342900" indent="-342900" eaLnBrk="0" hangingPunct="0">
              <a:spcBef>
                <a:spcPct val="20000"/>
              </a:spcBef>
            </a:pPr>
            <a:r>
              <a:rPr lang="en-US" sz="2400" b="1" dirty="0">
                <a:solidFill>
                  <a:srgbClr val="FFFFFF"/>
                </a:solidFill>
                <a:latin typeface="Arial Narrow" pitchFamily="34" charset="0"/>
                <a:sym typeface="Arial Narrow" pitchFamily="34" charset="0"/>
              </a:rPr>
              <a:t>     Cuts across traditional segmentation &amp; detects hidden preferences</a:t>
            </a:r>
          </a:p>
        </p:txBody>
      </p:sp>
      <p:sp>
        <p:nvSpPr>
          <p:cNvPr id="34" name="Footer Placeholder 33"/>
          <p:cNvSpPr>
            <a:spLocks noGrp="1"/>
          </p:cNvSpPr>
          <p:nvPr>
            <p:ph type="ftr" sz="quarter" idx="11"/>
          </p:nvPr>
        </p:nvSpPr>
        <p:spPr/>
        <p:txBody>
          <a:bodyPr/>
          <a:lstStyle/>
          <a:p>
            <a:r>
              <a:rPr lang="en-US" smtClean="0"/>
              <a:t>© 2012 </a:t>
            </a:r>
            <a:endParaRPr lang="en-US"/>
          </a:p>
        </p:txBody>
      </p:sp>
      <p:sp>
        <p:nvSpPr>
          <p:cNvPr id="35" name="Slide Number Placeholder 34"/>
          <p:cNvSpPr>
            <a:spLocks noGrp="1"/>
          </p:cNvSpPr>
          <p:nvPr>
            <p:ph type="sldNum" sz="quarter" idx="12"/>
          </p:nvPr>
        </p:nvSpPr>
        <p:spPr/>
        <p:txBody>
          <a:bodyPr/>
          <a:lstStyle/>
          <a:p>
            <a:fld id="{EE96843F-CA90-A64C-84ED-B4D9DA24C558}" type="slidenum">
              <a:rPr lang="en-US" smtClean="0"/>
              <a:pPr/>
              <a:t>7</a:t>
            </a:fld>
            <a:endParaRPr lang="en-US"/>
          </a:p>
        </p:txBody>
      </p:sp>
      <p:grpSp>
        <p:nvGrpSpPr>
          <p:cNvPr id="36" name="Group 35"/>
          <p:cNvGrpSpPr>
            <a:grpSpLocks/>
          </p:cNvGrpSpPr>
          <p:nvPr/>
        </p:nvGrpSpPr>
        <p:grpSpPr bwMode="auto">
          <a:xfrm>
            <a:off x="230188" y="1066800"/>
            <a:ext cx="8683625" cy="73025"/>
            <a:chOff x="0" y="0"/>
            <a:chExt cx="5470" cy="46"/>
          </a:xfrm>
        </p:grpSpPr>
        <p:sp>
          <p:nvSpPr>
            <p:cNvPr id="37"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38"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39"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3883025" y="1295400"/>
            <a:ext cx="5260975" cy="990600"/>
          </a:xfrm>
        </p:spPr>
        <p:txBody>
          <a:bodyPr>
            <a:noAutofit/>
          </a:bodyPr>
          <a:lstStyle/>
          <a:p>
            <a:pPr algn="ctr"/>
            <a:r>
              <a:rPr lang="en-US" sz="6000" i="1" dirty="0" smtClean="0"/>
              <a:t>Thank you</a:t>
            </a:r>
          </a:p>
        </p:txBody>
      </p:sp>
      <p:sp>
        <p:nvSpPr>
          <p:cNvPr id="8" name="TextBox 7"/>
          <p:cNvSpPr txBox="1"/>
          <p:nvPr/>
        </p:nvSpPr>
        <p:spPr>
          <a:xfrm>
            <a:off x="1676400" y="685800"/>
            <a:ext cx="3886200" cy="1200329"/>
          </a:xfrm>
          <a:prstGeom prst="rect">
            <a:avLst/>
          </a:prstGeom>
          <a:noFill/>
        </p:spPr>
        <p:txBody>
          <a:bodyPr wrap="square" rtlCol="0">
            <a:spAutoFit/>
          </a:bodyPr>
          <a:lstStyle/>
          <a:p>
            <a:r>
              <a:rPr lang="sr-Latn-CS" sz="7200" i="1" dirty="0" smtClean="0"/>
              <a:t>хвала</a:t>
            </a:r>
            <a:endParaRPr lang="en-US" sz="7200" i="1" dirty="0"/>
          </a:p>
        </p:txBody>
      </p:sp>
      <p:sp>
        <p:nvSpPr>
          <p:cNvPr id="9" name="TextBox 8"/>
          <p:cNvSpPr txBox="1"/>
          <p:nvPr/>
        </p:nvSpPr>
        <p:spPr>
          <a:xfrm>
            <a:off x="1524000" y="5410200"/>
            <a:ext cx="2895600" cy="1015663"/>
          </a:xfrm>
          <a:prstGeom prst="rect">
            <a:avLst/>
          </a:prstGeom>
          <a:noFill/>
        </p:spPr>
        <p:txBody>
          <a:bodyPr wrap="square" rtlCol="0">
            <a:spAutoFit/>
          </a:bodyPr>
          <a:lstStyle/>
          <a:p>
            <a:r>
              <a:rPr lang="ru-RU" sz="6000" i="1" dirty="0" smtClean="0"/>
              <a:t>спасибо</a:t>
            </a:r>
            <a:endParaRPr lang="en-US" sz="6000" i="1" dirty="0"/>
          </a:p>
        </p:txBody>
      </p:sp>
      <p:sp>
        <p:nvSpPr>
          <p:cNvPr id="10" name="TextBox 9"/>
          <p:cNvSpPr txBox="1"/>
          <p:nvPr/>
        </p:nvSpPr>
        <p:spPr>
          <a:xfrm>
            <a:off x="533400" y="2286000"/>
            <a:ext cx="1981200" cy="1015663"/>
          </a:xfrm>
          <a:prstGeom prst="rect">
            <a:avLst/>
          </a:prstGeom>
          <a:noFill/>
        </p:spPr>
        <p:txBody>
          <a:bodyPr wrap="square" rtlCol="0">
            <a:spAutoFit/>
          </a:bodyPr>
          <a:lstStyle/>
          <a:p>
            <a:r>
              <a:rPr lang="hr-HR" sz="6000" i="1" dirty="0" smtClean="0"/>
              <a:t>hvala</a:t>
            </a:r>
            <a:endParaRPr lang="en-US" sz="6000" i="1" dirty="0"/>
          </a:p>
        </p:txBody>
      </p:sp>
      <p:sp>
        <p:nvSpPr>
          <p:cNvPr id="11" name="TextBox 10"/>
          <p:cNvSpPr txBox="1"/>
          <p:nvPr/>
        </p:nvSpPr>
        <p:spPr>
          <a:xfrm>
            <a:off x="6248400" y="3048000"/>
            <a:ext cx="2286000" cy="1015663"/>
          </a:xfrm>
          <a:prstGeom prst="rect">
            <a:avLst/>
          </a:prstGeom>
          <a:noFill/>
        </p:spPr>
        <p:txBody>
          <a:bodyPr wrap="square" rtlCol="0">
            <a:spAutoFit/>
          </a:bodyPr>
          <a:lstStyle/>
          <a:p>
            <a:r>
              <a:rPr lang="de-DE" sz="6000" i="1" dirty="0" smtClean="0"/>
              <a:t>Danke</a:t>
            </a:r>
            <a:endParaRPr lang="en-US" sz="6000" i="1" dirty="0"/>
          </a:p>
        </p:txBody>
      </p:sp>
      <p:sp>
        <p:nvSpPr>
          <p:cNvPr id="12" name="TextBox 11"/>
          <p:cNvSpPr txBox="1"/>
          <p:nvPr/>
        </p:nvSpPr>
        <p:spPr>
          <a:xfrm>
            <a:off x="609600" y="3886200"/>
            <a:ext cx="2438400" cy="830997"/>
          </a:xfrm>
          <a:prstGeom prst="rect">
            <a:avLst/>
          </a:prstGeom>
          <a:noFill/>
        </p:spPr>
        <p:txBody>
          <a:bodyPr wrap="square" rtlCol="0">
            <a:spAutoFit/>
          </a:bodyPr>
          <a:lstStyle/>
          <a:p>
            <a:r>
              <a:rPr lang="uk-UA" sz="4800" i="1" dirty="0" smtClean="0"/>
              <a:t>Спасибі</a:t>
            </a:r>
            <a:endParaRPr lang="en-US" sz="4800" i="1" dirty="0"/>
          </a:p>
        </p:txBody>
      </p:sp>
      <p:sp>
        <p:nvSpPr>
          <p:cNvPr id="13" name="TextBox 12"/>
          <p:cNvSpPr txBox="1"/>
          <p:nvPr/>
        </p:nvSpPr>
        <p:spPr>
          <a:xfrm>
            <a:off x="5791200" y="5181600"/>
            <a:ext cx="2743200" cy="830997"/>
          </a:xfrm>
          <a:prstGeom prst="rect">
            <a:avLst/>
          </a:prstGeom>
          <a:noFill/>
        </p:spPr>
        <p:txBody>
          <a:bodyPr wrap="square" rtlCol="0">
            <a:spAutoFit/>
          </a:bodyPr>
          <a:lstStyle/>
          <a:p>
            <a:r>
              <a:rPr lang="sl-SI" sz="4800" i="1" dirty="0" smtClean="0"/>
              <a:t>hvala vam</a:t>
            </a:r>
            <a:endParaRPr lang="en-US" sz="4800" i="1" dirty="0"/>
          </a:p>
        </p:txBody>
      </p:sp>
      <p:pic>
        <p:nvPicPr>
          <p:cNvPr id="1029" name="Picture 5" descr="C:\Users\Steve\AppData\Local\Microsoft\Windows\Temporary Internet Files\Content.IE5\JYJ21L4U\MP900385418[1].jpg"/>
          <p:cNvPicPr>
            <a:picLocks noChangeAspect="1" noChangeArrowheads="1"/>
          </p:cNvPicPr>
          <p:nvPr/>
        </p:nvPicPr>
        <p:blipFill>
          <a:blip r:embed="rId3" cstate="print"/>
          <a:srcRect/>
          <a:stretch>
            <a:fillRect/>
          </a:stretch>
        </p:blipFill>
        <p:spPr bwMode="auto">
          <a:xfrm>
            <a:off x="2971800" y="2667000"/>
            <a:ext cx="2743200" cy="1959429"/>
          </a:xfrm>
          <a:prstGeom prst="rect">
            <a:avLst/>
          </a:prstGeom>
          <a:noFill/>
        </p:spPr>
      </p:pic>
      <p:pic>
        <p:nvPicPr>
          <p:cNvPr id="1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49920" b="41143"/>
          <a:stretch>
            <a:fillRect/>
          </a:stretch>
        </p:blipFill>
        <p:spPr bwMode="auto">
          <a:xfrm>
            <a:off x="533400" y="6442308"/>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5998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D8DDD42-9BC7-480C-8313-979690F7FB47}" type="slidenum">
              <a:rPr lang="en-US" smtClean="0">
                <a:latin typeface="Arial" pitchFamily="34" charset="0"/>
                <a:cs typeface="Arial" pitchFamily="34" charset="0"/>
              </a:rPr>
              <a:pPr/>
              <a:t>8</a:t>
            </a:fld>
            <a:endParaRPr lang="en-US" dirty="0" smtClean="0">
              <a:latin typeface="Arial" pitchFamily="34" charset="0"/>
              <a:cs typeface="Arial" pitchFamily="34" charset="0"/>
            </a:endParaRPr>
          </a:p>
        </p:txBody>
      </p:sp>
      <p:sp>
        <p:nvSpPr>
          <p:cNvPr id="33795" name="Rectangle 16"/>
          <p:cNvSpPr>
            <a:spLocks noGrp="1" noChangeArrowheads="1"/>
          </p:cNvSpPr>
          <p:nvPr>
            <p:ph type="title"/>
          </p:nvPr>
        </p:nvSpPr>
        <p:spPr>
          <a:xfrm>
            <a:off x="457200" y="76200"/>
            <a:ext cx="8229600" cy="1143000"/>
          </a:xfrm>
        </p:spPr>
        <p:txBody>
          <a:bodyPr lIns="38100" tIns="38100" rIns="38100" bIns="38100">
            <a:noAutofit/>
          </a:bodyPr>
          <a:lstStyle/>
          <a:p>
            <a:pPr eaLnBrk="1" hangingPunct="1"/>
            <a:r>
              <a:rPr lang="en-US" sz="3200" b="1" dirty="0" smtClean="0"/>
              <a:t>Value Delivered by Science + Implementation</a:t>
            </a:r>
          </a:p>
        </p:txBody>
      </p:sp>
      <p:sp>
        <p:nvSpPr>
          <p:cNvPr id="33796" name="Line 8"/>
          <p:cNvSpPr>
            <a:spLocks noChangeShapeType="1"/>
          </p:cNvSpPr>
          <p:nvPr/>
        </p:nvSpPr>
        <p:spPr bwMode="auto">
          <a:xfrm>
            <a:off x="1597025" y="3505200"/>
            <a:ext cx="1400175" cy="0"/>
          </a:xfrm>
          <a:prstGeom prst="line">
            <a:avLst/>
          </a:prstGeom>
          <a:noFill/>
          <a:ln w="76200">
            <a:solidFill>
              <a:schemeClr val="tx1"/>
            </a:solidFill>
            <a:round/>
            <a:headEnd/>
            <a:tailEnd type="triangle" w="med" len="med"/>
          </a:ln>
        </p:spPr>
        <p:txBody>
          <a:bodyPr/>
          <a:lstStyle/>
          <a:p>
            <a:endParaRPr lang="en-US" dirty="0"/>
          </a:p>
        </p:txBody>
      </p:sp>
      <p:sp>
        <p:nvSpPr>
          <p:cNvPr id="33797" name="Line 9"/>
          <p:cNvSpPr>
            <a:spLocks noChangeShapeType="1"/>
          </p:cNvSpPr>
          <p:nvPr/>
        </p:nvSpPr>
        <p:spPr bwMode="auto">
          <a:xfrm>
            <a:off x="4748213" y="3505200"/>
            <a:ext cx="1225550" cy="0"/>
          </a:xfrm>
          <a:prstGeom prst="line">
            <a:avLst/>
          </a:prstGeom>
          <a:noFill/>
          <a:ln w="76200">
            <a:solidFill>
              <a:schemeClr val="tx1"/>
            </a:solidFill>
            <a:round/>
            <a:headEnd/>
            <a:tailEnd type="triangle" w="med" len="med"/>
          </a:ln>
        </p:spPr>
        <p:txBody>
          <a:bodyPr/>
          <a:lstStyle/>
          <a:p>
            <a:endParaRPr lang="en-US" dirty="0"/>
          </a:p>
        </p:txBody>
      </p:sp>
      <p:sp>
        <p:nvSpPr>
          <p:cNvPr id="33798" name="Rectangle 18"/>
          <p:cNvSpPr>
            <a:spLocks/>
          </p:cNvSpPr>
          <p:nvPr/>
        </p:nvSpPr>
        <p:spPr bwMode="auto">
          <a:xfrm>
            <a:off x="6234113" y="2493963"/>
            <a:ext cx="1751012" cy="1981200"/>
          </a:xfrm>
          <a:prstGeom prst="rect">
            <a:avLst/>
          </a:prstGeom>
          <a:solidFill>
            <a:srgbClr val="000099"/>
          </a:solidFill>
          <a:ln w="12700">
            <a:noFill/>
            <a:miter lim="800000"/>
            <a:headEnd/>
            <a:tailEnd/>
          </a:ln>
        </p:spPr>
        <p:txBody>
          <a:bodyPr lIns="38100" tIns="38100" rIns="38100" bIns="38100"/>
          <a:lstStyle/>
          <a:p>
            <a:pPr algn="ctr"/>
            <a:r>
              <a:rPr lang="en-US" sz="2000" b="1" dirty="0">
                <a:solidFill>
                  <a:srgbClr val="FFFFFF"/>
                </a:solidFill>
                <a:latin typeface="Arial Narrow" pitchFamily="34" charset="0"/>
                <a:sym typeface="Arial Narrow" pitchFamily="34" charset="0"/>
              </a:rPr>
              <a:t>Phase III</a:t>
            </a:r>
            <a:endParaRPr lang="en-US" dirty="0">
              <a:latin typeface="Calibri" pitchFamily="34" charset="0"/>
              <a:sym typeface="Calibri" pitchFamily="34" charset="0"/>
            </a:endParaRPr>
          </a:p>
          <a:p>
            <a:pPr algn="ctr"/>
            <a:r>
              <a:rPr lang="en-US" sz="2000" b="1" dirty="0">
                <a:solidFill>
                  <a:srgbClr val="FFFFFF"/>
                </a:solidFill>
                <a:latin typeface="Arial Narrow" pitchFamily="34" charset="0"/>
                <a:sym typeface="Arial Narrow" pitchFamily="34" charset="0"/>
              </a:rPr>
              <a:t>Implement Live Use with Customer &amp; Prospect Interactions</a:t>
            </a:r>
          </a:p>
        </p:txBody>
      </p:sp>
      <p:sp>
        <p:nvSpPr>
          <p:cNvPr id="33799" name="Rectangle 19"/>
          <p:cNvSpPr>
            <a:spLocks/>
          </p:cNvSpPr>
          <p:nvPr/>
        </p:nvSpPr>
        <p:spPr bwMode="auto">
          <a:xfrm>
            <a:off x="3346450" y="2514600"/>
            <a:ext cx="1749425" cy="1936750"/>
          </a:xfrm>
          <a:prstGeom prst="rect">
            <a:avLst/>
          </a:prstGeom>
          <a:solidFill>
            <a:srgbClr val="005250"/>
          </a:solidFill>
          <a:ln w="12700">
            <a:noFill/>
            <a:miter lim="800000"/>
            <a:headEnd/>
            <a:tailEnd/>
          </a:ln>
        </p:spPr>
        <p:txBody>
          <a:bodyPr lIns="38100" tIns="38100" rIns="38100" bIns="38100"/>
          <a:lstStyle/>
          <a:p>
            <a:pPr algn="ctr"/>
            <a:r>
              <a:rPr lang="en-US" sz="2000" b="1" dirty="0">
                <a:solidFill>
                  <a:srgbClr val="FFFFFF"/>
                </a:solidFill>
                <a:latin typeface="Arial Narrow" pitchFamily="34" charset="0"/>
                <a:sym typeface="Arial Narrow" pitchFamily="34" charset="0"/>
              </a:rPr>
              <a:t>Phase II</a:t>
            </a:r>
            <a:endParaRPr lang="en-US" dirty="0">
              <a:latin typeface="Calibri" pitchFamily="34" charset="0"/>
              <a:sym typeface="Calibri" pitchFamily="34" charset="0"/>
            </a:endParaRPr>
          </a:p>
          <a:p>
            <a:pPr algn="ctr"/>
            <a:r>
              <a:rPr lang="en-US" sz="2000" b="1" dirty="0">
                <a:solidFill>
                  <a:srgbClr val="FFFFFF"/>
                </a:solidFill>
                <a:latin typeface="Arial Narrow" pitchFamily="34" charset="0"/>
                <a:sym typeface="Arial Narrow" pitchFamily="34" charset="0"/>
              </a:rPr>
              <a:t>Develop Use of  </a:t>
            </a:r>
            <a:r>
              <a:rPr lang="en-US" sz="2000" b="1" dirty="0" smtClean="0">
                <a:solidFill>
                  <a:srgbClr val="FFFFFF"/>
                </a:solidFill>
                <a:latin typeface="Arial Narrow" pitchFamily="34" charset="0"/>
                <a:sym typeface="Arial Narrow" pitchFamily="34" charset="0"/>
              </a:rPr>
              <a:t>ViewPoint Messaging</a:t>
            </a:r>
            <a:endParaRPr lang="en-US" sz="2000" b="1" dirty="0">
              <a:solidFill>
                <a:srgbClr val="FFFFFF"/>
              </a:solidFill>
              <a:latin typeface="Arial Narrow" pitchFamily="34" charset="0"/>
              <a:sym typeface="Arial Narrow" pitchFamily="34" charset="0"/>
            </a:endParaRPr>
          </a:p>
        </p:txBody>
      </p:sp>
      <p:sp>
        <p:nvSpPr>
          <p:cNvPr id="33800" name="Rectangle 17"/>
          <p:cNvSpPr>
            <a:spLocks/>
          </p:cNvSpPr>
          <p:nvPr/>
        </p:nvSpPr>
        <p:spPr bwMode="auto">
          <a:xfrm>
            <a:off x="457200" y="2482850"/>
            <a:ext cx="1751013" cy="1936750"/>
          </a:xfrm>
          <a:prstGeom prst="rect">
            <a:avLst/>
          </a:prstGeom>
          <a:solidFill>
            <a:srgbClr val="CC0000"/>
          </a:solidFill>
          <a:ln w="12700">
            <a:noFill/>
            <a:miter lim="800000"/>
            <a:headEnd/>
            <a:tailEnd/>
          </a:ln>
        </p:spPr>
        <p:txBody>
          <a:bodyPr lIns="38100" tIns="38100" rIns="38100" bIns="38100"/>
          <a:lstStyle/>
          <a:p>
            <a:pPr algn="ctr"/>
            <a:r>
              <a:rPr lang="en-US" sz="2000" b="1" dirty="0">
                <a:solidFill>
                  <a:srgbClr val="FFFFFF"/>
                </a:solidFill>
                <a:latin typeface="Arial Narrow" pitchFamily="34" charset="0"/>
                <a:sym typeface="Arial Narrow" pitchFamily="34" charset="0"/>
              </a:rPr>
              <a:t>Phase I</a:t>
            </a:r>
            <a:endParaRPr lang="en-US" dirty="0">
              <a:latin typeface="Calibri" pitchFamily="34" charset="0"/>
              <a:sym typeface="Calibri" pitchFamily="34" charset="0"/>
            </a:endParaRPr>
          </a:p>
          <a:p>
            <a:pPr algn="ctr"/>
            <a:r>
              <a:rPr lang="en-US" sz="2000" b="1" dirty="0">
                <a:solidFill>
                  <a:srgbClr val="FFFFFF"/>
                </a:solidFill>
                <a:latin typeface="Arial Narrow" pitchFamily="34" charset="0"/>
                <a:sym typeface="Arial Narrow" pitchFamily="34" charset="0"/>
              </a:rPr>
              <a:t>Create </a:t>
            </a:r>
            <a:r>
              <a:rPr lang="en-US" sz="2000" b="1" dirty="0" smtClean="0">
                <a:solidFill>
                  <a:srgbClr val="FFFFFF"/>
                </a:solidFill>
                <a:latin typeface="Arial Narrow" pitchFamily="34" charset="0"/>
                <a:sym typeface="Arial Narrow" pitchFamily="34" charset="0"/>
              </a:rPr>
              <a:t>ViewPoint </a:t>
            </a:r>
            <a:r>
              <a:rPr lang="en-US" sz="2000" b="1" dirty="0">
                <a:solidFill>
                  <a:srgbClr val="FFFFFF"/>
                </a:solidFill>
                <a:latin typeface="Arial Narrow" pitchFamily="34" charset="0"/>
                <a:sym typeface="Arial Narrow" pitchFamily="34" charset="0"/>
              </a:rPr>
              <a:t>Mind </a:t>
            </a:r>
            <a:r>
              <a:rPr lang="en-US" sz="2000" b="1" dirty="0" smtClean="0">
                <a:solidFill>
                  <a:srgbClr val="FFFFFF"/>
                </a:solidFill>
                <a:latin typeface="Arial Narrow" pitchFamily="34" charset="0"/>
                <a:sym typeface="Arial Narrow" pitchFamily="34" charset="0"/>
              </a:rPr>
              <a:t>Segments</a:t>
            </a:r>
          </a:p>
          <a:p>
            <a:pPr algn="ctr"/>
            <a:r>
              <a:rPr lang="en-US" sz="2000" b="1" dirty="0" smtClean="0">
                <a:solidFill>
                  <a:srgbClr val="FFFFFF"/>
                </a:solidFill>
                <a:latin typeface="Arial Narrow" pitchFamily="34" charset="0"/>
                <a:sym typeface="Arial Narrow" pitchFamily="34" charset="0"/>
              </a:rPr>
              <a:t>With Mind Genomics</a:t>
            </a:r>
            <a:endParaRPr lang="en-US" sz="2000" b="1" dirty="0">
              <a:solidFill>
                <a:srgbClr val="FFFFFF"/>
              </a:solidFill>
              <a:latin typeface="Arial Narrow" pitchFamily="34" charset="0"/>
              <a:sym typeface="Arial Narrow" pitchFamily="34" charset="0"/>
            </a:endParaRPr>
          </a:p>
        </p:txBody>
      </p:sp>
      <p:grpSp>
        <p:nvGrpSpPr>
          <p:cNvPr id="9" name="Group 8"/>
          <p:cNvGrpSpPr>
            <a:grpSpLocks/>
          </p:cNvGrpSpPr>
          <p:nvPr/>
        </p:nvGrpSpPr>
        <p:grpSpPr bwMode="auto">
          <a:xfrm>
            <a:off x="230188" y="1066800"/>
            <a:ext cx="8683625" cy="73025"/>
            <a:chOff x="0" y="0"/>
            <a:chExt cx="5470" cy="46"/>
          </a:xfrm>
        </p:grpSpPr>
        <p:sp>
          <p:nvSpPr>
            <p:cNvPr id="10"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11"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a:xfrm>
            <a:off x="0" y="-76200"/>
            <a:ext cx="9144000" cy="1143000"/>
          </a:xfrm>
        </p:spPr>
        <p:txBody>
          <a:bodyPr>
            <a:noAutofit/>
          </a:bodyPr>
          <a:lstStyle/>
          <a:p>
            <a:r>
              <a:rPr lang="en-US" sz="3400" dirty="0" smtClean="0"/>
              <a:t>Create Addressable Minds messaging for potential students</a:t>
            </a:r>
          </a:p>
        </p:txBody>
      </p:sp>
      <p:sp>
        <p:nvSpPr>
          <p:cNvPr id="1028" name="Slide Number Placeholder 3"/>
          <p:cNvSpPr txBox="1">
            <a:spLocks noGrp="1"/>
          </p:cNvSpPr>
          <p:nvPr/>
        </p:nvSpPr>
        <p:spPr bwMode="auto">
          <a:xfrm>
            <a:off x="6858000" y="6356350"/>
            <a:ext cx="1828800" cy="365125"/>
          </a:xfrm>
          <a:prstGeom prst="rect">
            <a:avLst/>
          </a:prstGeom>
          <a:noFill/>
          <a:ln w="9525">
            <a:noFill/>
            <a:miter lim="800000"/>
            <a:headEnd/>
            <a:tailEnd/>
          </a:ln>
        </p:spPr>
        <p:txBody>
          <a:bodyPr/>
          <a:lstStyle/>
          <a:p>
            <a:pPr algn="r"/>
            <a:fld id="{DDA957A9-A0B4-4D27-9496-53D7B6E3C4DB}" type="slidenum">
              <a:rPr lang="en-US" sz="1100"/>
              <a:pPr algn="r"/>
              <a:t>9</a:t>
            </a:fld>
            <a:endParaRPr lang="en-US" sz="1100" dirty="0"/>
          </a:p>
        </p:txBody>
      </p:sp>
      <p:sp>
        <p:nvSpPr>
          <p:cNvPr id="6" name="Cloud"/>
          <p:cNvSpPr>
            <a:spLocks noChangeAspect="1" noEditPoints="1" noChangeArrowheads="1"/>
          </p:cNvSpPr>
          <p:nvPr/>
        </p:nvSpPr>
        <p:spPr bwMode="auto">
          <a:xfrm>
            <a:off x="3276600" y="3040063"/>
            <a:ext cx="2286000" cy="15319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buClr>
                <a:srgbClr val="008000"/>
              </a:buClr>
              <a:buSzPct val="100000"/>
              <a:defRPr/>
            </a:pPr>
            <a:endParaRPr lang="en-US" b="1" i="1" dirty="0">
              <a:latin typeface="Times New Roman" pitchFamily="18" charset="0"/>
              <a:cs typeface="+mn-cs"/>
            </a:endParaRPr>
          </a:p>
        </p:txBody>
      </p:sp>
      <p:sp>
        <p:nvSpPr>
          <p:cNvPr id="1030" name="AutoShape 3"/>
          <p:cNvSpPr>
            <a:spLocks noChangeArrowheads="1"/>
          </p:cNvSpPr>
          <p:nvPr/>
        </p:nvSpPr>
        <p:spPr bwMode="gray">
          <a:xfrm>
            <a:off x="3962400" y="2590800"/>
            <a:ext cx="908050" cy="457200"/>
          </a:xfrm>
          <a:prstGeom prst="downArrow">
            <a:avLst>
              <a:gd name="adj1" fmla="val 50000"/>
              <a:gd name="adj2" fmla="val 46343"/>
            </a:avLst>
          </a:prstGeom>
          <a:solidFill>
            <a:schemeClr val="accent2"/>
          </a:solidFill>
          <a:ln w="19050">
            <a:solidFill>
              <a:schemeClr val="accent2"/>
            </a:solidFill>
            <a:miter lim="800000"/>
            <a:headEnd/>
            <a:tailEnd/>
          </a:ln>
        </p:spPr>
        <p:txBody>
          <a:bodyPr vert="eaVert" wrap="none" anchor="ctr"/>
          <a:lstStyle/>
          <a:p>
            <a:pPr algn="ctr" eaLnBrk="0" hangingPunct="0">
              <a:buClr>
                <a:srgbClr val="008000"/>
              </a:buClr>
              <a:buSzPct val="100000"/>
            </a:pPr>
            <a:endParaRPr lang="en-US" b="1" i="1" dirty="0">
              <a:latin typeface="Times New Roman" pitchFamily="18" charset="0"/>
            </a:endParaRPr>
          </a:p>
        </p:txBody>
      </p:sp>
      <p:sp>
        <p:nvSpPr>
          <p:cNvPr id="8" name="Text Box 5"/>
          <p:cNvSpPr txBox="1">
            <a:spLocks noChangeArrowheads="1"/>
          </p:cNvSpPr>
          <p:nvPr/>
        </p:nvSpPr>
        <p:spPr bwMode="auto">
          <a:xfrm>
            <a:off x="2126680" y="2251075"/>
            <a:ext cx="4953000" cy="341313"/>
          </a:xfrm>
          <a:prstGeom prst="rect">
            <a:avLst/>
          </a:prstGeom>
          <a:noFill/>
          <a:ln w="9525" algn="ctr">
            <a:noFill/>
            <a:miter lim="800000"/>
            <a:headEnd/>
            <a:tailEnd/>
          </a:ln>
          <a:effectLst/>
        </p:spPr>
        <p:txBody>
          <a:bodyPr>
            <a:spAutoFit/>
          </a:bodyPr>
          <a:lstStyle/>
          <a:p>
            <a:pPr marL="912813" indent="-227013">
              <a:lnSpc>
                <a:spcPct val="90000"/>
              </a:lnSpc>
              <a:spcBef>
                <a:spcPct val="50000"/>
              </a:spcBef>
              <a:buClr>
                <a:srgbClr val="008000"/>
              </a:buClr>
              <a:buSzPct val="100000"/>
              <a:defRPr/>
            </a:pPr>
            <a:r>
              <a:rPr lang="en-US" b="1" i="1" dirty="0">
                <a:latin typeface="+mn-lt"/>
                <a:cs typeface="+mn-cs"/>
              </a:rPr>
              <a:t>DEVELOP SURVEY  QUESTIONS</a:t>
            </a:r>
          </a:p>
        </p:txBody>
      </p:sp>
      <p:sp>
        <p:nvSpPr>
          <p:cNvPr id="11" name="Text Box 8"/>
          <p:cNvSpPr txBox="1">
            <a:spLocks noChangeArrowheads="1"/>
          </p:cNvSpPr>
          <p:nvPr/>
        </p:nvSpPr>
        <p:spPr bwMode="auto">
          <a:xfrm>
            <a:off x="609600" y="5145088"/>
            <a:ext cx="7467600" cy="341632"/>
          </a:xfrm>
          <a:prstGeom prst="rect">
            <a:avLst/>
          </a:prstGeom>
          <a:noFill/>
          <a:ln w="9525" algn="ctr">
            <a:solidFill>
              <a:schemeClr val="accent6">
                <a:lumMod val="75000"/>
              </a:schemeClr>
            </a:solidFill>
            <a:miter lim="800000"/>
            <a:headEnd/>
            <a:tailEnd/>
          </a:ln>
        </p:spPr>
        <p:txBody>
          <a:bodyPr wrap="square">
            <a:spAutoFit/>
          </a:bodyPr>
          <a:lstStyle/>
          <a:p>
            <a:pPr marL="912813" indent="-227013">
              <a:lnSpc>
                <a:spcPct val="90000"/>
              </a:lnSpc>
              <a:spcBef>
                <a:spcPct val="50000"/>
              </a:spcBef>
              <a:buClr>
                <a:srgbClr val="008000"/>
              </a:buClr>
              <a:buSzPct val="100000"/>
              <a:defRPr/>
            </a:pPr>
            <a:r>
              <a:rPr lang="en-US" b="1" i="1" dirty="0">
                <a:latin typeface="Arial" pitchFamily="34" charset="0"/>
                <a:cs typeface="+mn-cs"/>
              </a:rPr>
              <a:t>ANALYZED SURVEY RESULTS → </a:t>
            </a:r>
            <a:r>
              <a:rPr lang="en-US" b="1" i="1" dirty="0" smtClean="0">
                <a:latin typeface="Arial" pitchFamily="34" charset="0"/>
              </a:rPr>
              <a:t>ViewPoint Mind Segments</a:t>
            </a:r>
            <a:endParaRPr lang="en-US" b="1" i="1" dirty="0">
              <a:latin typeface="Arial" pitchFamily="34" charset="0"/>
              <a:cs typeface="+mn-cs"/>
            </a:endParaRPr>
          </a:p>
        </p:txBody>
      </p:sp>
      <p:sp>
        <p:nvSpPr>
          <p:cNvPr id="12" name="Text Box 10"/>
          <p:cNvSpPr txBox="1">
            <a:spLocks noChangeArrowheads="1"/>
          </p:cNvSpPr>
          <p:nvPr/>
        </p:nvSpPr>
        <p:spPr bwMode="auto">
          <a:xfrm>
            <a:off x="2971800" y="3462338"/>
            <a:ext cx="2819400" cy="728662"/>
          </a:xfrm>
          <a:prstGeom prst="rect">
            <a:avLst/>
          </a:prstGeom>
          <a:noFill/>
          <a:ln w="9525" algn="ctr">
            <a:noFill/>
            <a:miter lim="800000"/>
            <a:headEnd/>
            <a:tailEnd/>
          </a:ln>
        </p:spPr>
        <p:txBody>
          <a:bodyPr>
            <a:spAutoFit/>
          </a:bodyPr>
          <a:lstStyle/>
          <a:p>
            <a:pPr marL="912813" indent="-227013">
              <a:lnSpc>
                <a:spcPct val="90000"/>
              </a:lnSpc>
              <a:spcBef>
                <a:spcPct val="50000"/>
              </a:spcBef>
              <a:buClr>
                <a:srgbClr val="008000"/>
              </a:buClr>
              <a:buSzPct val="100000"/>
              <a:defRPr/>
            </a:pPr>
            <a:r>
              <a:rPr lang="en-US" b="1" i="1" dirty="0">
                <a:latin typeface="+mn-lt"/>
                <a:cs typeface="+mn-cs"/>
              </a:rPr>
              <a:t> INTERNET</a:t>
            </a:r>
          </a:p>
          <a:p>
            <a:pPr marL="912813" indent="-227013">
              <a:lnSpc>
                <a:spcPct val="90000"/>
              </a:lnSpc>
              <a:spcBef>
                <a:spcPct val="50000"/>
              </a:spcBef>
              <a:buClr>
                <a:srgbClr val="008000"/>
              </a:buClr>
              <a:buSzPct val="100000"/>
              <a:defRPr/>
            </a:pPr>
            <a:r>
              <a:rPr lang="en-US" b="1" i="1" dirty="0">
                <a:latin typeface="+mn-lt"/>
                <a:cs typeface="+mn-cs"/>
              </a:rPr>
              <a:t>  IdeaMap™</a:t>
            </a:r>
          </a:p>
        </p:txBody>
      </p:sp>
      <p:sp>
        <p:nvSpPr>
          <p:cNvPr id="1035" name="AutoShape 13"/>
          <p:cNvSpPr>
            <a:spLocks noChangeArrowheads="1"/>
          </p:cNvSpPr>
          <p:nvPr/>
        </p:nvSpPr>
        <p:spPr bwMode="auto">
          <a:xfrm>
            <a:off x="5715000" y="3552825"/>
            <a:ext cx="1443038" cy="561975"/>
          </a:xfrm>
          <a:prstGeom prst="leftRightArrow">
            <a:avLst>
              <a:gd name="adj1" fmla="val 50000"/>
              <a:gd name="adj2" fmla="val 51356"/>
            </a:avLst>
          </a:prstGeom>
          <a:solidFill>
            <a:schemeClr val="accent2"/>
          </a:solidFill>
          <a:ln w="9525" algn="ctr">
            <a:solidFill>
              <a:schemeClr val="accent2"/>
            </a:solidFill>
            <a:miter lim="800000"/>
            <a:headEnd/>
            <a:tailEnd/>
          </a:ln>
        </p:spPr>
        <p:txBody>
          <a:bodyPr wrap="none" anchor="ctr"/>
          <a:lstStyle/>
          <a:p>
            <a:pPr algn="ctr" eaLnBrk="0" hangingPunct="0">
              <a:buClr>
                <a:srgbClr val="008000"/>
              </a:buClr>
              <a:buSzPct val="100000"/>
            </a:pPr>
            <a:endParaRPr lang="en-US" b="1" i="1" dirty="0">
              <a:latin typeface="Times New Roman" pitchFamily="18" charset="0"/>
            </a:endParaRPr>
          </a:p>
        </p:txBody>
      </p:sp>
      <p:sp>
        <p:nvSpPr>
          <p:cNvPr id="1036" name="AutoShape 14"/>
          <p:cNvSpPr>
            <a:spLocks noChangeArrowheads="1"/>
          </p:cNvSpPr>
          <p:nvPr/>
        </p:nvSpPr>
        <p:spPr bwMode="gray">
          <a:xfrm>
            <a:off x="4044950" y="4648200"/>
            <a:ext cx="908050" cy="457200"/>
          </a:xfrm>
          <a:prstGeom prst="downArrow">
            <a:avLst>
              <a:gd name="adj1" fmla="val 50000"/>
              <a:gd name="adj2" fmla="val 46343"/>
            </a:avLst>
          </a:prstGeom>
          <a:solidFill>
            <a:schemeClr val="accent2"/>
          </a:solidFill>
          <a:ln w="19050">
            <a:solidFill>
              <a:schemeClr val="accent2"/>
            </a:solidFill>
            <a:miter lim="800000"/>
            <a:headEnd/>
            <a:tailEnd/>
          </a:ln>
        </p:spPr>
        <p:txBody>
          <a:bodyPr vert="eaVert" wrap="none" anchor="ctr"/>
          <a:lstStyle/>
          <a:p>
            <a:pPr algn="ctr" eaLnBrk="0" hangingPunct="0">
              <a:buClr>
                <a:srgbClr val="008000"/>
              </a:buClr>
              <a:buSzPct val="100000"/>
            </a:pPr>
            <a:endParaRPr lang="en-US" b="1" i="1" dirty="0">
              <a:latin typeface="Times New Roman" pitchFamily="18" charset="0"/>
            </a:endParaRPr>
          </a:p>
        </p:txBody>
      </p:sp>
      <p:sp>
        <p:nvSpPr>
          <p:cNvPr id="1037" name="TextBox 24"/>
          <p:cNvSpPr txBox="1">
            <a:spLocks noChangeArrowheads="1"/>
          </p:cNvSpPr>
          <p:nvPr/>
        </p:nvSpPr>
        <p:spPr bwMode="auto">
          <a:xfrm>
            <a:off x="2057400" y="3733800"/>
            <a:ext cx="914400" cy="276225"/>
          </a:xfrm>
          <a:prstGeom prst="rect">
            <a:avLst/>
          </a:prstGeom>
          <a:noFill/>
          <a:ln w="9525">
            <a:noFill/>
            <a:miter lim="800000"/>
            <a:headEnd/>
            <a:tailEnd/>
          </a:ln>
        </p:spPr>
        <p:txBody>
          <a:bodyPr>
            <a:spAutoFit/>
          </a:bodyPr>
          <a:lstStyle/>
          <a:p>
            <a:pPr algn="ctr" eaLnBrk="0" hangingPunct="0">
              <a:buClr>
                <a:srgbClr val="008000"/>
              </a:buClr>
              <a:buSzPct val="100000"/>
            </a:pPr>
            <a:r>
              <a:rPr lang="en-US" sz="1200" b="1" dirty="0">
                <a:solidFill>
                  <a:schemeClr val="bg1"/>
                </a:solidFill>
              </a:rPr>
              <a:t>SUY</a:t>
            </a:r>
          </a:p>
        </p:txBody>
      </p:sp>
      <p:sp>
        <p:nvSpPr>
          <p:cNvPr id="26" name="Rectangle 25"/>
          <p:cNvSpPr/>
          <p:nvPr/>
        </p:nvSpPr>
        <p:spPr bwMode="auto">
          <a:xfrm>
            <a:off x="5932488" y="3686175"/>
            <a:ext cx="815975" cy="276225"/>
          </a:xfrm>
          <a:prstGeom prst="rect">
            <a:avLst/>
          </a:prstGeom>
        </p:spPr>
        <p:txBody>
          <a:bodyPr wrap="none">
            <a:spAutoFit/>
          </a:bodyPr>
          <a:lstStyle/>
          <a:p>
            <a:pPr algn="ctr" eaLnBrk="0" hangingPunct="0">
              <a:buClr>
                <a:srgbClr val="008000"/>
              </a:buClr>
              <a:buSzPct val="100000"/>
              <a:defRPr/>
            </a:pPr>
            <a:r>
              <a:rPr lang="en-US" sz="1200" b="1" dirty="0">
                <a:solidFill>
                  <a:schemeClr val="bg1"/>
                </a:solidFill>
                <a:latin typeface="+mn-lt"/>
                <a:cs typeface="+mn-cs"/>
              </a:rPr>
              <a:t>SURVEY</a:t>
            </a:r>
          </a:p>
        </p:txBody>
      </p:sp>
      <p:sp>
        <p:nvSpPr>
          <p:cNvPr id="1039" name="AutoShape 3"/>
          <p:cNvSpPr>
            <a:spLocks noChangeArrowheads="1"/>
          </p:cNvSpPr>
          <p:nvPr/>
        </p:nvSpPr>
        <p:spPr bwMode="gray">
          <a:xfrm>
            <a:off x="3962400" y="1676400"/>
            <a:ext cx="908050" cy="609600"/>
          </a:xfrm>
          <a:prstGeom prst="downArrow">
            <a:avLst>
              <a:gd name="adj1" fmla="val 50000"/>
              <a:gd name="adj2" fmla="val 46343"/>
            </a:avLst>
          </a:prstGeom>
          <a:solidFill>
            <a:schemeClr val="accent2"/>
          </a:solidFill>
          <a:ln w="19050">
            <a:solidFill>
              <a:schemeClr val="accent2"/>
            </a:solidFill>
            <a:miter lim="800000"/>
            <a:headEnd/>
            <a:tailEnd/>
          </a:ln>
        </p:spPr>
        <p:txBody>
          <a:bodyPr vert="eaVert" wrap="none" anchor="ctr"/>
          <a:lstStyle/>
          <a:p>
            <a:pPr algn="ctr" eaLnBrk="0" hangingPunct="0">
              <a:buClr>
                <a:srgbClr val="008000"/>
              </a:buClr>
              <a:buSzPct val="100000"/>
            </a:pPr>
            <a:endParaRPr lang="en-US" b="1" i="1" dirty="0">
              <a:latin typeface="Times New Roman" pitchFamily="18" charset="0"/>
            </a:endParaRPr>
          </a:p>
        </p:txBody>
      </p:sp>
      <p:sp>
        <p:nvSpPr>
          <p:cNvPr id="28" name="Text Box 5"/>
          <p:cNvSpPr txBox="1">
            <a:spLocks noChangeArrowheads="1"/>
          </p:cNvSpPr>
          <p:nvPr/>
        </p:nvSpPr>
        <p:spPr bwMode="auto">
          <a:xfrm>
            <a:off x="2223660" y="1316180"/>
            <a:ext cx="4267200" cy="341313"/>
          </a:xfrm>
          <a:prstGeom prst="rect">
            <a:avLst/>
          </a:prstGeom>
          <a:noFill/>
          <a:ln w="9525" algn="ctr">
            <a:noFill/>
            <a:miter lim="800000"/>
            <a:headEnd/>
            <a:tailEnd/>
          </a:ln>
          <a:effectLst/>
        </p:spPr>
        <p:txBody>
          <a:bodyPr>
            <a:spAutoFit/>
          </a:bodyPr>
          <a:lstStyle/>
          <a:p>
            <a:pPr marL="912813" indent="-227013">
              <a:lnSpc>
                <a:spcPct val="90000"/>
              </a:lnSpc>
              <a:spcBef>
                <a:spcPct val="50000"/>
              </a:spcBef>
              <a:buClr>
                <a:srgbClr val="008000"/>
              </a:buClr>
              <a:buSzPct val="100000"/>
              <a:defRPr/>
            </a:pPr>
            <a:r>
              <a:rPr lang="en-US" b="1" i="1" dirty="0">
                <a:latin typeface="+mn-lt"/>
                <a:cs typeface="+mn-cs"/>
              </a:rPr>
              <a:t>IDENTIFY  TARGET MARKET</a:t>
            </a:r>
          </a:p>
        </p:txBody>
      </p:sp>
      <p:grpSp>
        <p:nvGrpSpPr>
          <p:cNvPr id="2" name="Group 26"/>
          <p:cNvGrpSpPr>
            <a:grpSpLocks/>
          </p:cNvGrpSpPr>
          <p:nvPr/>
        </p:nvGrpSpPr>
        <p:grpSpPr bwMode="auto">
          <a:xfrm>
            <a:off x="914400" y="5486400"/>
            <a:ext cx="7391400" cy="982663"/>
            <a:chOff x="838200" y="5486400"/>
            <a:chExt cx="7391400" cy="982841"/>
          </a:xfrm>
        </p:grpSpPr>
        <p:pic>
          <p:nvPicPr>
            <p:cNvPr id="1047" name="Picture 11" descr="Typing Screen"/>
            <p:cNvPicPr>
              <a:picLocks noChangeAspect="1" noChangeArrowheads="1"/>
            </p:cNvPicPr>
            <p:nvPr/>
          </p:nvPicPr>
          <p:blipFill>
            <a:blip r:embed="rId3" cstate="print"/>
            <a:srcRect/>
            <a:stretch>
              <a:fillRect/>
            </a:stretch>
          </p:blipFill>
          <p:spPr bwMode="auto">
            <a:xfrm>
              <a:off x="6553200" y="5791200"/>
              <a:ext cx="990600" cy="620712"/>
            </a:xfrm>
            <a:prstGeom prst="rect">
              <a:avLst/>
            </a:prstGeom>
            <a:solidFill>
              <a:schemeClr val="bg1"/>
            </a:solidFill>
            <a:ln w="12700">
              <a:noFill/>
              <a:miter lim="800000"/>
              <a:headEnd/>
              <a:tailEnd/>
            </a:ln>
          </p:spPr>
        </p:pic>
        <p:sp>
          <p:nvSpPr>
            <p:cNvPr id="1048" name="Text Box 8"/>
            <p:cNvSpPr txBox="1">
              <a:spLocks noChangeArrowheads="1"/>
            </p:cNvSpPr>
            <p:nvPr/>
          </p:nvSpPr>
          <p:spPr bwMode="auto">
            <a:xfrm>
              <a:off x="838200" y="5486400"/>
              <a:ext cx="2667000" cy="244475"/>
            </a:xfrm>
            <a:prstGeom prst="rect">
              <a:avLst/>
            </a:prstGeom>
            <a:noFill/>
            <a:ln w="9525" algn="ctr">
              <a:noFill/>
              <a:miter lim="800000"/>
              <a:headEnd/>
              <a:tailEnd/>
            </a:ln>
          </p:spPr>
          <p:txBody>
            <a:bodyPr>
              <a:spAutoFit/>
            </a:bodyPr>
            <a:lstStyle/>
            <a:p>
              <a:pPr marL="912813" indent="-227013">
                <a:lnSpc>
                  <a:spcPct val="90000"/>
                </a:lnSpc>
                <a:spcBef>
                  <a:spcPct val="50000"/>
                </a:spcBef>
                <a:buClr>
                  <a:srgbClr val="008000"/>
                </a:buClr>
                <a:buSzPct val="100000"/>
              </a:pPr>
              <a:r>
                <a:rPr lang="en-US" sz="1100" b="1" i="1" dirty="0"/>
                <a:t>MARKET SEGMENTATION</a:t>
              </a:r>
            </a:p>
          </p:txBody>
        </p:sp>
        <p:sp>
          <p:nvSpPr>
            <p:cNvPr id="1049" name="Text Box 8"/>
            <p:cNvSpPr txBox="1">
              <a:spLocks noChangeArrowheads="1"/>
            </p:cNvSpPr>
            <p:nvPr/>
          </p:nvSpPr>
          <p:spPr bwMode="auto">
            <a:xfrm>
              <a:off x="5410200" y="5486400"/>
              <a:ext cx="2819400" cy="244726"/>
            </a:xfrm>
            <a:prstGeom prst="rect">
              <a:avLst/>
            </a:prstGeom>
            <a:noFill/>
            <a:ln w="9525" algn="ctr">
              <a:noFill/>
              <a:miter lim="800000"/>
              <a:headEnd/>
              <a:tailEnd/>
            </a:ln>
          </p:spPr>
          <p:txBody>
            <a:bodyPr wrap="square">
              <a:spAutoFit/>
            </a:bodyPr>
            <a:lstStyle/>
            <a:p>
              <a:pPr marL="912813" indent="-227013">
                <a:lnSpc>
                  <a:spcPct val="90000"/>
                </a:lnSpc>
                <a:spcBef>
                  <a:spcPct val="50000"/>
                </a:spcBef>
                <a:buClr>
                  <a:srgbClr val="008000"/>
                </a:buClr>
                <a:buSzPct val="100000"/>
              </a:pPr>
              <a:r>
                <a:rPr lang="en-US" sz="1100" b="1" i="1" dirty="0" smtClean="0"/>
                <a:t>ViewPoint IDENTIFIER</a:t>
              </a:r>
              <a:endParaRPr lang="en-US" sz="1100" b="1" i="1" dirty="0"/>
            </a:p>
          </p:txBody>
        </p:sp>
        <p:sp>
          <p:nvSpPr>
            <p:cNvPr id="1050" name="Text Box 8"/>
            <p:cNvSpPr txBox="1">
              <a:spLocks noChangeArrowheads="1"/>
            </p:cNvSpPr>
            <p:nvPr/>
          </p:nvSpPr>
          <p:spPr bwMode="auto">
            <a:xfrm>
              <a:off x="3200400" y="5498235"/>
              <a:ext cx="2667000" cy="244475"/>
            </a:xfrm>
            <a:prstGeom prst="rect">
              <a:avLst/>
            </a:prstGeom>
            <a:noFill/>
            <a:ln w="9525" algn="ctr">
              <a:noFill/>
              <a:miter lim="800000"/>
              <a:headEnd/>
              <a:tailEnd/>
            </a:ln>
          </p:spPr>
          <p:txBody>
            <a:bodyPr>
              <a:spAutoFit/>
            </a:bodyPr>
            <a:lstStyle/>
            <a:p>
              <a:pPr marL="912813" indent="-227013">
                <a:lnSpc>
                  <a:spcPct val="90000"/>
                </a:lnSpc>
                <a:spcBef>
                  <a:spcPct val="50000"/>
                </a:spcBef>
                <a:buClr>
                  <a:srgbClr val="008000"/>
                </a:buClr>
                <a:buSzPct val="100000"/>
              </a:pPr>
              <a:r>
                <a:rPr lang="en-US" sz="1100" b="1" i="1" dirty="0"/>
                <a:t>MARKETING PHRASES</a:t>
              </a:r>
            </a:p>
          </p:txBody>
        </p:sp>
        <p:pic>
          <p:nvPicPr>
            <p:cNvPr id="1051" name="Picture 15"/>
            <p:cNvPicPr>
              <a:picLocks noChangeAspect="1" noChangeArrowheads="1"/>
            </p:cNvPicPr>
            <p:nvPr/>
          </p:nvPicPr>
          <p:blipFill>
            <a:blip r:embed="rId4" cstate="print"/>
            <a:srcRect/>
            <a:stretch>
              <a:fillRect/>
            </a:stretch>
          </p:blipFill>
          <p:spPr bwMode="auto">
            <a:xfrm>
              <a:off x="4177145" y="5701145"/>
              <a:ext cx="1178002" cy="768096"/>
            </a:xfrm>
            <a:prstGeom prst="rect">
              <a:avLst/>
            </a:prstGeom>
            <a:noFill/>
            <a:ln w="9525">
              <a:noFill/>
              <a:miter lim="800000"/>
              <a:headEnd/>
              <a:tailEnd/>
            </a:ln>
          </p:spPr>
        </p:pic>
      </p:grpSp>
      <p:pic>
        <p:nvPicPr>
          <p:cNvPr id="1044" name="Picture 31"/>
          <p:cNvPicPr>
            <a:picLocks noChangeAspect="1" noChangeArrowheads="1"/>
          </p:cNvPicPr>
          <p:nvPr/>
        </p:nvPicPr>
        <p:blipFill>
          <a:blip r:embed="rId5" cstate="print"/>
          <a:srcRect/>
          <a:stretch>
            <a:fillRect/>
          </a:stretch>
        </p:blipFill>
        <p:spPr bwMode="auto">
          <a:xfrm>
            <a:off x="7315200" y="3201341"/>
            <a:ext cx="1676400" cy="1163638"/>
          </a:xfrm>
          <a:prstGeom prst="rect">
            <a:avLst/>
          </a:prstGeom>
          <a:noFill/>
          <a:ln w="9525">
            <a:noFill/>
            <a:miter lim="800000"/>
            <a:headEnd/>
            <a:tailEnd/>
          </a:ln>
        </p:spPr>
      </p:pic>
      <p:pic>
        <p:nvPicPr>
          <p:cNvPr id="29" name="Picture 28"/>
          <p:cNvPicPr>
            <a:picLocks noChangeArrowheads="1"/>
          </p:cNvPicPr>
          <p:nvPr/>
        </p:nvPicPr>
        <p:blipFill>
          <a:blip r:embed="rId6" cstate="print"/>
          <a:srcRect/>
          <a:stretch>
            <a:fillRect/>
          </a:stretch>
        </p:blipFill>
        <p:spPr bwMode="auto">
          <a:xfrm>
            <a:off x="1586345" y="5721925"/>
            <a:ext cx="2095500" cy="700088"/>
          </a:xfrm>
          <a:prstGeom prst="rect">
            <a:avLst/>
          </a:prstGeom>
          <a:noFill/>
          <a:ln w="12700">
            <a:noFill/>
            <a:miter lim="800000"/>
            <a:headEnd/>
            <a:tailEnd/>
          </a:ln>
        </p:spPr>
      </p:pic>
      <p:sp>
        <p:nvSpPr>
          <p:cNvPr id="30" name="Text Box 5"/>
          <p:cNvSpPr txBox="1">
            <a:spLocks noChangeArrowheads="1"/>
          </p:cNvSpPr>
          <p:nvPr/>
        </p:nvSpPr>
        <p:spPr bwMode="auto">
          <a:xfrm>
            <a:off x="6490860" y="4401184"/>
            <a:ext cx="2833249" cy="341632"/>
          </a:xfrm>
          <a:prstGeom prst="rect">
            <a:avLst/>
          </a:prstGeom>
          <a:noFill/>
          <a:ln w="9525" algn="ctr">
            <a:noFill/>
            <a:miter lim="800000"/>
            <a:headEnd/>
            <a:tailEnd/>
          </a:ln>
          <a:effectLst/>
        </p:spPr>
        <p:txBody>
          <a:bodyPr wrap="square">
            <a:spAutoFit/>
          </a:bodyPr>
          <a:lstStyle/>
          <a:p>
            <a:pPr marL="912813" indent="-227013">
              <a:lnSpc>
                <a:spcPct val="90000"/>
              </a:lnSpc>
              <a:spcBef>
                <a:spcPct val="50000"/>
              </a:spcBef>
              <a:buClr>
                <a:srgbClr val="008000"/>
              </a:buClr>
              <a:buSzPct val="100000"/>
              <a:defRPr/>
            </a:pPr>
            <a:r>
              <a:rPr lang="en-US" b="1" i="1" dirty="0" smtClean="0">
                <a:latin typeface="+mn-lt"/>
                <a:cs typeface="+mn-cs"/>
              </a:rPr>
              <a:t>Potential Students</a:t>
            </a:r>
            <a:endParaRPr lang="en-US" b="1" i="1" dirty="0">
              <a:latin typeface="+mn-lt"/>
              <a:cs typeface="+mn-cs"/>
            </a:endParaRPr>
          </a:p>
        </p:txBody>
      </p:sp>
      <p:sp>
        <p:nvSpPr>
          <p:cNvPr id="24" name="Footer Placeholder 23"/>
          <p:cNvSpPr>
            <a:spLocks noGrp="1"/>
          </p:cNvSpPr>
          <p:nvPr>
            <p:ph type="ftr" sz="quarter" idx="11"/>
          </p:nvPr>
        </p:nvSpPr>
        <p:spPr/>
        <p:txBody>
          <a:bodyPr/>
          <a:lstStyle/>
          <a:p>
            <a:r>
              <a:rPr lang="en-US" smtClean="0"/>
              <a:t>© 2012 </a:t>
            </a:r>
            <a:endParaRPr lang="en-US"/>
          </a:p>
        </p:txBody>
      </p:sp>
      <p:grpSp>
        <p:nvGrpSpPr>
          <p:cNvPr id="25" name="Group 24"/>
          <p:cNvGrpSpPr>
            <a:grpSpLocks/>
          </p:cNvGrpSpPr>
          <p:nvPr/>
        </p:nvGrpSpPr>
        <p:grpSpPr bwMode="auto">
          <a:xfrm>
            <a:off x="230188" y="1066800"/>
            <a:ext cx="8683625" cy="73025"/>
            <a:chOff x="0" y="0"/>
            <a:chExt cx="5470" cy="46"/>
          </a:xfrm>
        </p:grpSpPr>
        <p:sp>
          <p:nvSpPr>
            <p:cNvPr id="27" name="Rectangle 2"/>
            <p:cNvSpPr>
              <a:spLocks/>
            </p:cNvSpPr>
            <p:nvPr/>
          </p:nvSpPr>
          <p:spPr bwMode="auto">
            <a:xfrm>
              <a:off x="0" y="0"/>
              <a:ext cx="5470" cy="46"/>
            </a:xfrm>
            <a:prstGeom prst="rect">
              <a:avLst/>
            </a:prstGeom>
            <a:solidFill>
              <a:srgbClr val="262699"/>
            </a:solidFill>
            <a:ln w="12700">
              <a:solidFill>
                <a:srgbClr val="7878DE"/>
              </a:solidFill>
              <a:miter lim="800000"/>
              <a:headEnd/>
              <a:tailEnd/>
            </a:ln>
          </p:spPr>
          <p:txBody>
            <a:bodyPr lIns="0" tIns="0" rIns="0" bIns="0"/>
            <a:lstStyle/>
            <a:p>
              <a:endParaRPr lang="en-US" b="1" i="1">
                <a:solidFill>
                  <a:srgbClr val="000000"/>
                </a:solidFill>
                <a:latin typeface="Times New Roman" pitchFamily="18" charset="0"/>
                <a:sym typeface="Times New Roman" pitchFamily="18" charset="0"/>
              </a:endParaRPr>
            </a:p>
          </p:txBody>
        </p:sp>
        <p:sp>
          <p:nvSpPr>
            <p:cNvPr id="31" name="Rectangle 3"/>
            <p:cNvSpPr>
              <a:spLocks/>
            </p:cNvSpPr>
            <p:nvPr/>
          </p:nvSpPr>
          <p:spPr bwMode="auto">
            <a:xfrm>
              <a:off x="0" y="0"/>
              <a:ext cx="5470" cy="46"/>
            </a:xfrm>
            <a:prstGeom prst="rect">
              <a:avLst/>
            </a:prstGeom>
            <a:noFill/>
            <a:ln w="12700">
              <a:noFill/>
              <a:miter lim="800000"/>
              <a:headEnd/>
              <a:tailEnd/>
            </a:ln>
          </p:spPr>
          <p:txBody>
            <a:bodyPr wrap="none" lIns="0" tIns="0" rIns="0" bIns="0">
              <a:spAutoFit/>
            </a:bodyPr>
            <a:lstStyle/>
            <a:p>
              <a:endParaRPr lang="en-US" b="1" i="1">
                <a:solidFill>
                  <a:srgbClr val="000000"/>
                </a:solidFill>
                <a:latin typeface="Times New Roman" pitchFamily="18" charset="0"/>
                <a:sym typeface="Times New Roman" pitchFamily="18" charset="0"/>
              </a:endParaRPr>
            </a:p>
          </p:txBody>
        </p:sp>
      </p:grpSp>
      <p:pic>
        <p:nvPicPr>
          <p:cNvPr id="32"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r="49920" b="41143"/>
          <a:stretch>
            <a:fillRect/>
          </a:stretch>
        </p:blipFill>
        <p:spPr bwMode="auto">
          <a:xfrm>
            <a:off x="533400" y="6400800"/>
            <a:ext cx="1600200" cy="2632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5836</TotalTime>
  <Words>2728</Words>
  <Application>Microsoft Office PowerPoint</Application>
  <PresentationFormat>On-screen Show (4:3)</PresentationFormat>
  <Paragraphs>645</Paragraphs>
  <Slides>70</Slides>
  <Notes>41</Notes>
  <HiddenSlides>14</HiddenSlides>
  <MMClips>0</MMClips>
  <ScaleCrop>false</ScaleCrop>
  <HeadingPairs>
    <vt:vector size="4" baseType="variant">
      <vt:variant>
        <vt:lpstr>Theme</vt:lpstr>
      </vt:variant>
      <vt:variant>
        <vt:i4>2</vt:i4>
      </vt:variant>
      <vt:variant>
        <vt:lpstr>Slide Titles</vt:lpstr>
      </vt:variant>
      <vt:variant>
        <vt:i4>70</vt:i4>
      </vt:variant>
    </vt:vector>
  </HeadingPairs>
  <TitlesOfParts>
    <vt:vector size="72" baseType="lpstr">
      <vt:lpstr>Office Theme</vt:lpstr>
      <vt:lpstr>1_Office Theme</vt:lpstr>
      <vt:lpstr> Mind Genomics®  Scalable, Actionable Insight into  Customer Preferences</vt:lpstr>
      <vt:lpstr>Introduction to the Week</vt:lpstr>
      <vt:lpstr>What we will cover today</vt:lpstr>
      <vt:lpstr>Slide 4</vt:lpstr>
      <vt:lpstr>Slide 5</vt:lpstr>
      <vt:lpstr>Slide 6</vt:lpstr>
      <vt:lpstr> ViewPoint Messaging </vt:lpstr>
      <vt:lpstr>Value Delivered by Science + Implementation</vt:lpstr>
      <vt:lpstr>Create Addressable Minds messaging for potential students</vt:lpstr>
      <vt:lpstr>Addressable Minds’ underlying science</vt:lpstr>
      <vt:lpstr>QUEENS COLLEGE ADMISSIONS SURVEY </vt:lpstr>
      <vt:lpstr>QUEENS COLLEGE ADMISSIONS SURVEY </vt:lpstr>
      <vt:lpstr>Slide 13</vt:lpstr>
      <vt:lpstr>Slide 14</vt:lpstr>
      <vt:lpstr>Slide 15</vt:lpstr>
      <vt:lpstr>What convinces?  What drives feelings?</vt:lpstr>
      <vt:lpstr>Survey was performed and showed as a whole respondents are interested in school prestige &amp; career opportunities. Not concerned with athletic facilities.</vt:lpstr>
      <vt:lpstr>The Total Panel’s Interest is Different From That in Each of Three Identified Segments</vt:lpstr>
      <vt:lpstr>Different Prospective Students – Different Approach </vt:lpstr>
      <vt:lpstr>Opportunistic Knowledge Seekers  (Seg1) – Interested in variety of academic programs &amp; flexible schedules. Not concerned with athletic amenities on campus.</vt:lpstr>
      <vt:lpstr>Slide 21</vt:lpstr>
      <vt:lpstr>   Motivated Go Getters (Seg2) – Interested in continuing education at top grad schools &amp; award-winning faculty. Not yet concerned with career &amp; alumni connections. </vt:lpstr>
      <vt:lpstr>Slide 23</vt:lpstr>
      <vt:lpstr>  Mentor Me(Seg3) – Interested in Freshmen programs to adjust to college life. Not concerned with honors programs &amp; other academic offerings yet. </vt:lpstr>
      <vt:lpstr>Slide 25</vt:lpstr>
      <vt:lpstr>Slide 26</vt:lpstr>
      <vt:lpstr> The ViewPoint Analyzer Admissions Reps ask a few qualifying questions at the beginning of the sales conversation with the prospective student…</vt:lpstr>
      <vt:lpstr>Admissions Reps then highlight those University attributes  that are most appealing to the prospect’s ViewPoint</vt:lpstr>
      <vt:lpstr>Phase II transitions communications use of ViewPoint Messaging as the existing budget determines</vt:lpstr>
      <vt:lpstr>Specific Communication Uses of ViewPoint Messaging</vt:lpstr>
      <vt:lpstr>Develop Brochure Messaging based on  ViewPoints</vt:lpstr>
      <vt:lpstr>Website  ViewPoint  Messaging  Flow</vt:lpstr>
      <vt:lpstr>Next Steps – Messaging Focus</vt:lpstr>
      <vt:lpstr>What we will cover today</vt:lpstr>
      <vt:lpstr>Slide 35</vt:lpstr>
      <vt:lpstr>Objectives</vt:lpstr>
      <vt:lpstr>Slide 37</vt:lpstr>
      <vt:lpstr>Slide 38</vt:lpstr>
      <vt:lpstr>Slide 39</vt:lpstr>
      <vt:lpstr>Slide 40</vt:lpstr>
      <vt:lpstr>Slide 41</vt:lpstr>
      <vt:lpstr>Slide 42</vt:lpstr>
      <vt:lpstr>Slide 43</vt:lpstr>
      <vt:lpstr>Slide 44</vt:lpstr>
      <vt:lpstr> On-line Installation Dashboard Accelerates Applied Use of the Science</vt:lpstr>
      <vt:lpstr>Slide 46</vt:lpstr>
      <vt:lpstr>Slide 47</vt:lpstr>
      <vt:lpstr>Slide 48</vt:lpstr>
      <vt:lpstr>Slide 49</vt:lpstr>
      <vt:lpstr>Slide 50</vt:lpstr>
      <vt:lpstr>Slide 51</vt:lpstr>
      <vt:lpstr> Under the Affordable Care Act, hospitals will be penalized on reimbursement if they are in the bottom of their peer hospital group with under 30 day readmissions -  The Problem is Real Today…</vt:lpstr>
      <vt:lpstr>Slide 53</vt:lpstr>
      <vt:lpstr>Slide 54</vt:lpstr>
      <vt:lpstr>Slide 55</vt:lpstr>
      <vt:lpstr>Slide 56</vt:lpstr>
      <vt:lpstr>Slide 57</vt:lpstr>
      <vt:lpstr>Slide 58</vt:lpstr>
      <vt:lpstr>Performance of key elements</vt:lpstr>
      <vt:lpstr>Slide 60</vt:lpstr>
      <vt:lpstr>Slide 61</vt:lpstr>
      <vt:lpstr>Slide 62</vt:lpstr>
      <vt:lpstr> Nurse-Patient Communication  and Follow-Up is Key</vt:lpstr>
      <vt:lpstr>A patient admitted for Congestive Heart Failure is asked their Viewpoint about taking medication by the nurse… </vt:lpstr>
      <vt:lpstr>The system immediately gives the nurse their ViewPoint Segment with the motivating messages to encourage them to take their medication. These are reviewed with the patient throughout their stay and when discharged.</vt:lpstr>
      <vt:lpstr>Slide 66</vt:lpstr>
      <vt:lpstr>ViewPoint Messaging Speaks to People in terms to which they personally relate and delivers impactful  measured results</vt:lpstr>
      <vt:lpstr>What we will cover today</vt:lpstr>
      <vt:lpstr>The Institute for Competitive Excellence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dc:creator>
  <cp:lastModifiedBy>Steve Onufrey</cp:lastModifiedBy>
  <cp:revision>122</cp:revision>
  <cp:lastPrinted>2013-07-18T15:55:10Z</cp:lastPrinted>
  <dcterms:created xsi:type="dcterms:W3CDTF">2013-02-25T15:41:59Z</dcterms:created>
  <dcterms:modified xsi:type="dcterms:W3CDTF">2013-10-21T23:07:12Z</dcterms:modified>
</cp:coreProperties>
</file>