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00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992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3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753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74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14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74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566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94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61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04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98864-A4C8-4872-AF22-F7DC9E6B7500}" type="datetimeFigureOut">
              <a:rPr lang="en-US" smtClean="0"/>
              <a:t>2/28/2014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168B-9371-450A-AA27-ABEAAEEA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764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" y="206375"/>
            <a:ext cx="8768443" cy="1470025"/>
          </a:xfrm>
        </p:spPr>
        <p:txBody>
          <a:bodyPr/>
          <a:lstStyle/>
          <a:p>
            <a:r>
              <a:rPr lang="en-US" dirty="0" smtClean="0"/>
              <a:t>Summary of Modern </a:t>
            </a:r>
            <a:r>
              <a:rPr lang="en-US" dirty="0" err="1" smtClean="0"/>
              <a:t>Scientometrics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013673"/>
              </p:ext>
            </p:extLst>
          </p:nvPr>
        </p:nvGraphicFramePr>
        <p:xfrm>
          <a:off x="76201" y="2590800"/>
          <a:ext cx="9067799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6999"/>
                <a:gridCol w="2196638"/>
                <a:gridCol w="2308167"/>
                <a:gridCol w="18959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MsAcademicSearch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GoogleScholar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443" y="2960914"/>
            <a:ext cx="8915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55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" y="206375"/>
            <a:ext cx="8768443" cy="1470025"/>
          </a:xfrm>
        </p:spPr>
        <p:txBody>
          <a:bodyPr/>
          <a:lstStyle/>
          <a:p>
            <a:r>
              <a:rPr lang="en-US" dirty="0" smtClean="0"/>
              <a:t>Summary of Modern </a:t>
            </a:r>
            <a:r>
              <a:rPr lang="en-US" dirty="0" err="1" smtClean="0"/>
              <a:t>Scientometrics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671390"/>
              </p:ext>
            </p:extLst>
          </p:nvPr>
        </p:nvGraphicFramePr>
        <p:xfrm>
          <a:off x="76201" y="2590800"/>
          <a:ext cx="9067799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6999"/>
                <a:gridCol w="2196638"/>
                <a:gridCol w="2308167"/>
                <a:gridCol w="18959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MsAcademicSearch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GoogleScholar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ThompsonReuters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Elsevier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443" y="2960914"/>
            <a:ext cx="8915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0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" y="206375"/>
            <a:ext cx="8768443" cy="1470025"/>
          </a:xfrm>
        </p:spPr>
        <p:txBody>
          <a:bodyPr/>
          <a:lstStyle/>
          <a:p>
            <a:r>
              <a:rPr lang="en-US" dirty="0" smtClean="0"/>
              <a:t>Summary of Modern </a:t>
            </a:r>
            <a:r>
              <a:rPr lang="en-US" dirty="0" err="1" smtClean="0"/>
              <a:t>Scientometrics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697593"/>
              </p:ext>
            </p:extLst>
          </p:nvPr>
        </p:nvGraphicFramePr>
        <p:xfrm>
          <a:off x="76201" y="2590800"/>
          <a:ext cx="9067799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6999"/>
                <a:gridCol w="2196638"/>
                <a:gridCol w="2308167"/>
                <a:gridCol w="18959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MsAcademicSearch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GoogleScholar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ThompsonReuters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Elsevier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E600K/YR/UNI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e200k/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443" y="2960914"/>
            <a:ext cx="8915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0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" y="206375"/>
            <a:ext cx="8768443" cy="1470025"/>
          </a:xfrm>
        </p:spPr>
        <p:txBody>
          <a:bodyPr/>
          <a:lstStyle/>
          <a:p>
            <a:r>
              <a:rPr lang="en-US" dirty="0" smtClean="0"/>
              <a:t>Summary of Modern </a:t>
            </a:r>
            <a:r>
              <a:rPr lang="en-US" dirty="0" err="1" smtClean="0"/>
              <a:t>Scientometrics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042067"/>
              </p:ext>
            </p:extLst>
          </p:nvPr>
        </p:nvGraphicFramePr>
        <p:xfrm>
          <a:off x="76201" y="2590800"/>
          <a:ext cx="9067799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6999"/>
                <a:gridCol w="2196638"/>
                <a:gridCol w="2308167"/>
                <a:gridCol w="18959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MsAcademicSearch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GoogleScholar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ThompsonReuters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Elsevier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E600K/YR/UNI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e200k/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~10K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443" y="2960914"/>
            <a:ext cx="8915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4038600"/>
            <a:ext cx="89154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0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" y="206375"/>
            <a:ext cx="8768443" cy="1470025"/>
          </a:xfrm>
        </p:spPr>
        <p:txBody>
          <a:bodyPr/>
          <a:lstStyle/>
          <a:p>
            <a:r>
              <a:rPr lang="en-US" dirty="0" smtClean="0"/>
              <a:t>Summary of Modern </a:t>
            </a:r>
            <a:r>
              <a:rPr lang="en-US" dirty="0" err="1" smtClean="0"/>
              <a:t>Scientometrics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505433"/>
              </p:ext>
            </p:extLst>
          </p:nvPr>
        </p:nvGraphicFramePr>
        <p:xfrm>
          <a:off x="76201" y="2590800"/>
          <a:ext cx="9067799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6999"/>
                <a:gridCol w="2196638"/>
                <a:gridCol w="2308167"/>
                <a:gridCol w="18959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MsAcademicSearch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GoogleScholar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ThompsonReuters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Elsevier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E600K/YR/UNI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e200k/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~10K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X=</a:t>
                      </a:r>
                      <a:r>
                        <a:rPr lang="en-US" sz="1400" dirty="0" err="1" smtClean="0"/>
                        <a:t>SCI+eSCI+SSCI+AHCI</a:t>
                      </a:r>
                      <a:r>
                        <a:rPr lang="en-US" sz="1400" dirty="0" smtClean="0"/>
                        <a:t> (w/</a:t>
                      </a:r>
                      <a:r>
                        <a:rPr lang="en-US" sz="1400" dirty="0" err="1" smtClean="0"/>
                        <a:t>oIF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Y=</a:t>
                      </a:r>
                      <a:r>
                        <a:rPr lang="en-US" sz="1400" dirty="0" err="1" smtClean="0"/>
                        <a:t>X+new</a:t>
                      </a:r>
                      <a:r>
                        <a:rPr lang="en-US" sz="1400" dirty="0" smtClean="0"/>
                        <a:t>(J+B+C)+IF(AHCI)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M=</a:t>
                      </a:r>
                      <a:r>
                        <a:rPr lang="en-US" sz="1400" dirty="0" err="1" smtClean="0"/>
                        <a:t>Y+more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G=M+WEB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443" y="2960914"/>
            <a:ext cx="8915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4038600"/>
            <a:ext cx="89154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06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" y="206375"/>
            <a:ext cx="8768443" cy="1470025"/>
          </a:xfrm>
        </p:spPr>
        <p:txBody>
          <a:bodyPr/>
          <a:lstStyle/>
          <a:p>
            <a:r>
              <a:rPr lang="en-US" dirty="0" smtClean="0"/>
              <a:t>Summary of Modern </a:t>
            </a:r>
            <a:r>
              <a:rPr lang="en-US" dirty="0" err="1" smtClean="0"/>
              <a:t>Scientometrics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6525"/>
              </p:ext>
            </p:extLst>
          </p:nvPr>
        </p:nvGraphicFramePr>
        <p:xfrm>
          <a:off x="76201" y="2590800"/>
          <a:ext cx="9067799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6999"/>
                <a:gridCol w="2196638"/>
                <a:gridCol w="2308167"/>
                <a:gridCol w="18959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MsAcademicSearch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GoogleScholar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ThompsonReuters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Elsevier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E600K/YR/UNI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e200k/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~10K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X=</a:t>
                      </a:r>
                      <a:r>
                        <a:rPr lang="en-US" sz="1400" dirty="0" err="1" smtClean="0"/>
                        <a:t>SCI+eSCI+SSCI+AHCI</a:t>
                      </a:r>
                      <a:r>
                        <a:rPr lang="en-US" sz="1400" dirty="0" smtClean="0"/>
                        <a:t> (w/</a:t>
                      </a:r>
                      <a:r>
                        <a:rPr lang="en-US" sz="1400" dirty="0" err="1" smtClean="0"/>
                        <a:t>oIF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Y=</a:t>
                      </a:r>
                      <a:r>
                        <a:rPr lang="en-US" sz="1400" dirty="0" err="1" smtClean="0"/>
                        <a:t>X+new</a:t>
                      </a:r>
                      <a:r>
                        <a:rPr lang="en-US" sz="1400" dirty="0" smtClean="0"/>
                        <a:t>(J+B+C)+IF(AHCI)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M=</a:t>
                      </a:r>
                      <a:r>
                        <a:rPr lang="en-US" sz="1400" dirty="0" err="1" smtClean="0"/>
                        <a:t>Y+more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G=M+WEB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KOBSON(SRB)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COBIS(SLO)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Ranking-per-</a:t>
                      </a:r>
                      <a:r>
                        <a:rPr lang="en-US" dirty="0" err="1" smtClean="0"/>
                        <a:t>Univ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Publish-</a:t>
                      </a:r>
                      <a:r>
                        <a:rPr lang="en-US" baseline="0" dirty="0" smtClean="0"/>
                        <a:t>or-</a:t>
                      </a:r>
                      <a:r>
                        <a:rPr lang="en-US" dirty="0" smtClean="0"/>
                        <a:t>Perish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443" y="2960914"/>
            <a:ext cx="8915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4038600"/>
            <a:ext cx="89154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2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" y="206375"/>
            <a:ext cx="8768443" cy="1470025"/>
          </a:xfrm>
        </p:spPr>
        <p:txBody>
          <a:bodyPr/>
          <a:lstStyle/>
          <a:p>
            <a:r>
              <a:rPr lang="en-US" dirty="0" smtClean="0"/>
              <a:t>Summary of Modern </a:t>
            </a:r>
            <a:r>
              <a:rPr lang="en-US" dirty="0" err="1" smtClean="0"/>
              <a:t>Scientometrics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27734"/>
              </p:ext>
            </p:extLst>
          </p:nvPr>
        </p:nvGraphicFramePr>
        <p:xfrm>
          <a:off x="76201" y="2590800"/>
          <a:ext cx="9067799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6999"/>
                <a:gridCol w="2196638"/>
                <a:gridCol w="2308167"/>
                <a:gridCol w="18959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MsAcademicSearch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GoogleScholar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ThompsonReuters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Elsevier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E600K/YR/UNI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e200k/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~10K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X=</a:t>
                      </a:r>
                      <a:r>
                        <a:rPr lang="en-US" sz="1400" dirty="0" err="1" smtClean="0"/>
                        <a:t>SCI+eSCI+SSCI+AHCI</a:t>
                      </a:r>
                      <a:r>
                        <a:rPr lang="en-US" sz="1400" dirty="0" smtClean="0"/>
                        <a:t> (w/</a:t>
                      </a:r>
                      <a:r>
                        <a:rPr lang="en-US" sz="1400" dirty="0" err="1" smtClean="0"/>
                        <a:t>oIF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Y=</a:t>
                      </a:r>
                      <a:r>
                        <a:rPr lang="en-US" sz="1400" dirty="0" err="1" smtClean="0"/>
                        <a:t>X+new</a:t>
                      </a:r>
                      <a:r>
                        <a:rPr lang="en-US" sz="1400" dirty="0" smtClean="0"/>
                        <a:t>(J+B+C)+IF(AHCI)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M=</a:t>
                      </a:r>
                      <a:r>
                        <a:rPr lang="en-US" sz="1400" dirty="0" err="1" smtClean="0"/>
                        <a:t>Y+more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G=M+WEB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KOBSON(SRB)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COBIS(SLO)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Ranking-per-</a:t>
                      </a:r>
                      <a:r>
                        <a:rPr lang="en-US" dirty="0" err="1" smtClean="0"/>
                        <a:t>Univ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Publish-</a:t>
                      </a:r>
                      <a:r>
                        <a:rPr lang="en-US" baseline="0" dirty="0" smtClean="0"/>
                        <a:t>or-</a:t>
                      </a:r>
                      <a:r>
                        <a:rPr lang="en-US" dirty="0" smtClean="0"/>
                        <a:t>Perish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C(total + w/o self)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C(total + w/o self)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C, H, 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c, h, g, i10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443" y="2960914"/>
            <a:ext cx="8915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4038600"/>
            <a:ext cx="89154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181600"/>
            <a:ext cx="89154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2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" y="206375"/>
            <a:ext cx="8768443" cy="1470025"/>
          </a:xfrm>
        </p:spPr>
        <p:txBody>
          <a:bodyPr/>
          <a:lstStyle/>
          <a:p>
            <a:r>
              <a:rPr lang="en-US" dirty="0" smtClean="0"/>
              <a:t>Summary of Modern </a:t>
            </a:r>
            <a:r>
              <a:rPr lang="en-US" dirty="0" err="1" smtClean="0"/>
              <a:t>Scientometrics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843405"/>
              </p:ext>
            </p:extLst>
          </p:nvPr>
        </p:nvGraphicFramePr>
        <p:xfrm>
          <a:off x="76201" y="2590800"/>
          <a:ext cx="9067799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66999"/>
                <a:gridCol w="2196638"/>
                <a:gridCol w="2308167"/>
                <a:gridCol w="18959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WoS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Scopus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MsAcademicSearch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GoogleScholar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ThompsonReuters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Elsevier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Microsoft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Google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E600K/YR/UNI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e200k/</a:t>
                      </a:r>
                      <a:r>
                        <a:rPr lang="en-US" dirty="0" err="1" smtClean="0"/>
                        <a:t>yr</a:t>
                      </a:r>
                      <a:r>
                        <a:rPr lang="en-US" dirty="0" smtClean="0"/>
                        <a:t>/</a:t>
                      </a:r>
                      <a:r>
                        <a:rPr lang="en-US" dirty="0" err="1" smtClean="0"/>
                        <a:t>uni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~10K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~100K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∞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X=</a:t>
                      </a:r>
                      <a:r>
                        <a:rPr lang="en-US" sz="1400" dirty="0" err="1" smtClean="0"/>
                        <a:t>SCI+eSCI+SSCI+AHCI</a:t>
                      </a:r>
                      <a:r>
                        <a:rPr lang="en-US" sz="1400" dirty="0" smtClean="0"/>
                        <a:t> (w/</a:t>
                      </a:r>
                      <a:r>
                        <a:rPr lang="en-US" sz="1400" dirty="0" err="1" smtClean="0"/>
                        <a:t>oIF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Y=</a:t>
                      </a:r>
                      <a:r>
                        <a:rPr lang="en-US" sz="1400" dirty="0" err="1" smtClean="0"/>
                        <a:t>X+new</a:t>
                      </a:r>
                      <a:r>
                        <a:rPr lang="en-US" sz="1400" dirty="0" smtClean="0"/>
                        <a:t>(J+B+C)+IF(AHCI)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M=</a:t>
                      </a:r>
                      <a:r>
                        <a:rPr lang="en-US" sz="1400" dirty="0" err="1" smtClean="0"/>
                        <a:t>Y+more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G=M+WEB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KOBSON(SRB)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COBIS(SLO)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Ranking-per-</a:t>
                      </a:r>
                      <a:r>
                        <a:rPr lang="en-US" dirty="0" err="1" smtClean="0"/>
                        <a:t>Univ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Publish-</a:t>
                      </a:r>
                      <a:r>
                        <a:rPr lang="en-US" baseline="0" dirty="0" smtClean="0"/>
                        <a:t>or-</a:t>
                      </a:r>
                      <a:r>
                        <a:rPr lang="en-US" dirty="0" smtClean="0"/>
                        <a:t>Perish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C(total + w/o self)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C(total + w/o self)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C, H, 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c, h, g, i10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443" y="2960914"/>
            <a:ext cx="89154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4038600"/>
            <a:ext cx="89154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5181600"/>
            <a:ext cx="8915400" cy="0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62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257</Words>
  <Application>Microsoft Office PowerPoint</Application>
  <PresentationFormat>On-screen Show (4:3)</PresentationFormat>
  <Paragraphs>152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Summary of Modern Scientometrics</vt:lpstr>
      <vt:lpstr>Summary of Modern Scientometrics</vt:lpstr>
      <vt:lpstr>Summary of Modern Scientometrics</vt:lpstr>
      <vt:lpstr>Summary of Modern Scientometrics</vt:lpstr>
      <vt:lpstr>Summary of Modern Scientometrics</vt:lpstr>
      <vt:lpstr>Summary of Modern Scientometrics</vt:lpstr>
      <vt:lpstr>Summary of Modern Scientometrics</vt:lpstr>
      <vt:lpstr>Summary of Modern Scientometrics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Nemanja</dc:creator>
  <cp:lastModifiedBy>Nemanja</cp:lastModifiedBy>
  <cp:revision>6</cp:revision>
  <dcterms:created xsi:type="dcterms:W3CDTF">2014-02-28T13:07:58Z</dcterms:created>
  <dcterms:modified xsi:type="dcterms:W3CDTF">2014-02-28T13:24:33Z</dcterms:modified>
</cp:coreProperties>
</file>