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19" r:id="rId15"/>
    <p:sldId id="320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321" r:id="rId24"/>
    <p:sldId id="277" r:id="rId25"/>
    <p:sldId id="340" r:id="rId26"/>
    <p:sldId id="279" r:id="rId27"/>
    <p:sldId id="280" r:id="rId28"/>
    <p:sldId id="299" r:id="rId29"/>
    <p:sldId id="281" r:id="rId30"/>
    <p:sldId id="317" r:id="rId31"/>
    <p:sldId id="318" r:id="rId32"/>
    <p:sldId id="282" r:id="rId33"/>
    <p:sldId id="283" r:id="rId34"/>
    <p:sldId id="284" r:id="rId35"/>
    <p:sldId id="286" r:id="rId36"/>
    <p:sldId id="287" r:id="rId37"/>
    <p:sldId id="288" r:id="rId38"/>
    <p:sldId id="289" r:id="rId39"/>
    <p:sldId id="285" r:id="rId40"/>
    <p:sldId id="291" r:id="rId41"/>
    <p:sldId id="296" r:id="rId42"/>
    <p:sldId id="292" r:id="rId43"/>
    <p:sldId id="293" r:id="rId44"/>
    <p:sldId id="295" r:id="rId45"/>
    <p:sldId id="294" r:id="rId46"/>
    <p:sldId id="298" r:id="rId47"/>
    <p:sldId id="300" r:id="rId48"/>
    <p:sldId id="301" r:id="rId49"/>
    <p:sldId id="303" r:id="rId50"/>
    <p:sldId id="304" r:id="rId51"/>
    <p:sldId id="307" r:id="rId52"/>
    <p:sldId id="308" r:id="rId53"/>
    <p:sldId id="309" r:id="rId54"/>
    <p:sldId id="310" r:id="rId55"/>
    <p:sldId id="311" r:id="rId56"/>
    <p:sldId id="327" r:id="rId57"/>
    <p:sldId id="326" r:id="rId58"/>
    <p:sldId id="328" r:id="rId59"/>
    <p:sldId id="324" r:id="rId60"/>
    <p:sldId id="325" r:id="rId61"/>
    <p:sldId id="329" r:id="rId62"/>
    <p:sldId id="331" r:id="rId63"/>
    <p:sldId id="332" r:id="rId64"/>
    <p:sldId id="334" r:id="rId65"/>
    <p:sldId id="335" r:id="rId66"/>
    <p:sldId id="337" r:id="rId67"/>
    <p:sldId id="338" r:id="rId68"/>
    <p:sldId id="336" r:id="rId69"/>
    <p:sldId id="344" r:id="rId70"/>
    <p:sldId id="343" r:id="rId71"/>
    <p:sldId id="339" r:id="rId72"/>
    <p:sldId id="342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84F85F-023A-45C5-A500-9F52ABD57E3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319"/>
            <p14:sldId id="320"/>
            <p14:sldId id="269"/>
            <p14:sldId id="270"/>
            <p14:sldId id="271"/>
            <p14:sldId id="272"/>
            <p14:sldId id="273"/>
            <p14:sldId id="274"/>
            <p14:sldId id="276"/>
            <p14:sldId id="321"/>
            <p14:sldId id="277"/>
            <p14:sldId id="340"/>
            <p14:sldId id="279"/>
            <p14:sldId id="280"/>
            <p14:sldId id="299"/>
            <p14:sldId id="281"/>
            <p14:sldId id="317"/>
            <p14:sldId id="318"/>
            <p14:sldId id="282"/>
            <p14:sldId id="283"/>
            <p14:sldId id="284"/>
            <p14:sldId id="286"/>
            <p14:sldId id="287"/>
            <p14:sldId id="288"/>
            <p14:sldId id="289"/>
            <p14:sldId id="285"/>
            <p14:sldId id="291"/>
            <p14:sldId id="296"/>
            <p14:sldId id="292"/>
            <p14:sldId id="293"/>
            <p14:sldId id="295"/>
            <p14:sldId id="294"/>
            <p14:sldId id="298"/>
            <p14:sldId id="300"/>
            <p14:sldId id="301"/>
            <p14:sldId id="303"/>
            <p14:sldId id="304"/>
            <p14:sldId id="307"/>
            <p14:sldId id="308"/>
            <p14:sldId id="309"/>
            <p14:sldId id="310"/>
            <p14:sldId id="311"/>
            <p14:sldId id="327"/>
            <p14:sldId id="326"/>
            <p14:sldId id="328"/>
            <p14:sldId id="324"/>
            <p14:sldId id="325"/>
            <p14:sldId id="329"/>
            <p14:sldId id="331"/>
            <p14:sldId id="332"/>
            <p14:sldId id="334"/>
            <p14:sldId id="335"/>
            <p14:sldId id="337"/>
            <p14:sldId id="338"/>
            <p14:sldId id="336"/>
            <p14:sldId id="344"/>
            <p14:sldId id="343"/>
            <p14:sldId id="339"/>
            <p14:sldId id="3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8" autoAdjust="0"/>
    <p:restoredTop sz="94668"/>
  </p:normalViewPr>
  <p:slideViewPr>
    <p:cSldViewPr snapToGrid="0">
      <p:cViewPr varScale="1">
        <p:scale>
          <a:sx n="105" d="100"/>
          <a:sy n="105" d="100"/>
        </p:scale>
        <p:origin x="8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EE6EE-F562-4F4E-AE61-A57C7D17C856}" type="datetimeFigureOut">
              <a:rPr lang="en-US" smtClean="0"/>
              <a:t>4/11/20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291AF-999D-4489-A7D3-55FE2221B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291AF-999D-4489-A7D3-55FE2221B0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7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291AF-999D-4489-A7D3-55FE2221B0B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2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1231-6476-4381-939B-B5A65ADFA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B1C0ED-0EEC-4495-BA3C-F1F72D2A1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C731B-93B4-4455-9CD9-A82DC25C0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73DC-B8D3-4301-8CAD-DBA4F96668F7}" type="datetime1">
              <a:rPr lang="en-US" smtClean="0"/>
              <a:t>4/11/20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2C4DD-A392-4115-B5C9-1181E1C08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06F2-8526-4C4B-9F0D-F96C0C4E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6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2DBDC-5937-4616-8F7C-A2070ECB9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F24580-6BE3-40FD-8A01-02EA475A1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328FB-85CA-45C3-A238-FE5FE27BB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2F1F-7AB7-449F-B4FA-254592A87390}" type="datetime1">
              <a:rPr lang="en-US" smtClean="0"/>
              <a:t>4/11/20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0E247-A141-4B18-8367-0FB831A05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C2EB0-DF65-4AF4-BAB1-B63ED1A9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8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FC8B1B-9FCA-444F-B834-132DC9231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D8441-A232-490E-A764-E382F9B7F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18B00-1BAB-4691-86AD-195E8C65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B33D-8AE4-49CB-9B60-479A871564ED}" type="datetime1">
              <a:rPr lang="en-US" smtClean="0"/>
              <a:t>4/11/20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2A24B-57A1-44BB-8D5C-8C0F33B8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A3D02-29B1-402A-9D92-D82D6D3B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C3CDF-43E4-460D-8377-6B8C8876C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3762B-BFA4-4C98-823D-752470698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43053-5BB1-4D57-B2D6-33B7ECD9F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A3CE-9AED-4D65-8D5B-6AD9CAB557DA}" type="datetime1">
              <a:rPr lang="en-US" smtClean="0"/>
              <a:t>4/11/20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BC9B0-5B89-4E7D-8AF1-CE08E9CB0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8DF05-3046-428E-BB2D-45E7C292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pPr/>
              <a:t>‹#›</a:t>
            </a:fld>
            <a:r>
              <a:rPr lang="en-US" dirty="0"/>
              <a:t>/69</a:t>
            </a:r>
          </a:p>
        </p:txBody>
      </p:sp>
    </p:spTree>
    <p:extLst>
      <p:ext uri="{BB962C8B-B14F-4D97-AF65-F5344CB8AC3E}">
        <p14:creationId xmlns:p14="http://schemas.microsoft.com/office/powerpoint/2010/main" val="45236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F882B-8E30-49FC-AE05-CDE3C5E27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48929-E3DC-4CCF-BF1C-A3EBB5D52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2086B-D980-414D-92F9-A35B312BA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7EA6-1071-4013-9617-65C5A022C9A4}" type="datetime1">
              <a:rPr lang="en-US" smtClean="0"/>
              <a:t>4/11/20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60DA4-FB2C-4CD4-92CE-2E68FFDE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857D8-E9F4-43C2-9467-68212E1B1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9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ADECA-94CF-4C72-BB0B-139E667B0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4861D-79CE-4B29-8467-03057D1C9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592D2-5749-4D02-BE87-93A76CD09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A72F3-9723-48D8-BBE1-C4124FC2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8039-6403-4E7D-8DC3-FC7EC0A11B78}" type="datetime1">
              <a:rPr lang="en-US" smtClean="0"/>
              <a:t>4/11/20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58FFB-688E-46B3-B087-6F5E56F0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E72C0-D3AF-46BD-887B-A472D29B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9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6EB2-ABAA-473A-AE40-494842AB2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C7450-0589-4D14-8EB4-926838684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D9A40-73F6-46A8-81B0-E511C46C2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8B7576-B476-4E88-93EB-81C5DBB2A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4DEDD7-E04F-4D68-AFAE-98E8FF75D8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B408CE-7970-4DD7-9D82-8203E33DD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BEC3-BFDC-43EF-8120-EB889DF25AC7}" type="datetime1">
              <a:rPr lang="en-US" smtClean="0"/>
              <a:t>4/11/20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AA33B8-739A-41A5-AF31-1882F835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1404DD-CF3B-41C7-8D9C-6BFC33AB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1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FC4BF-71C0-4CB1-8AB4-3B8312F2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38F9A0-D8C9-4D8F-8366-839C61B9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227-E6D2-44E7-9990-BC805D8A37EF}" type="datetime1">
              <a:rPr lang="en-US" smtClean="0"/>
              <a:t>4/11/20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AABE6-6264-4A04-BF35-242F645F2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14784-0B05-4A52-8112-E1126E35F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7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23DE5-4894-4A39-85B5-92598B193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6C46-5C65-42F6-BFF6-37149C067B51}" type="datetime1">
              <a:rPr lang="en-US" smtClean="0"/>
              <a:t>4/11/20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746CA-E27D-4AE9-B74F-7863E150E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200A9-B96E-4D93-812D-B6D40D3F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5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5EA17-156C-4AD9-BAA8-8E024C2C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27BDA-9C14-47D7-B7E0-862CF1C4E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BFAD6-1727-47F5-BF75-9BE67E478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758BA-AF22-4C6F-868D-BA24E56A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F78F-2DB3-48F0-979E-4D35F13A11ED}" type="datetime1">
              <a:rPr lang="en-US" smtClean="0"/>
              <a:t>4/11/20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F9AC6-A663-4CAA-BE46-C0219AA16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7B723-2CF6-4060-87CA-A843E2F5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8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5DE5-92BE-42C4-B64E-792BB60B0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643D47-9466-40D4-9C48-9D994464D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53C29-FFCE-4DBA-881C-3ED234FC8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D7BDD-0DAB-4A7A-85AB-D880E45D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0305-7566-47F0-B052-9DE224D2E543}" type="datetime1">
              <a:rPr lang="en-US" smtClean="0"/>
              <a:t>4/11/20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91684-1FCC-4FEA-9760-AE2ED5008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C8E1D-137B-490E-9652-8167B4D5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3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A66317-9B93-400C-92D8-00A0B0B5E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80A94-3AAA-42AB-BDEF-92FB846BD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4C053-D21A-430F-AD1C-7FBCBBEDB6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ECB9F-10D7-46C7-999A-CA63FC7EBF85}" type="datetime1">
              <a:rPr lang="en-US" smtClean="0"/>
              <a:t>4/11/20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89BB5-67FE-4E26-B2A3-4CC0AB294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1FCA4-ABD1-4893-B979-EC3E118A2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08E8-9E5F-45CE-9C53-744749186178}" type="slidenum">
              <a:rPr lang="en-US" smtClean="0"/>
              <a:pPr/>
              <a:t>‹#›</a:t>
            </a:fld>
            <a:r>
              <a:rPr lang="en-US" dirty="0"/>
              <a:t>/69</a:t>
            </a:r>
          </a:p>
        </p:txBody>
      </p:sp>
    </p:spTree>
    <p:extLst>
      <p:ext uri="{BB962C8B-B14F-4D97-AF65-F5344CB8AC3E}">
        <p14:creationId xmlns:p14="http://schemas.microsoft.com/office/powerpoint/2010/main" val="270749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s.inf.ed.ac.uk/rbf/BOOKS/PHILLIPS/cips2ed.pdf" TargetMode="External"/><Relationship Id="rId2" Type="http://schemas.openxmlformats.org/officeDocument/2006/relationships/hyperlink" Target="http://www.grad.hr/nastava/gs/prg/NumericalRecipesinC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nford.edu/~rezab/nips2014workshop/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7ECD-521C-47B0-A6D2-799A2D90F9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Dataflow Computing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C1AF1F-80C4-4882-9408-F8A65873C7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Milos Kotlar</a:t>
            </a:r>
          </a:p>
          <a:p>
            <a:r>
              <a:rPr lang="en-US" dirty="0"/>
              <a:t>School of Electrical Engineering, University of Belgrade</a:t>
            </a:r>
          </a:p>
          <a:p>
            <a:r>
              <a:rPr lang="en-US" dirty="0"/>
              <a:t>kotlar.milos@gmail.com</a:t>
            </a:r>
          </a:p>
        </p:txBody>
      </p:sp>
    </p:spTree>
    <p:extLst>
      <p:ext uri="{BB962C8B-B14F-4D97-AF65-F5344CB8AC3E}">
        <p14:creationId xmlns:p14="http://schemas.microsoft.com/office/powerpoint/2010/main" val="1418053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FF66C-07DC-4205-A79C-9631A3A59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3496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dirty="0" err="1"/>
              <a:t>Controlfow</a:t>
            </a:r>
            <a:r>
              <a:rPr lang="en-US" altLang="en-US" dirty="0"/>
              <a:t>:</a:t>
            </a:r>
          </a:p>
          <a:p>
            <a:pPr marL="762000" lvl="1" indent="-45720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800" dirty="0"/>
              <a:t>Computing in time</a:t>
            </a:r>
          </a:p>
          <a:p>
            <a:pPr marL="762000" lvl="1" indent="-45720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800" dirty="0"/>
              <a:t>Number of transistors: ~ 1B (1,000,000,000)</a:t>
            </a:r>
          </a:p>
          <a:p>
            <a:pPr marL="762000" lvl="1" indent="-45720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800" dirty="0"/>
              <a:t>C</a:t>
            </a:r>
            <a:r>
              <a:rPr lang="en-GB" altLang="en-US" sz="2800" dirty="0"/>
              <a:t>lock rate: ~4GHz</a:t>
            </a:r>
            <a:endParaRPr lang="en-US" altLang="en-US" sz="2800" dirty="0"/>
          </a:p>
          <a:p>
            <a:pPr indent="-33496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en-US" dirty="0"/>
          </a:p>
          <a:p>
            <a:pPr indent="-33496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dirty="0"/>
              <a:t>Dataflow:</a:t>
            </a:r>
          </a:p>
          <a:p>
            <a:pPr marL="762000" lvl="1" indent="-45720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800" dirty="0"/>
              <a:t>Computing in space</a:t>
            </a:r>
          </a:p>
          <a:p>
            <a:pPr marL="762000" lvl="1" indent="-45720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800" dirty="0"/>
              <a:t>Number of transistors: ~ 100M (100,000,000)</a:t>
            </a:r>
          </a:p>
          <a:p>
            <a:pPr marL="762000" lvl="1" indent="-45720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800" dirty="0"/>
              <a:t>Clock rate: ~200MHz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E2B0AF-078D-4D8B-AA1C-3CA977E89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Controlflow</a:t>
            </a:r>
            <a:r>
              <a:rPr lang="en-US" dirty="0"/>
              <a:t> vs. dataflow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145531-A6D1-499A-8A2D-F28E73A0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10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2490435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FFB6A357-011D-4C96-99C0-CD2EBF210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5" r="1" b="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4334C-7CAB-4A73-9A02-CFCDE10E1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Maxeler</a:t>
            </a:r>
            <a:r>
              <a:rPr lang="en-US" sz="3600" dirty="0"/>
              <a:t> </a:t>
            </a:r>
            <a:r>
              <a:rPr lang="en-US" sz="3600" dirty="0" err="1"/>
              <a:t>WebIDE</a:t>
            </a:r>
            <a:endParaRPr lang="en-US" sz="3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17007-EB51-4785-A848-51A944C34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1800" dirty="0"/>
              <a:t>Programming environment</a:t>
            </a:r>
          </a:p>
          <a:p>
            <a:r>
              <a:rPr lang="en-US" sz="1800" dirty="0"/>
              <a:t>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7E038-1C56-4AE6-8D17-9C30DFA6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11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2058655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FF66C-07DC-4205-A79C-9631A3A59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Write a </a:t>
            </a:r>
            <a:r>
              <a:rPr lang="en-GB" dirty="0"/>
              <a:t>Kernel that takes a single input stream x </a:t>
            </a:r>
            <a:br>
              <a:rPr lang="en-GB" dirty="0"/>
            </a:br>
            <a:r>
              <a:rPr lang="en-GB" dirty="0"/>
              <a:t>and applies a simple function: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E2B0AF-078D-4D8B-AA1C-3CA977E89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Exercise 1 - Hello World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D289FA-F2AD-483C-9C36-FCE2D19E0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3277394"/>
            <a:ext cx="2381250" cy="7239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0A73B-374A-46B5-AA73-C6C12B1C2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12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89146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E2B0AF-078D-4D8B-AA1C-3CA977E89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80A34-4CF4-47EA-9C92-A58131668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CPU code</a:t>
            </a:r>
          </a:p>
          <a:p>
            <a:r>
              <a:rPr lang="en-GB" dirty="0"/>
              <a:t>Kernel is a graph of pipelined arithmetic units</a:t>
            </a:r>
          </a:p>
          <a:p>
            <a:r>
              <a:rPr lang="en-US" dirty="0"/>
              <a:t>Manager d</a:t>
            </a:r>
            <a:r>
              <a:rPr lang="en-GB" dirty="0"/>
              <a:t>escribes the data flow choreography </a:t>
            </a:r>
            <a:br>
              <a:rPr lang="en-GB" dirty="0"/>
            </a:br>
            <a:r>
              <a:rPr lang="en-GB" dirty="0"/>
              <a:t>between Kernels, the DFE’s memory and the CPU</a:t>
            </a:r>
          </a:p>
          <a:p>
            <a:r>
              <a:rPr lang="en-GB" dirty="0" err="1"/>
              <a:t>SLiC</a:t>
            </a:r>
            <a:r>
              <a:rPr lang="en-GB" dirty="0"/>
              <a:t> Skin enables communication between CPU and DFE</a:t>
            </a:r>
          </a:p>
          <a:p>
            <a:endParaRPr lang="en-US" dirty="0"/>
          </a:p>
          <a:p>
            <a:r>
              <a:rPr lang="en-US" dirty="0" err="1"/>
              <a:t>MaxCompiler</a:t>
            </a:r>
            <a:r>
              <a:rPr lang="en-US" dirty="0"/>
              <a:t> uses an extended version of Java called </a:t>
            </a:r>
            <a:r>
              <a:rPr lang="en-US" dirty="0" err="1"/>
              <a:t>MaxJ</a:t>
            </a:r>
            <a:endParaRPr lang="en-US" dirty="0"/>
          </a:p>
          <a:p>
            <a:r>
              <a:rPr lang="en-US" dirty="0"/>
              <a:t>Files have the .</a:t>
            </a:r>
            <a:r>
              <a:rPr lang="en-US" dirty="0" err="1"/>
              <a:t>maxj</a:t>
            </a:r>
            <a:r>
              <a:rPr lang="en-US" dirty="0"/>
              <a:t> file extension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AFBF9F-2A86-4B07-9172-8F04DA57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13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2250306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8DE25-E3A5-401D-9BC4-A442B73CE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F1004F-9AA2-4275-ADCE-13D8AD01D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671161" y="-321398"/>
            <a:ext cx="4849679" cy="80394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D8FDD-10AC-4A89-9B91-35552994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14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838736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BAC7-69A8-49B5-815B-BE410849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2690D-BF76-41E2-A524-24885069B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Standard Manager provided with </a:t>
            </a:r>
            <a:r>
              <a:rPr lang="en-GB" dirty="0" err="1"/>
              <a:t>MaxCompiler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is a general-purpose Manager which supports:</a:t>
            </a:r>
          </a:p>
          <a:p>
            <a:pPr lvl="1"/>
            <a:r>
              <a:rPr lang="en-US" dirty="0"/>
              <a:t>a single Kernel</a:t>
            </a:r>
          </a:p>
          <a:p>
            <a:pPr lvl="1"/>
            <a:r>
              <a:rPr lang="en-US" dirty="0"/>
              <a:t>external </a:t>
            </a:r>
            <a:r>
              <a:rPr lang="en-US" dirty="0" err="1"/>
              <a:t>LMem</a:t>
            </a:r>
            <a:r>
              <a:rPr lang="en-US" dirty="0"/>
              <a:t> interfaces</a:t>
            </a:r>
          </a:p>
          <a:p>
            <a:pPr lvl="1"/>
            <a:r>
              <a:rPr lang="en-GB" dirty="0"/>
              <a:t>linking between multiple dataflow engines</a:t>
            </a:r>
          </a:p>
          <a:p>
            <a:pPr lvl="1"/>
            <a:r>
              <a:rPr lang="en-US" dirty="0"/>
              <a:t>links to the CPU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2ED90-B692-43EE-906E-4108CBE6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15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1692208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BB115CAA-CDAD-4377-9D78-DE97258ED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32259"/>
            <a:ext cx="7327231" cy="525618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EE2B0AF-078D-4D8B-AA1C-3CA977E89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Hello World – Kernel code</a:t>
            </a:r>
          </a:p>
        </p:txBody>
      </p:sp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id="{E1FAE2A3-6ECF-40EE-80D3-4B5C1FE9B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276" y="1825625"/>
            <a:ext cx="2266950" cy="40862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999B96-CAAF-4A43-8174-63E05F30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16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1914444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27FF5B66-8CCD-49ED-AEAA-020D8F9EE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298" y="1505182"/>
            <a:ext cx="7596554" cy="508747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EE2B0AF-078D-4D8B-AA1C-3CA977E89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Hello World – Manager code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B07ED5-093E-4871-BC27-E5DA51CE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17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901555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46EAC9F5-E3A2-4C1A-9137-1907A4597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4878" y="1690688"/>
            <a:ext cx="5084094" cy="439632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EE2B0AF-078D-4D8B-AA1C-3CA977E89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Hello World – CPU code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3729AE-21D9-4366-98C6-C8BA630D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18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3634447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FF66C-07DC-4205-A79C-9631A3A59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err="1"/>
              <a:t>simPrintf</a:t>
            </a:r>
            <a:r>
              <a:rPr lang="en-GB" dirty="0"/>
              <a:t> allow to print values explicitly from streams </a:t>
            </a:r>
            <a:br>
              <a:rPr lang="en-GB" dirty="0"/>
            </a:br>
            <a:r>
              <a:rPr lang="en-GB" dirty="0"/>
              <a:t>within the Kernel on every tick</a:t>
            </a:r>
          </a:p>
          <a:p>
            <a:endParaRPr lang="en-GB" altLang="en-US" sz="2800" dirty="0"/>
          </a:p>
          <a:p>
            <a:r>
              <a:rPr lang="en-GB" dirty="0" err="1"/>
              <a:t>simPrintf</a:t>
            </a:r>
            <a:r>
              <a:rPr lang="en-GB" dirty="0"/>
              <a:t> behave similarly to </a:t>
            </a:r>
            <a:r>
              <a:rPr lang="en-GB" dirty="0" err="1"/>
              <a:t>printf</a:t>
            </a:r>
            <a:r>
              <a:rPr lang="en-GB" dirty="0"/>
              <a:t> in C</a:t>
            </a:r>
          </a:p>
          <a:p>
            <a:endParaRPr lang="en-GB" altLang="en-US" sz="2800" dirty="0"/>
          </a:p>
          <a:p>
            <a:r>
              <a:rPr lang="en-GB" dirty="0"/>
              <a:t>To print the message only when a certain condition is met, </a:t>
            </a:r>
            <a:br>
              <a:rPr lang="en-GB" dirty="0"/>
            </a:br>
            <a:r>
              <a:rPr lang="en-GB" dirty="0"/>
              <a:t>a Boolean </a:t>
            </a:r>
            <a:r>
              <a:rPr lang="en-GB" dirty="0" err="1"/>
              <a:t>DFEVar</a:t>
            </a:r>
            <a:r>
              <a:rPr lang="en-GB" dirty="0"/>
              <a:t> stream can be </a:t>
            </a:r>
            <a:r>
              <a:rPr lang="en-US" dirty="0"/>
              <a:t>supplied as a condition:</a:t>
            </a:r>
          </a:p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r>
              <a:rPr lang="en-GB" b="1" dirty="0"/>
              <a:t>void </a:t>
            </a:r>
            <a:r>
              <a:rPr lang="en-GB" dirty="0" err="1"/>
              <a:t>debug.simPrintf</a:t>
            </a:r>
            <a:r>
              <a:rPr lang="en-GB" dirty="0"/>
              <a:t>(</a:t>
            </a:r>
            <a:r>
              <a:rPr lang="en-GB" dirty="0" err="1"/>
              <a:t>DFEVar</a:t>
            </a:r>
            <a:r>
              <a:rPr lang="en-GB" dirty="0"/>
              <a:t> condition, </a:t>
            </a:r>
            <a:r>
              <a:rPr lang="en-GB" b="1" dirty="0"/>
              <a:t>String </a:t>
            </a:r>
            <a:r>
              <a:rPr lang="en-GB" dirty="0"/>
              <a:t>message, Object... </a:t>
            </a:r>
            <a:r>
              <a:rPr lang="en-GB" dirty="0" err="1"/>
              <a:t>args</a:t>
            </a:r>
            <a:r>
              <a:rPr lang="en-GB" dirty="0"/>
              <a:t>)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The arguments </a:t>
            </a:r>
            <a:r>
              <a:rPr lang="en-GB" dirty="0" err="1"/>
              <a:t>args</a:t>
            </a:r>
            <a:r>
              <a:rPr lang="en-GB" dirty="0"/>
              <a:t> can contain Java variables </a:t>
            </a:r>
            <a:r>
              <a:rPr lang="en-US" dirty="0"/>
              <a:t>or </a:t>
            </a:r>
            <a:r>
              <a:rPr lang="en-US" dirty="0" err="1"/>
              <a:t>DFEVar</a:t>
            </a:r>
            <a:r>
              <a:rPr lang="en-US" dirty="0"/>
              <a:t> streams.</a:t>
            </a:r>
            <a:endParaRPr lang="en-GB" altLang="en-US" sz="2800" dirty="0"/>
          </a:p>
          <a:p>
            <a:endParaRPr lang="en-US" alt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E2B0AF-078D-4D8B-AA1C-3CA977E89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Debugging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F8367-A8B6-464F-99BB-071FF4D1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19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310908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BD7A4-EC58-4B27-87AC-953F7EBA4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3D27F-18B8-4C97-A2E6-D59C3355D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big data applications are taking effort </a:t>
            </a:r>
            <a:br>
              <a:rPr lang="en-US" dirty="0"/>
            </a:br>
            <a:r>
              <a:rPr lang="en-US" dirty="0"/>
              <a:t>to break the zetta-scale barrier (</a:t>
            </a:r>
            <a:r>
              <a:rPr lang="en-GB" dirty="0"/>
              <a:t>10</a:t>
            </a:r>
            <a:r>
              <a:rPr lang="en-GB" baseline="30000" dirty="0"/>
              <a:t>21</a:t>
            </a:r>
            <a:r>
              <a:rPr lang="en-US" dirty="0"/>
              <a:t>)</a:t>
            </a:r>
            <a:endParaRPr lang="en-GB" dirty="0"/>
          </a:p>
          <a:p>
            <a:endParaRPr lang="en-US" dirty="0"/>
          </a:p>
          <a:p>
            <a:r>
              <a:rPr lang="en-US" dirty="0"/>
              <a:t>The main challenge is finding a way </a:t>
            </a:r>
            <a:br>
              <a:rPr lang="en-US" dirty="0"/>
            </a:br>
            <a:r>
              <a:rPr lang="en-US" dirty="0"/>
              <a:t>to process such big quantities of data</a:t>
            </a:r>
          </a:p>
          <a:p>
            <a:endParaRPr lang="en-US" dirty="0"/>
          </a:p>
          <a:p>
            <a:r>
              <a:rPr lang="en-GB" dirty="0"/>
              <a:t>The ratio of data volume increase is higher than</a:t>
            </a:r>
            <a:br>
              <a:rPr lang="en-GB" dirty="0"/>
            </a:br>
            <a:r>
              <a:rPr lang="en-GB" dirty="0"/>
              <a:t>the ratio of processing power increase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8B67E-4471-4F00-94B9-64D7DA64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2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1635511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5A064-0EAB-4FD5-91D2-D8CA655D4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3BCCE-645E-4EBE-9FCB-43DF7295D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Write a </a:t>
            </a:r>
            <a:r>
              <a:rPr lang="en-GB" dirty="0"/>
              <a:t>Kernel that takes two single input streams x and y</a:t>
            </a:r>
            <a:br>
              <a:rPr lang="en-GB" dirty="0"/>
            </a:br>
            <a:r>
              <a:rPr lang="en-GB" dirty="0"/>
              <a:t>and produces a new output single stream as a summation</a:t>
            </a:r>
            <a:br>
              <a:rPr lang="en-GB" dirty="0"/>
            </a:br>
            <a:r>
              <a:rPr lang="en-GB" dirty="0"/>
              <a:t>of the two input streams.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GB" i="1" dirty="0" err="1"/>
              <a:t>DFEVar</a:t>
            </a:r>
            <a:r>
              <a:rPr lang="en-GB" i="1" dirty="0"/>
              <a:t> </a:t>
            </a:r>
            <a:r>
              <a:rPr lang="en-GB" b="1" i="1" dirty="0" err="1"/>
              <a:t>io</a:t>
            </a:r>
            <a:r>
              <a:rPr lang="en-GB" i="1" dirty="0" err="1"/>
              <a:t>.input</a:t>
            </a:r>
            <a:r>
              <a:rPr lang="en-GB" i="1" dirty="0"/>
              <a:t>(String</a:t>
            </a:r>
            <a:r>
              <a:rPr lang="en-GB" b="1" i="1" dirty="0"/>
              <a:t> </a:t>
            </a:r>
            <a:r>
              <a:rPr lang="en-GB" i="1" dirty="0"/>
              <a:t>name, </a:t>
            </a:r>
            <a:r>
              <a:rPr lang="en-GB" i="1" dirty="0" err="1"/>
              <a:t>DFEType</a:t>
            </a:r>
            <a:r>
              <a:rPr lang="en-GB" i="1" dirty="0"/>
              <a:t> type)</a:t>
            </a:r>
            <a:endParaRPr lang="en-US" i="1" dirty="0"/>
          </a:p>
          <a:p>
            <a:r>
              <a:rPr lang="en-GB" i="1" dirty="0" err="1"/>
              <a:t>DFEVar</a:t>
            </a:r>
            <a:r>
              <a:rPr lang="en-GB" i="1" dirty="0"/>
              <a:t> </a:t>
            </a:r>
            <a:r>
              <a:rPr lang="en-GB" b="1" i="1" dirty="0" err="1"/>
              <a:t>io</a:t>
            </a:r>
            <a:r>
              <a:rPr lang="en-GB" i="1" dirty="0" err="1"/>
              <a:t>.output</a:t>
            </a:r>
            <a:r>
              <a:rPr lang="en-GB" i="1" dirty="0"/>
              <a:t>(String</a:t>
            </a:r>
            <a:r>
              <a:rPr lang="en-GB" b="1" i="1" dirty="0"/>
              <a:t> </a:t>
            </a:r>
            <a:r>
              <a:rPr lang="en-GB" i="1" dirty="0"/>
              <a:t>name, </a:t>
            </a:r>
            <a:r>
              <a:rPr lang="en-GB" i="1" dirty="0" err="1"/>
              <a:t>DFEVar</a:t>
            </a:r>
            <a:r>
              <a:rPr lang="en-GB" i="1" dirty="0"/>
              <a:t> result, </a:t>
            </a:r>
            <a:r>
              <a:rPr lang="en-GB" i="1" dirty="0" err="1"/>
              <a:t>DFEType</a:t>
            </a:r>
            <a:r>
              <a:rPr lang="en-GB" i="1" dirty="0"/>
              <a:t> type)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C5A14-15C7-4FDC-B121-0F15B5D0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20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1619488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FF66C-07DC-4205-A79C-9631A3A59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Software variables exist during the compilation time</a:t>
            </a:r>
          </a:p>
          <a:p>
            <a:r>
              <a:rPr lang="en-GB" dirty="0"/>
              <a:t>Hardware variables exist during the execution time</a:t>
            </a:r>
          </a:p>
          <a:p>
            <a:endParaRPr lang="en-GB" dirty="0"/>
          </a:p>
          <a:p>
            <a:endParaRPr lang="en-GB" altLang="en-US" sz="2800" dirty="0"/>
          </a:p>
          <a:p>
            <a:endParaRPr lang="en-US" alt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E2B0AF-078D-4D8B-AA1C-3CA977E89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Software and hardware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BA3999-91AE-48B6-BE9F-5737FA2B8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679" y="2799148"/>
            <a:ext cx="7896225" cy="39052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2E2D18-1A12-4C1E-AA48-EC913576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21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41858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DEE1F-99A7-4F59-9142-4D366DBD0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Hardware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748C5-D74E-402E-99CF-9E023424E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 floating-point type parameterized </a:t>
            </a:r>
            <a:br>
              <a:rPr lang="en-GB" dirty="0"/>
            </a:br>
            <a:r>
              <a:rPr lang="en-GB" dirty="0"/>
              <a:t>with mantissa and exponent bit-widths: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/>
              <a:t>dfeFloat</a:t>
            </a:r>
            <a:r>
              <a:rPr lang="en-US" dirty="0"/>
              <a:t>(int </a:t>
            </a:r>
            <a:r>
              <a:rPr lang="en-US" dirty="0" err="1"/>
              <a:t>exponent_bits</a:t>
            </a:r>
            <a:r>
              <a:rPr lang="en-US" dirty="0"/>
              <a:t>, int </a:t>
            </a:r>
            <a:r>
              <a:rPr lang="en-US" dirty="0" err="1"/>
              <a:t>mantissa_bits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GB" dirty="0"/>
              <a:t>A fixed-point type </a:t>
            </a:r>
            <a:br>
              <a:rPr lang="en-GB" dirty="0"/>
            </a:br>
            <a:r>
              <a:rPr lang="en-GB" dirty="0"/>
              <a:t>with parameterizable size and binary point offset: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US" dirty="0" err="1"/>
              <a:t>dfeFixOffset</a:t>
            </a:r>
            <a:r>
              <a:rPr lang="en-US" dirty="0"/>
              <a:t>(int </a:t>
            </a:r>
            <a:r>
              <a:rPr lang="en-US" dirty="0" err="1"/>
              <a:t>num_bits</a:t>
            </a:r>
            <a:r>
              <a:rPr lang="en-US" dirty="0"/>
              <a:t>, int offset, </a:t>
            </a:r>
            <a:r>
              <a:rPr lang="en-US" dirty="0" err="1"/>
              <a:t>SignMode</a:t>
            </a:r>
            <a:r>
              <a:rPr lang="en-US" dirty="0"/>
              <a:t> </a:t>
            </a:r>
            <a:r>
              <a:rPr lang="en-US" dirty="0" err="1"/>
              <a:t>sign_mode</a:t>
            </a:r>
            <a:r>
              <a:rPr lang="en-US" dirty="0"/>
              <a:t>*)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sz="1800" dirty="0"/>
              <a:t>*</a:t>
            </a:r>
            <a:r>
              <a:rPr lang="en-GB" sz="1800" dirty="0" err="1"/>
              <a:t>SignMode.UNSIGNED</a:t>
            </a:r>
            <a:r>
              <a:rPr lang="en-GB" sz="1800" dirty="0"/>
              <a:t> ,</a:t>
            </a:r>
            <a:r>
              <a:rPr lang="en-GB" sz="1800" dirty="0" err="1"/>
              <a:t>SignMode.TWOSCOMPLEMENT</a:t>
            </a:r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3B656-3883-4A1C-874B-82FB76C1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22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1201206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968EC-6720-4F5F-80F8-B62BFA424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Floating-point vs fixed-point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E3B6EA-5354-4E91-AA40-6B06B409D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005013"/>
            <a:ext cx="7620000" cy="1408253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05D7746-2B5F-4DBE-9C03-8A998D874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50" y="3944143"/>
            <a:ext cx="6753225" cy="192949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6A8D21-6DE8-47D4-B0E3-2A1CB0858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23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2901244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BAC7-69A8-49B5-815B-BE410849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Hardware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2690D-BF76-41E2-A524-24885069B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dfeUInt</a:t>
            </a:r>
            <a:r>
              <a:rPr lang="en-US" dirty="0"/>
              <a:t>(int bits)</a:t>
            </a:r>
          </a:p>
          <a:p>
            <a:r>
              <a:rPr lang="en-US" dirty="0" err="1"/>
              <a:t>dfeInt</a:t>
            </a:r>
            <a:r>
              <a:rPr lang="en-US" dirty="0"/>
              <a:t>(int bits)</a:t>
            </a:r>
          </a:p>
          <a:p>
            <a:r>
              <a:rPr lang="en-US" dirty="0" err="1"/>
              <a:t>dfeBool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GB" dirty="0" err="1"/>
              <a:t>DFERawBits</a:t>
            </a:r>
            <a:r>
              <a:rPr lang="en-GB" dirty="0"/>
              <a:t> streams are used to prevent invalid operations:</a:t>
            </a:r>
            <a:endParaRPr lang="en-US" dirty="0"/>
          </a:p>
          <a:p>
            <a:pPr lvl="1"/>
            <a:r>
              <a:rPr lang="en-US" dirty="0" err="1"/>
              <a:t>dfeRawBits</a:t>
            </a:r>
            <a:r>
              <a:rPr lang="en-US" dirty="0"/>
              <a:t>()</a:t>
            </a:r>
          </a:p>
          <a:p>
            <a:pPr lvl="1"/>
            <a:endParaRPr lang="en-US" dirty="0"/>
          </a:p>
          <a:p>
            <a:r>
              <a:rPr lang="en-GB" dirty="0" err="1"/>
              <a:t>DFEComplex</a:t>
            </a:r>
            <a:r>
              <a:rPr lang="en-GB" dirty="0"/>
              <a:t>/</a:t>
            </a:r>
            <a:r>
              <a:rPr lang="en-GB" dirty="0" err="1"/>
              <a:t>DFEVector</a:t>
            </a:r>
            <a:r>
              <a:rPr lang="en-GB" dirty="0"/>
              <a:t> variables allow multiple variables </a:t>
            </a:r>
            <a:br>
              <a:rPr lang="en-GB" dirty="0"/>
            </a:br>
            <a:r>
              <a:rPr lang="en-GB" dirty="0"/>
              <a:t>to be grouped together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24116-F4B0-4F19-8332-B8E45590F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24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1084181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3D7D2B-DFA6-48A0-A229-AFB1A03B8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110540"/>
            <a:ext cx="5638800" cy="1714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944466-0113-4936-8EED-52AD2416F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85811"/>
            <a:ext cx="5638800" cy="1819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53C0D7-897E-43A0-8EBB-BDA00809B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591" y="4244893"/>
            <a:ext cx="5686425" cy="1771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AD2C85-D5BD-4D05-BF93-637FC77E9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4216318"/>
            <a:ext cx="5905500" cy="18002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D27933-6DBE-4158-850E-0FD04B4D9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25</a:t>
            </a:fld>
            <a:r>
              <a:rPr lang="en-US" dirty="0"/>
              <a:t>/72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D3C5F1-1B09-4836-8F91-055E9E7AA7AF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Resource allocation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299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BAC7-69A8-49B5-815B-BE410849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Available dataflow operators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C59EB-4435-49CB-806C-1D42DDF85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1690688"/>
            <a:ext cx="9001125" cy="43243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8F3F0E-020C-4474-B908-9E866D5A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26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2869553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BAC7-69A8-49B5-815B-BE410849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2690D-BF76-41E2-A524-24885069B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Write a </a:t>
            </a:r>
            <a:r>
              <a:rPr lang="en-GB" dirty="0"/>
              <a:t>Kernel that takes two vector input streams x and y</a:t>
            </a:r>
            <a:br>
              <a:rPr lang="en-GB" dirty="0"/>
            </a:br>
            <a:r>
              <a:rPr lang="en-GB" dirty="0"/>
              <a:t>and produces a new output vector stream as a summation</a:t>
            </a:r>
            <a:br>
              <a:rPr lang="en-GB" dirty="0"/>
            </a:br>
            <a:r>
              <a:rPr lang="en-GB" dirty="0"/>
              <a:t>of the two input streams.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GB" i="1" dirty="0" err="1"/>
              <a:t>DFEVectorType</a:t>
            </a:r>
            <a:r>
              <a:rPr lang="en-GB" i="1" dirty="0"/>
              <a:t>&lt;</a:t>
            </a:r>
            <a:r>
              <a:rPr lang="en-GB" i="1" dirty="0" err="1"/>
              <a:t>DFEVar</a:t>
            </a:r>
            <a:r>
              <a:rPr lang="en-GB" i="1" dirty="0"/>
              <a:t>&gt; </a:t>
            </a:r>
            <a:r>
              <a:rPr lang="en-GB" i="1" dirty="0" err="1"/>
              <a:t>vectorType</a:t>
            </a:r>
            <a:r>
              <a:rPr lang="en-GB" i="1" dirty="0"/>
              <a:t> = </a:t>
            </a:r>
            <a:br>
              <a:rPr lang="en-GB" i="1" dirty="0"/>
            </a:br>
            <a:r>
              <a:rPr lang="en-GB" i="1" dirty="0"/>
              <a:t>new </a:t>
            </a:r>
            <a:r>
              <a:rPr lang="en-GB" i="1" dirty="0" err="1"/>
              <a:t>DFEVectorType</a:t>
            </a:r>
            <a:r>
              <a:rPr lang="en-GB" i="1" dirty="0"/>
              <a:t>&lt;</a:t>
            </a:r>
            <a:r>
              <a:rPr lang="en-GB" i="1" dirty="0" err="1"/>
              <a:t>DFEVar</a:t>
            </a:r>
            <a:r>
              <a:rPr lang="en-GB" i="1" dirty="0"/>
              <a:t>&gt;(</a:t>
            </a:r>
            <a:r>
              <a:rPr lang="en-GB" i="1" dirty="0" err="1"/>
              <a:t>DFEType</a:t>
            </a:r>
            <a:r>
              <a:rPr lang="en-GB" i="1" dirty="0"/>
              <a:t> type, </a:t>
            </a:r>
            <a:r>
              <a:rPr lang="en-GB" i="1" dirty="0" err="1"/>
              <a:t>int</a:t>
            </a:r>
            <a:r>
              <a:rPr lang="en-GB" i="1" dirty="0"/>
              <a:t> size);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4E6F5-8AE1-418F-8465-0FBF5867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27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426796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BAC7-69A8-49B5-815B-BE410849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2690D-BF76-41E2-A524-24885069B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Design a Kernel that takes an input vector of four 32-bit unsigned integers, reverses the order of the elements in the vector and sends them back out again.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GB" i="1" dirty="0" err="1"/>
              <a:t>DFEVectorType</a:t>
            </a:r>
            <a:r>
              <a:rPr lang="en-GB" i="1" dirty="0"/>
              <a:t>&lt;</a:t>
            </a:r>
            <a:r>
              <a:rPr lang="en-GB" i="1" dirty="0" err="1"/>
              <a:t>DFEVar</a:t>
            </a:r>
            <a:r>
              <a:rPr lang="en-GB" i="1" dirty="0"/>
              <a:t>&gt; </a:t>
            </a:r>
            <a:r>
              <a:rPr lang="en-GB" i="1" dirty="0" err="1"/>
              <a:t>vectorType</a:t>
            </a:r>
            <a:r>
              <a:rPr lang="en-GB" i="1" dirty="0"/>
              <a:t> = </a:t>
            </a:r>
            <a:br>
              <a:rPr lang="en-GB" i="1" dirty="0"/>
            </a:br>
            <a:r>
              <a:rPr lang="en-GB" i="1" dirty="0"/>
              <a:t>new </a:t>
            </a:r>
            <a:r>
              <a:rPr lang="en-GB" i="1" dirty="0" err="1"/>
              <a:t>DFEVectorType</a:t>
            </a:r>
            <a:r>
              <a:rPr lang="en-GB" i="1" dirty="0"/>
              <a:t>&lt;</a:t>
            </a:r>
            <a:r>
              <a:rPr lang="en-GB" i="1" dirty="0" err="1"/>
              <a:t>DFEVar</a:t>
            </a:r>
            <a:r>
              <a:rPr lang="en-GB" i="1" dirty="0"/>
              <a:t>&gt;(</a:t>
            </a:r>
            <a:r>
              <a:rPr lang="en-GB" i="1" dirty="0" err="1"/>
              <a:t>DFEType</a:t>
            </a:r>
            <a:r>
              <a:rPr lang="en-GB" i="1" dirty="0"/>
              <a:t> type, </a:t>
            </a:r>
            <a:r>
              <a:rPr lang="en-GB" i="1" dirty="0" err="1"/>
              <a:t>int</a:t>
            </a:r>
            <a:r>
              <a:rPr lang="en-GB" i="1" dirty="0"/>
              <a:t> size);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509EA-38A7-460B-944B-5033DA78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28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876038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BAC7-69A8-49B5-815B-BE410849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2690D-BF76-41E2-A524-24885069B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Transfer single values to and from the DFE at runtime</a:t>
            </a:r>
          </a:p>
          <a:p>
            <a:pPr marL="457200" lvl="1" indent="0">
              <a:buNone/>
            </a:pPr>
            <a:r>
              <a:rPr lang="en-US" b="1" dirty="0" err="1"/>
              <a:t>io</a:t>
            </a:r>
            <a:r>
              <a:rPr lang="en-US" dirty="0" err="1"/>
              <a:t>.scalarInput</a:t>
            </a:r>
            <a:r>
              <a:rPr lang="en-US" dirty="0"/>
              <a:t>(name, </a:t>
            </a:r>
            <a:r>
              <a:rPr lang="en-US" dirty="0" err="1"/>
              <a:t>dfe_type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GB" dirty="0"/>
              <a:t>In contrast to a parameter passed to the constructor </a:t>
            </a:r>
            <a:br>
              <a:rPr lang="en-GB" dirty="0"/>
            </a:br>
            <a:r>
              <a:rPr lang="en-GB" dirty="0"/>
              <a:t>of the Kernel class, </a:t>
            </a:r>
            <a:r>
              <a:rPr lang="en-GB" b="1" dirty="0"/>
              <a:t>which requires recompilation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/>
              <a:t>a scalar input can be set by the CPU application </a:t>
            </a:r>
            <a:br>
              <a:rPr lang="en-GB" dirty="0"/>
            </a:br>
            <a:r>
              <a:rPr lang="en-GB" dirty="0"/>
              <a:t>dynamically at runtime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C2328-6ACA-4129-803C-ABB63A1B4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29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207614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2543-B74A-4414-A029-EDBECD70E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dissipation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AC638-1E4D-4DBF-BF98-9E6AB7BF4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of the existing approaches are dissipating enormous amount </a:t>
            </a:r>
            <a:br>
              <a:rPr lang="en-GB" dirty="0"/>
            </a:br>
            <a:r>
              <a:rPr lang="en-GB" dirty="0"/>
              <a:t>of electrical power, by solving big data problems</a:t>
            </a:r>
          </a:p>
          <a:p>
            <a:endParaRPr lang="en-US" dirty="0"/>
          </a:p>
          <a:p>
            <a:r>
              <a:rPr lang="en-GB" dirty="0"/>
              <a:t>Conventional microprocessor technology </a:t>
            </a:r>
            <a:br>
              <a:rPr lang="en-GB" dirty="0"/>
            </a:br>
            <a:r>
              <a:rPr lang="en-GB" dirty="0"/>
              <a:t>based on the control-flow paradigm </a:t>
            </a:r>
            <a:br>
              <a:rPr lang="en-GB" dirty="0"/>
            </a:br>
            <a:r>
              <a:rPr lang="en-GB" dirty="0"/>
              <a:t>has been increasing the clock rate aligned with the Moore's Law, </a:t>
            </a:r>
            <a:br>
              <a:rPr lang="en-GB" dirty="0"/>
            </a:br>
            <a:r>
              <a:rPr lang="en-GB" dirty="0"/>
              <a:t>and thus, the processing power has been improved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312AF-71D7-41AA-8960-B7B878E4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3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1733209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BAC7-69A8-49B5-815B-BE410849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2690D-BF76-41E2-A524-24885069B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Design a Kernel that takes an input vector of 32-bit unsigned integers, reverses the order of the elements in the vector and sends them back out again, </a:t>
            </a:r>
            <a:r>
              <a:rPr lang="en-GB" b="1" dirty="0"/>
              <a:t>using a scalar input for vector size</a:t>
            </a:r>
            <a:r>
              <a:rPr lang="en-GB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i="1" dirty="0"/>
          </a:p>
          <a:p>
            <a:r>
              <a:rPr lang="en-US" i="1" dirty="0" err="1"/>
              <a:t>DFEVar</a:t>
            </a:r>
            <a:r>
              <a:rPr lang="en-US" i="1" dirty="0"/>
              <a:t> </a:t>
            </a:r>
            <a:r>
              <a:rPr lang="en-US" i="1" dirty="0" err="1"/>
              <a:t>var</a:t>
            </a:r>
            <a:r>
              <a:rPr lang="en-US" i="1" dirty="0"/>
              <a:t> = </a:t>
            </a:r>
            <a:r>
              <a:rPr lang="en-US" b="1" i="1" dirty="0" err="1"/>
              <a:t>io</a:t>
            </a:r>
            <a:r>
              <a:rPr lang="en-US" i="1" dirty="0" err="1"/>
              <a:t>.scalarInput</a:t>
            </a:r>
            <a:r>
              <a:rPr lang="en-US" i="1" dirty="0"/>
              <a:t>(name, </a:t>
            </a:r>
            <a:r>
              <a:rPr lang="en-US" i="1" dirty="0" err="1"/>
              <a:t>dfe_type</a:t>
            </a:r>
            <a:r>
              <a:rPr lang="en-US" i="1" dirty="0"/>
              <a:t>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F0D00-5311-4D13-99F7-1A1F007B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30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764328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6E38-5A0C-4AED-B1B4-8A287012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Streams of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5272C-FD2A-486F-90B7-D234F3CED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core concept of dataflow computing </a:t>
            </a:r>
            <a:br>
              <a:rPr lang="en-US" dirty="0"/>
            </a:br>
            <a:r>
              <a:rPr lang="en-US" dirty="0"/>
              <a:t>is operating on windows into data streams</a:t>
            </a:r>
          </a:p>
          <a:p>
            <a:endParaRPr lang="en-US" dirty="0"/>
          </a:p>
          <a:p>
            <a:r>
              <a:rPr lang="en-GB" dirty="0"/>
              <a:t>The data window is </a:t>
            </a:r>
            <a:r>
              <a:rPr lang="en-US" dirty="0"/>
              <a:t>held in on-chip memory on the dataflow engine, minimizing off-chip data transfers</a:t>
            </a:r>
          </a:p>
          <a:p>
            <a:endParaRPr lang="en-US" dirty="0"/>
          </a:p>
          <a:p>
            <a:r>
              <a:rPr lang="en-US" dirty="0"/>
              <a:t>Stream offsetting allows us to access data elements within a stream relative to the current location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CD02F-AE59-4BC3-AA97-1B2877EDF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31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3000814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BAC7-69A8-49B5-815B-BE410849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Streams of data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5F53EF-9C36-4714-8A23-FDFA0F34D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5549" y="1690688"/>
            <a:ext cx="7500901" cy="35879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EEEC01-3FC2-45F1-8FDF-3A28F28E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32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168842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BAC7-69A8-49B5-815B-BE410849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Streams of data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8F4559-B05C-4D62-9C0F-EFBA0CFAE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112" y="1690688"/>
            <a:ext cx="8105775" cy="41814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5DA970-F717-4788-BBB4-8C0E255F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33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3264851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BAC7-69A8-49B5-815B-BE410849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Streams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2690D-BF76-41E2-A524-24885069B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Maxeler</a:t>
            </a:r>
            <a:r>
              <a:rPr lang="en-US" dirty="0"/>
              <a:t> supports three types of stream offsets:</a:t>
            </a:r>
            <a:endParaRPr lang="en-GB" b="1" dirty="0"/>
          </a:p>
          <a:p>
            <a:pPr lvl="1"/>
            <a:r>
              <a:rPr lang="en-GB" b="1" dirty="0"/>
              <a:t>static offsets </a:t>
            </a:r>
            <a:r>
              <a:rPr lang="en-GB" dirty="0"/>
              <a:t>have a size fixed at compile-time</a:t>
            </a:r>
          </a:p>
          <a:p>
            <a:pPr lvl="2"/>
            <a:endParaRPr lang="en-GB" b="1" dirty="0"/>
          </a:p>
          <a:p>
            <a:pPr lvl="2"/>
            <a:r>
              <a:rPr lang="en-GB" dirty="0" err="1"/>
              <a:t>stream.offset</a:t>
            </a:r>
            <a:r>
              <a:rPr lang="en-GB" dirty="0"/>
              <a:t>(</a:t>
            </a:r>
            <a:r>
              <a:rPr lang="da-DK" dirty="0"/>
              <a:t>DFEVar </a:t>
            </a:r>
            <a:r>
              <a:rPr lang="en-GB" dirty="0" err="1"/>
              <a:t>in_stream</a:t>
            </a:r>
            <a:r>
              <a:rPr lang="en-GB" dirty="0"/>
              <a:t>, </a:t>
            </a:r>
            <a:r>
              <a:rPr lang="en-GB" dirty="0" err="1"/>
              <a:t>int</a:t>
            </a:r>
            <a:r>
              <a:rPr lang="en-GB" dirty="0"/>
              <a:t> constant)</a:t>
            </a:r>
          </a:p>
          <a:p>
            <a:pPr lvl="2"/>
            <a:endParaRPr lang="en-GB" dirty="0"/>
          </a:p>
          <a:p>
            <a:pPr lvl="1"/>
            <a:r>
              <a:rPr lang="en-GB" b="1" dirty="0"/>
              <a:t>variable offsets </a:t>
            </a:r>
            <a:r>
              <a:rPr lang="en-GB" dirty="0"/>
              <a:t>have size set at run time before a stream is processed</a:t>
            </a:r>
          </a:p>
          <a:p>
            <a:pPr lvl="2"/>
            <a:endParaRPr lang="en-GB" b="1" dirty="0"/>
          </a:p>
          <a:p>
            <a:pPr lvl="2"/>
            <a:r>
              <a:rPr lang="en-GB" dirty="0" err="1"/>
              <a:t>stream.offset</a:t>
            </a:r>
            <a:r>
              <a:rPr lang="en-GB" dirty="0"/>
              <a:t>(</a:t>
            </a:r>
            <a:r>
              <a:rPr lang="da-DK" dirty="0"/>
              <a:t>DFEVar </a:t>
            </a:r>
            <a:r>
              <a:rPr lang="en-GB" dirty="0" err="1"/>
              <a:t>in_stream</a:t>
            </a:r>
            <a:r>
              <a:rPr lang="en-GB" dirty="0"/>
              <a:t>, </a:t>
            </a:r>
            <a:r>
              <a:rPr lang="en-GB" dirty="0" err="1"/>
              <a:t>int</a:t>
            </a:r>
            <a:r>
              <a:rPr lang="en-GB" dirty="0"/>
              <a:t> constant)</a:t>
            </a:r>
          </a:p>
          <a:p>
            <a:pPr lvl="1"/>
            <a:endParaRPr lang="en-GB" dirty="0"/>
          </a:p>
          <a:p>
            <a:pPr lvl="1"/>
            <a:r>
              <a:rPr lang="en-GB" b="1" dirty="0"/>
              <a:t>dynamic offsets </a:t>
            </a:r>
            <a:r>
              <a:rPr lang="en-GB" dirty="0"/>
              <a:t>have sizes set at run time during stream processing</a:t>
            </a:r>
          </a:p>
          <a:p>
            <a:pPr lvl="2"/>
            <a:endParaRPr lang="da-DK" dirty="0"/>
          </a:p>
          <a:p>
            <a:pPr lvl="2"/>
            <a:r>
              <a:rPr lang="da-DK" dirty="0"/>
              <a:t>stream.offset(KernelObject src, DFEVar offset, int min offset , int max offset)</a:t>
            </a:r>
          </a:p>
          <a:p>
            <a:pPr lvl="2"/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07259-E880-4882-891D-8AC6FC5C9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34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1085533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BAC7-69A8-49B5-815B-BE4108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Characteristics stream offsets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2BA8376-5F8F-4228-A943-C9E476AA4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64039"/>
            <a:ext cx="10515600" cy="192878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7F9F06-D4F3-4FFF-8914-0411748C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35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786568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BAC7-69A8-49B5-815B-BE410849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2690D-BF76-41E2-A524-24885069B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Write a </a:t>
            </a:r>
            <a:r>
              <a:rPr lang="en-GB" dirty="0"/>
              <a:t>Kernel that </a:t>
            </a:r>
            <a:r>
              <a:rPr lang="en-US" dirty="0"/>
              <a:t>computes a 3-point moving average over a sequence of N data values. The moving average can be expressed as: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GB" i="1" dirty="0" err="1"/>
              <a:t>stream.offset</a:t>
            </a:r>
            <a:r>
              <a:rPr lang="en-GB" i="1" dirty="0"/>
              <a:t>(</a:t>
            </a:r>
            <a:r>
              <a:rPr lang="da-DK" i="1" dirty="0"/>
              <a:t>DFEVar </a:t>
            </a:r>
            <a:r>
              <a:rPr lang="en-GB" i="1" dirty="0" err="1"/>
              <a:t>in_stream</a:t>
            </a:r>
            <a:r>
              <a:rPr lang="en-GB" i="1" dirty="0"/>
              <a:t>, </a:t>
            </a:r>
            <a:r>
              <a:rPr lang="en-GB" i="1" dirty="0" err="1"/>
              <a:t>int</a:t>
            </a:r>
            <a:r>
              <a:rPr lang="en-GB" i="1" dirty="0"/>
              <a:t> constant)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7B83D7-76C9-4300-B921-9CCDF42DD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066" y="3424284"/>
            <a:ext cx="2795867" cy="4641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736EE-36AE-49DC-B5DB-ADFAE81E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36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2704373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BAC7-69A8-49B5-815B-BE410849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2690D-BF76-41E2-A524-24885069B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Equivalents of loops in sequential programs</a:t>
            </a:r>
          </a:p>
          <a:p>
            <a:endParaRPr lang="en-US" dirty="0"/>
          </a:p>
          <a:p>
            <a:r>
              <a:rPr lang="en-US" dirty="0"/>
              <a:t>Counters allow Kernel designs to keep track of </a:t>
            </a:r>
            <a:br>
              <a:rPr lang="en-US" dirty="0"/>
            </a:br>
            <a:r>
              <a:rPr lang="en-US" dirty="0"/>
              <a:t>where they are in the stream and keep track of </a:t>
            </a:r>
            <a:br>
              <a:rPr lang="en-US" dirty="0"/>
            </a:br>
            <a:r>
              <a:rPr lang="en-US" dirty="0"/>
              <a:t>various levels of streaming and iteration</a:t>
            </a:r>
          </a:p>
          <a:p>
            <a:endParaRPr lang="en-US" dirty="0"/>
          </a:p>
          <a:p>
            <a:r>
              <a:rPr lang="en-GB" dirty="0" err="1"/>
              <a:t>DFEVar</a:t>
            </a:r>
            <a:r>
              <a:rPr lang="en-GB" dirty="0"/>
              <a:t> </a:t>
            </a:r>
            <a:r>
              <a:rPr lang="en-GB" b="1" dirty="0" err="1"/>
              <a:t>control</a:t>
            </a:r>
            <a:r>
              <a:rPr lang="en-GB" dirty="0" err="1"/>
              <a:t>.</a:t>
            </a:r>
            <a:r>
              <a:rPr lang="en-GB" b="1" dirty="0" err="1"/>
              <a:t>count</a:t>
            </a:r>
            <a:r>
              <a:rPr lang="en-GB" dirty="0" err="1"/>
              <a:t>.simpleCounter</a:t>
            </a:r>
            <a:r>
              <a:rPr lang="en-GB" dirty="0"/>
              <a:t>(</a:t>
            </a:r>
            <a:r>
              <a:rPr lang="en-GB" b="1" dirty="0" err="1"/>
              <a:t>int</a:t>
            </a:r>
            <a:r>
              <a:rPr lang="en-GB" b="1" dirty="0"/>
              <a:t> </a:t>
            </a:r>
            <a:r>
              <a:rPr lang="en-GB" dirty="0" err="1"/>
              <a:t>bit_width</a:t>
            </a:r>
            <a:r>
              <a:rPr lang="en-GB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2C3D8-00CC-4E94-8045-531ECE5A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37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3891558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BAC7-69A8-49B5-815B-BE410849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counters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2690D-BF76-41E2-A524-24885069B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Count.Params</a:t>
            </a:r>
            <a:r>
              <a:rPr lang="en-GB" dirty="0"/>
              <a:t> </a:t>
            </a:r>
            <a:r>
              <a:rPr lang="en-GB" b="1" dirty="0" err="1"/>
              <a:t>control</a:t>
            </a:r>
            <a:r>
              <a:rPr lang="en-GB" dirty="0" err="1"/>
              <a:t>.</a:t>
            </a:r>
            <a:r>
              <a:rPr lang="en-GB" b="1" dirty="0" err="1"/>
              <a:t>count</a:t>
            </a:r>
            <a:r>
              <a:rPr lang="en-GB" dirty="0" err="1"/>
              <a:t>.makeParams</a:t>
            </a:r>
            <a:r>
              <a:rPr lang="en-GB" dirty="0"/>
              <a:t>(</a:t>
            </a:r>
            <a:r>
              <a:rPr lang="en-GB" b="1" dirty="0" err="1"/>
              <a:t>int</a:t>
            </a:r>
            <a:r>
              <a:rPr lang="en-GB" b="1" dirty="0"/>
              <a:t> </a:t>
            </a:r>
            <a:r>
              <a:rPr lang="en-GB" dirty="0" err="1"/>
              <a:t>bit_width</a:t>
            </a:r>
            <a:r>
              <a:rPr lang="en-GB" dirty="0"/>
              <a:t>)</a:t>
            </a:r>
          </a:p>
          <a:p>
            <a:r>
              <a:rPr lang="en-GB" dirty="0"/>
              <a:t>Counter </a:t>
            </a:r>
            <a:r>
              <a:rPr lang="en-GB" b="1" dirty="0" err="1"/>
              <a:t>control</a:t>
            </a:r>
            <a:r>
              <a:rPr lang="en-GB" dirty="0" err="1"/>
              <a:t>.</a:t>
            </a:r>
            <a:r>
              <a:rPr lang="en-GB" b="1" dirty="0" err="1"/>
              <a:t>count</a:t>
            </a:r>
            <a:r>
              <a:rPr lang="en-GB" dirty="0" err="1"/>
              <a:t>.makeCounter</a:t>
            </a:r>
            <a:r>
              <a:rPr lang="en-GB" dirty="0"/>
              <a:t>(</a:t>
            </a:r>
            <a:r>
              <a:rPr lang="en-GB" dirty="0" err="1"/>
              <a:t>Count.Params</a:t>
            </a:r>
            <a:r>
              <a:rPr lang="en-GB" dirty="0"/>
              <a:t> </a:t>
            </a:r>
            <a:r>
              <a:rPr lang="en-GB" dirty="0" err="1"/>
              <a:t>params</a:t>
            </a:r>
            <a:r>
              <a:rPr lang="en-GB" dirty="0"/>
              <a:t>)</a:t>
            </a:r>
          </a:p>
          <a:p>
            <a:endParaRPr lang="en-US" dirty="0"/>
          </a:p>
          <a:p>
            <a:r>
              <a:rPr lang="en-US" dirty="0"/>
              <a:t>Options:</a:t>
            </a:r>
          </a:p>
          <a:p>
            <a:pPr lvl="1"/>
            <a:r>
              <a:rPr lang="en-GB" b="1" dirty="0"/>
              <a:t>bit width </a:t>
            </a:r>
          </a:p>
          <a:p>
            <a:pPr lvl="1"/>
            <a:r>
              <a:rPr lang="en-GB" b="1" dirty="0"/>
              <a:t>initial value</a:t>
            </a:r>
            <a:endParaRPr lang="en-US" dirty="0"/>
          </a:p>
          <a:p>
            <a:pPr lvl="1"/>
            <a:r>
              <a:rPr lang="en-GB" b="1" dirty="0"/>
              <a:t>increment </a:t>
            </a:r>
          </a:p>
          <a:p>
            <a:pPr lvl="1"/>
            <a:r>
              <a:rPr lang="en-GB" b="1" dirty="0"/>
              <a:t>count mode (</a:t>
            </a:r>
            <a:r>
              <a:rPr lang="en-GB" dirty="0"/>
              <a:t>NUMERIC INCREMENTING, SHIFT LEFT, SHIFT RIGHT)</a:t>
            </a:r>
          </a:p>
          <a:p>
            <a:pPr lvl="1"/>
            <a:r>
              <a:rPr lang="en-GB" b="1" dirty="0"/>
              <a:t>maximum value</a:t>
            </a:r>
            <a:endParaRPr lang="en-US" dirty="0"/>
          </a:p>
          <a:p>
            <a:pPr lvl="1"/>
            <a:r>
              <a:rPr lang="en-GB" b="1" dirty="0"/>
              <a:t>wrap mode </a:t>
            </a:r>
          </a:p>
          <a:p>
            <a:pPr lvl="1"/>
            <a:r>
              <a:rPr lang="en-GB" b="1" dirty="0"/>
              <a:t>wrap value </a:t>
            </a:r>
          </a:p>
          <a:p>
            <a:pPr lvl="1"/>
            <a:r>
              <a:rPr lang="en-GB" b="1" dirty="0"/>
              <a:t>enable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28F9E-7B9B-4FEB-8EA9-B99BE567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38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13094526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BAC7-69A8-49B5-815B-BE410849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	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2690D-BF76-41E2-A524-24885069B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Write a </a:t>
            </a:r>
            <a:r>
              <a:rPr lang="en-GB" dirty="0"/>
              <a:t>Kernel that </a:t>
            </a:r>
            <a:r>
              <a:rPr lang="en-US" dirty="0"/>
              <a:t>computes a 3-point moving average over a sequence of N data values. At the boundaries (the beginning and the end of the data sequence), 2-point averages need to be applied.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EB463-06E3-4A16-A665-2B201AC2A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68" y="4001294"/>
            <a:ext cx="4905375" cy="133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4E61BB-381D-4045-90CB-E22336BAA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575" y="3833904"/>
            <a:ext cx="6181725" cy="18002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09C51-88BD-4E53-85C9-0E0F0F72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39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137793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4BA25-FACC-4E6E-B00E-E6C548926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26F92-3F95-4577-BA36-42DF7DFAC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The silicon technology hit a wall, since power dissipation of silicon technology reached its technological limits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According to Moore’s Law, </a:t>
            </a:r>
            <a:br>
              <a:rPr lang="en-US" dirty="0"/>
            </a:br>
            <a:r>
              <a:rPr lang="en-US" dirty="0"/>
              <a:t>the standard microprocessor technology </a:t>
            </a:r>
            <a:br>
              <a:rPr lang="en-US" dirty="0"/>
            </a:br>
            <a:r>
              <a:rPr lang="en-US" dirty="0"/>
              <a:t>has hit the wall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2EC4A1-0AD4-4CFE-9CA7-74D3CC67B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876" y="2224432"/>
            <a:ext cx="4087467" cy="408746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3EEEB-9294-49E6-B01A-00F320D1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4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3646444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BAC7-69A8-49B5-815B-BE410849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Controlled inputs and 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2690D-BF76-41E2-A524-24885069B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Dataflow inputs and outputs could be controlled</a:t>
            </a:r>
            <a:br>
              <a:rPr lang="en-GB" dirty="0"/>
            </a:br>
            <a:r>
              <a:rPr lang="en-GB" dirty="0"/>
              <a:t>using streams of Boolean values, </a:t>
            </a:r>
            <a:br>
              <a:rPr lang="en-GB" dirty="0"/>
            </a:br>
            <a:r>
              <a:rPr lang="en-GB" dirty="0"/>
              <a:t>telling the gate to be open or closed during each tick</a:t>
            </a:r>
          </a:p>
          <a:p>
            <a:endParaRPr lang="en-GB" dirty="0"/>
          </a:p>
          <a:p>
            <a:r>
              <a:rPr lang="en-US" b="1" dirty="0" err="1"/>
              <a:t>io</a:t>
            </a:r>
            <a:r>
              <a:rPr lang="en-US" dirty="0"/>
              <a:t>. input(</a:t>
            </a:r>
            <a:r>
              <a:rPr lang="en-US" b="1" dirty="0"/>
              <a:t>String </a:t>
            </a:r>
            <a:r>
              <a:rPr lang="en-US" dirty="0"/>
              <a:t>name, </a:t>
            </a:r>
            <a:r>
              <a:rPr lang="en-US" b="1" dirty="0" err="1"/>
              <a:t>KernelType</a:t>
            </a:r>
            <a:r>
              <a:rPr lang="en-US" b="1" dirty="0"/>
              <a:t> </a:t>
            </a:r>
            <a:r>
              <a:rPr lang="en-US" dirty="0"/>
              <a:t>type, </a:t>
            </a:r>
            <a:r>
              <a:rPr lang="en-US" dirty="0" err="1"/>
              <a:t>DFEVar</a:t>
            </a:r>
            <a:r>
              <a:rPr lang="en-US" dirty="0"/>
              <a:t> </a:t>
            </a:r>
            <a:r>
              <a:rPr lang="en-US" b="1" dirty="0"/>
              <a:t>control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b="1" dirty="0" err="1"/>
              <a:t>io</a:t>
            </a:r>
            <a:r>
              <a:rPr lang="en-US" dirty="0" err="1"/>
              <a:t>.output</a:t>
            </a:r>
            <a:r>
              <a:rPr lang="en-US" dirty="0"/>
              <a:t>(</a:t>
            </a:r>
            <a:r>
              <a:rPr lang="en-US" b="1" dirty="0"/>
              <a:t>String </a:t>
            </a:r>
            <a:r>
              <a:rPr lang="en-US" dirty="0"/>
              <a:t>name, </a:t>
            </a:r>
            <a:r>
              <a:rPr lang="en-US" b="1" dirty="0" err="1"/>
              <a:t>KernelObject</a:t>
            </a:r>
            <a:r>
              <a:rPr lang="en-US" b="1" dirty="0"/>
              <a:t> </a:t>
            </a:r>
            <a:r>
              <a:rPr lang="en-US" dirty="0"/>
              <a:t>output, </a:t>
            </a:r>
            <a:r>
              <a:rPr lang="en-US" b="1" dirty="0" err="1"/>
              <a:t>KernelType</a:t>
            </a:r>
            <a:r>
              <a:rPr lang="en-US" b="1" dirty="0"/>
              <a:t> </a:t>
            </a:r>
            <a:r>
              <a:rPr lang="en-US" dirty="0"/>
              <a:t>type, </a:t>
            </a:r>
            <a:r>
              <a:rPr lang="en-US" dirty="0" err="1"/>
              <a:t>DFEVar</a:t>
            </a:r>
            <a:r>
              <a:rPr lang="en-US" dirty="0"/>
              <a:t> </a:t>
            </a:r>
            <a:r>
              <a:rPr lang="en-US" b="1" dirty="0"/>
              <a:t>control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DDB73-0306-42FE-9DBB-741CF0CB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40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3793660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BAC7-69A8-49B5-815B-BE410849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DFE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2690D-BF76-41E2-A524-24885069B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Kernel memories are implemented using </a:t>
            </a:r>
            <a:br>
              <a:rPr lang="en-GB" dirty="0"/>
            </a:br>
            <a:r>
              <a:rPr lang="en-GB" dirty="0"/>
              <a:t>a special on-chip memory resource. </a:t>
            </a:r>
          </a:p>
          <a:p>
            <a:endParaRPr lang="en-GB" dirty="0"/>
          </a:p>
          <a:p>
            <a:r>
              <a:rPr lang="en-GB" dirty="0"/>
              <a:t>The number of on-chip </a:t>
            </a:r>
            <a:r>
              <a:rPr lang="en-GB" b="1" dirty="0"/>
              <a:t>BRAM </a:t>
            </a:r>
            <a:r>
              <a:rPr lang="en-GB" dirty="0"/>
              <a:t>resources required for a particular kernel memory depends on:</a:t>
            </a:r>
          </a:p>
          <a:p>
            <a:r>
              <a:rPr lang="en-GB" dirty="0"/>
              <a:t> The number of items in the memory</a:t>
            </a:r>
          </a:p>
          <a:p>
            <a:r>
              <a:rPr lang="en-GB" dirty="0"/>
              <a:t> The type of the data held in </a:t>
            </a:r>
            <a:r>
              <a:rPr lang="en-GB"/>
              <a:t>the memory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C8649-2FEF-4EE2-A552-1C8D4AB0C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41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36079185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BAC7-69A8-49B5-815B-BE410849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DFE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2690D-BF76-41E2-A524-24885069B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DFEs provide two basic kinds of memory: </a:t>
            </a:r>
          </a:p>
          <a:p>
            <a:pPr lvl="1"/>
            <a:r>
              <a:rPr lang="en-GB" dirty="0" err="1"/>
              <a:t>FMem</a:t>
            </a:r>
            <a:r>
              <a:rPr lang="en-GB" dirty="0"/>
              <a:t> (Fast Memory)</a:t>
            </a:r>
          </a:p>
          <a:p>
            <a:pPr lvl="1"/>
            <a:r>
              <a:rPr lang="en-GB" dirty="0" err="1"/>
              <a:t>LMem</a:t>
            </a:r>
            <a:r>
              <a:rPr lang="en-GB" dirty="0"/>
              <a:t> (Large Memory)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On-chip static SRAM which can hold several MBs of data</a:t>
            </a:r>
          </a:p>
          <a:p>
            <a:r>
              <a:rPr lang="en-GB" dirty="0"/>
              <a:t>Off-chip DRAM technology and can hold many GBs of data</a:t>
            </a:r>
          </a:p>
          <a:p>
            <a:endParaRPr lang="en-GB" dirty="0"/>
          </a:p>
          <a:p>
            <a:r>
              <a:rPr lang="en-GB" dirty="0"/>
              <a:t>All inputs and outputs to kernel memories are streams:</a:t>
            </a:r>
          </a:p>
          <a:p>
            <a:pPr lvl="1"/>
            <a:r>
              <a:rPr lang="en-GB" dirty="0"/>
              <a:t>Streams of addresses go in</a:t>
            </a:r>
          </a:p>
          <a:p>
            <a:pPr lvl="1"/>
            <a:r>
              <a:rPr lang="en-GB" dirty="0"/>
              <a:t>Streams of data come out</a:t>
            </a:r>
          </a:p>
          <a:p>
            <a:pPr lvl="1"/>
            <a:r>
              <a:rPr lang="en-GB" dirty="0"/>
              <a:t>Where data is being written, streams of data input go into the RAM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E7EB6-5D66-49C7-8A64-A2DAC367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42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2390377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BAC7-69A8-49B5-815B-BE410849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On-chip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2690D-BF76-41E2-A524-24885069B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method </a:t>
            </a:r>
            <a:r>
              <a:rPr lang="en-US" b="1" dirty="0" err="1"/>
              <a:t>alloc</a:t>
            </a:r>
            <a:r>
              <a:rPr lang="en-US" dirty="0"/>
              <a:t> returns a Memory object, </a:t>
            </a:r>
            <a:br>
              <a:rPr lang="en-US" dirty="0"/>
            </a:br>
            <a:r>
              <a:rPr lang="en-US" dirty="0"/>
              <a:t>which can then be used to access the memory: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Memory&lt;</a:t>
            </a:r>
            <a:r>
              <a:rPr lang="en-US" dirty="0" err="1"/>
              <a:t>DFEVar</a:t>
            </a:r>
            <a:r>
              <a:rPr lang="en-US" dirty="0"/>
              <a:t>&gt; </a:t>
            </a:r>
            <a:r>
              <a:rPr lang="en-US" b="1" dirty="0" err="1"/>
              <a:t>mem</a:t>
            </a:r>
            <a:r>
              <a:rPr lang="en-US" dirty="0" err="1"/>
              <a:t>.alloc</a:t>
            </a:r>
            <a:r>
              <a:rPr lang="en-US" dirty="0"/>
              <a:t>(</a:t>
            </a:r>
            <a:r>
              <a:rPr lang="en-US" dirty="0" err="1"/>
              <a:t>DFEType</a:t>
            </a:r>
            <a:r>
              <a:rPr lang="en-US" dirty="0"/>
              <a:t> type, </a:t>
            </a:r>
            <a:r>
              <a:rPr lang="en-US" b="1" dirty="0"/>
              <a:t>int </a:t>
            </a:r>
            <a:r>
              <a:rPr lang="en-US" dirty="0"/>
              <a:t>depth)</a:t>
            </a:r>
          </a:p>
          <a:p>
            <a:endParaRPr lang="en-US" dirty="0"/>
          </a:p>
          <a:p>
            <a:r>
              <a:rPr lang="en-US" dirty="0"/>
              <a:t>Data can be written into a RAM via the call: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/>
              <a:t>Memory.write</a:t>
            </a:r>
            <a:r>
              <a:rPr lang="en-US" dirty="0"/>
              <a:t>(</a:t>
            </a:r>
            <a:r>
              <a:rPr lang="en-US" dirty="0" err="1"/>
              <a:t>DFEVar</a:t>
            </a:r>
            <a:r>
              <a:rPr lang="en-US" dirty="0"/>
              <a:t> address, </a:t>
            </a:r>
            <a:r>
              <a:rPr lang="en-US" dirty="0" err="1"/>
              <a:t>DFEVar</a:t>
            </a:r>
            <a:r>
              <a:rPr lang="en-US" dirty="0"/>
              <a:t> data, </a:t>
            </a:r>
            <a:r>
              <a:rPr lang="en-US" dirty="0" err="1"/>
              <a:t>DFEVar</a:t>
            </a:r>
            <a:r>
              <a:rPr lang="en-US" dirty="0"/>
              <a:t> enable)</a:t>
            </a:r>
          </a:p>
          <a:p>
            <a:endParaRPr lang="en-US" dirty="0"/>
          </a:p>
          <a:p>
            <a:r>
              <a:rPr lang="en-US" dirty="0"/>
              <a:t>Reading memory from specified addresses: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err="1"/>
              <a:t>Memory.read</a:t>
            </a:r>
            <a:r>
              <a:rPr lang="en-US" dirty="0"/>
              <a:t>(</a:t>
            </a:r>
            <a:r>
              <a:rPr lang="en-US" dirty="0" err="1"/>
              <a:t>DFEVar</a:t>
            </a:r>
            <a:r>
              <a:rPr lang="en-US" dirty="0"/>
              <a:t> address)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6C2F2-0B65-48C8-A614-AB9560B7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43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12510194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BAC7-69A8-49B5-815B-BE410849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Read-write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2690D-BF76-41E2-A524-24885069B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If you write to a memory address in a kernel tick </a:t>
            </a:r>
            <a:br>
              <a:rPr lang="en-GB" dirty="0"/>
            </a:br>
            <a:r>
              <a:rPr lang="en-GB" dirty="0"/>
              <a:t>you can not call read with the same address in the same tick.</a:t>
            </a:r>
          </a:p>
          <a:p>
            <a:endParaRPr lang="en-GB" dirty="0"/>
          </a:p>
          <a:p>
            <a:r>
              <a:rPr lang="en-GB" dirty="0"/>
              <a:t> Attempting to do so will return undefined data.</a:t>
            </a:r>
          </a:p>
          <a:p>
            <a:endParaRPr lang="en-US" dirty="0"/>
          </a:p>
          <a:p>
            <a:r>
              <a:rPr lang="en-US" dirty="0"/>
              <a:t>As an optimization, it is also possible to create a single memory port which both reads and writes in the same tick using the same address: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DFEVar</a:t>
            </a:r>
            <a:r>
              <a:rPr lang="en-US" dirty="0"/>
              <a:t> </a:t>
            </a:r>
            <a:r>
              <a:rPr lang="en-US" dirty="0" err="1"/>
              <a:t>Memory.port</a:t>
            </a:r>
            <a:r>
              <a:rPr lang="en-US" dirty="0"/>
              <a:t>(</a:t>
            </a:r>
            <a:r>
              <a:rPr lang="en-US" dirty="0" err="1"/>
              <a:t>DFEVar</a:t>
            </a:r>
            <a:r>
              <a:rPr lang="en-US" dirty="0"/>
              <a:t> address, </a:t>
            </a:r>
            <a:r>
              <a:rPr lang="en-US" dirty="0" err="1"/>
              <a:t>DFEVar</a:t>
            </a:r>
            <a:r>
              <a:rPr lang="en-US" dirty="0"/>
              <a:t> data in, </a:t>
            </a:r>
            <a:r>
              <a:rPr lang="en-US" dirty="0" err="1"/>
              <a:t>DFEVar</a:t>
            </a:r>
            <a:r>
              <a:rPr lang="en-US" dirty="0"/>
              <a:t> enable, </a:t>
            </a:r>
            <a:r>
              <a:rPr lang="en-US" dirty="0" err="1"/>
              <a:t>RamWriteMode</a:t>
            </a:r>
            <a:r>
              <a:rPr lang="en-US" dirty="0"/>
              <a:t> </a:t>
            </a:r>
            <a:r>
              <a:rPr lang="en-US" dirty="0" err="1"/>
              <a:t>portMode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ED49E-58B5-4799-94AA-F60F09971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44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2498223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BAC7-69A8-49B5-815B-BE410849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Mapped ROM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2690D-BF76-41E2-A524-24885069B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Memories can optionally be </a:t>
            </a:r>
            <a:r>
              <a:rPr lang="en-GB" b="1" dirty="0"/>
              <a:t>mapped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/>
              <a:t>which allows them to be changed by the CPU at runtime</a:t>
            </a:r>
          </a:p>
          <a:p>
            <a:endParaRPr lang="en-GB" dirty="0"/>
          </a:p>
          <a:p>
            <a:r>
              <a:rPr lang="en-GB" dirty="0"/>
              <a:t>For values that change slowly but sufficiently frequently </a:t>
            </a:r>
            <a:br>
              <a:rPr lang="en-GB" dirty="0"/>
            </a:br>
            <a:r>
              <a:rPr lang="en-GB" dirty="0"/>
              <a:t>that it would be undesirable to recompile the .max file.</a:t>
            </a:r>
          </a:p>
          <a:p>
            <a:endParaRPr lang="en-US" dirty="0"/>
          </a:p>
          <a:p>
            <a:r>
              <a:rPr lang="en-US" dirty="0"/>
              <a:t>Example:</a:t>
            </a:r>
            <a:endParaRPr lang="en-GB" dirty="0"/>
          </a:p>
          <a:p>
            <a:pPr marL="457200" lvl="1" indent="0">
              <a:buNone/>
            </a:pPr>
            <a:r>
              <a:rPr lang="en-US" dirty="0"/>
              <a:t>Memory&lt;</a:t>
            </a:r>
            <a:r>
              <a:rPr lang="en-US" dirty="0" err="1"/>
              <a:t>DFEVar</a:t>
            </a:r>
            <a:r>
              <a:rPr lang="en-US" dirty="0"/>
              <a:t>&gt; </a:t>
            </a:r>
            <a:r>
              <a:rPr lang="en-US" dirty="0" err="1"/>
              <a:t>mappedRom</a:t>
            </a:r>
            <a:r>
              <a:rPr lang="en-US" dirty="0"/>
              <a:t> = </a:t>
            </a:r>
            <a:r>
              <a:rPr lang="en-US" b="1" dirty="0" err="1"/>
              <a:t>mem</a:t>
            </a:r>
            <a:r>
              <a:rPr lang="en-US" dirty="0" err="1"/>
              <a:t>.alloc</a:t>
            </a:r>
            <a:r>
              <a:rPr lang="en-US" dirty="0"/>
              <a:t>(</a:t>
            </a:r>
            <a:r>
              <a:rPr lang="en-US" dirty="0" err="1"/>
              <a:t>dfeFloat</a:t>
            </a:r>
            <a:r>
              <a:rPr lang="en-US" dirty="0"/>
              <a:t>(8,24), </a:t>
            </a:r>
            <a:r>
              <a:rPr lang="en-US" dirty="0" err="1"/>
              <a:t>dataSize</a:t>
            </a:r>
            <a:r>
              <a:rPr lang="en-US" dirty="0"/>
              <a:t>);</a:t>
            </a:r>
          </a:p>
          <a:p>
            <a:pPr marL="457200" lvl="1" indent="0">
              <a:buNone/>
            </a:pPr>
            <a:r>
              <a:rPr lang="en-US" dirty="0" err="1"/>
              <a:t>mappedRom.mapToCPU</a:t>
            </a:r>
            <a:r>
              <a:rPr lang="en-US" dirty="0"/>
              <a:t>(”</a:t>
            </a:r>
            <a:r>
              <a:rPr lang="en-US" dirty="0" err="1"/>
              <a:t>mappedRom</a:t>
            </a:r>
            <a:r>
              <a:rPr lang="en-US" dirty="0"/>
              <a:t>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29622-47D1-4720-9186-44ECC02C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45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5206768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BAC7-69A8-49B5-815B-BE410849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Off-chip memory	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B06324-04DF-454D-83D0-59C5285A09C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Allows large amounts of data to be kept local to the dataflow engine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44BA62-DF28-4713-BD6C-0A94F0C3D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610" y="2264299"/>
            <a:ext cx="6182780" cy="45049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06275D-6BB0-42C0-B364-19A7C8F26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46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24080217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F8066-37E0-4361-9A1E-400C3D4F5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in the dataflow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84C11-BA5D-40CE-9375-065F15038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 a dataflow implementation, the data is streamed into the Kernel from the Manager, so there is no need for a loop in the Kernel itself: </a:t>
            </a:r>
            <a:r>
              <a:rPr lang="en-GB" b="1" dirty="0"/>
              <a:t>the loop is implicit in the stream</a:t>
            </a:r>
            <a:r>
              <a:rPr lang="en-GB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Manager controls the streaming of the data from its source, which can be from the CPU directly, from the </a:t>
            </a:r>
            <a:r>
              <a:rPr lang="en-GB" dirty="0" err="1"/>
              <a:t>LMem</a:t>
            </a:r>
            <a:r>
              <a:rPr lang="en-GB" dirty="0"/>
              <a:t> on the DFE or via </a:t>
            </a:r>
            <a:r>
              <a:rPr lang="en-GB" dirty="0" err="1"/>
              <a:t>MaxRing</a:t>
            </a:r>
            <a:r>
              <a:rPr lang="en-GB" dirty="0"/>
              <a:t> from another DFE.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F86E5C-78BD-4E03-B300-58A721B43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69" y="3404679"/>
            <a:ext cx="4358336" cy="936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6E4A60-3932-44E5-85E7-F9FEAD24C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847" y="2680917"/>
            <a:ext cx="4581525" cy="20288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E7472-5591-455F-8860-0D4E678C1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47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24444228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6D65A-1F65-4650-801B-DD5A5055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&amp; while loops in the dataflow engine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2D8C2-8046-4029-9097-F492B485D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77" y="2929732"/>
            <a:ext cx="4506758" cy="17758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94B5E8-741B-405F-AE9F-85218D66D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660" y="2929731"/>
            <a:ext cx="5127385" cy="161767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27C280-C55D-40AA-8D72-AFFA02575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Counter chain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While loops?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BF48B0-859E-49FC-9A8C-5E7CB205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48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21545123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3A450-121C-45E2-A889-4B684004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 dataflow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FC2BB-DCEA-4D35-8912-F020ACF01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cycle in the dataflow graph arises from a dependence </a:t>
            </a:r>
            <a:br>
              <a:rPr lang="en-GB" dirty="0"/>
            </a:br>
            <a:r>
              <a:rPr lang="en-GB" dirty="0"/>
              <a:t>from one iteration to the next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44C22-718A-46AA-AD7F-A6439F1C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752" y="3205163"/>
            <a:ext cx="4324350" cy="297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60F180-7D10-46C8-A207-CAD2EAA63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55" y="2693372"/>
            <a:ext cx="4177683" cy="41646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B378B-E258-4C72-9ED7-094346E5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49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1746808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2038E-1371-45CB-AFBC-E5CF8FFF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40 years of microprocessor trend data</a:t>
            </a:r>
          </a:p>
        </p:txBody>
      </p:sp>
      <p:pic>
        <p:nvPicPr>
          <p:cNvPr id="4" name="Content Placeholder 7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E0D5127-37A9-41B2-BC58-9C87831BE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63" y="1825625"/>
            <a:ext cx="7042074" cy="43513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46D069-2E67-44E6-9D69-2E3C7D9D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5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5231504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3A450-121C-45E2-A889-4B684004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 dataflow graph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63A4DB-9600-4A9C-94B2-632FD17E2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807998" cy="4986348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789A261-5C44-45AF-990D-1B5CA8B85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330" y="1410958"/>
            <a:ext cx="3678406" cy="460409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C1862C-1941-43B5-BE40-C5D84EFAD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50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41838304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3A450-121C-45E2-A889-4B684004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Autoloop offset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FC2BB-DCEA-4D35-8912-F020ACF01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An </a:t>
            </a:r>
            <a:r>
              <a:rPr lang="en-GB" b="1" dirty="0"/>
              <a:t>Autoloop offset </a:t>
            </a:r>
            <a:r>
              <a:rPr lang="en-GB" dirty="0"/>
              <a:t>is a feature of </a:t>
            </a:r>
            <a:r>
              <a:rPr lang="en-GB" dirty="0" err="1"/>
              <a:t>MaxCompiler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that automatically calculates the lowest valid offset for a cycle </a:t>
            </a:r>
            <a:br>
              <a:rPr lang="en-GB" dirty="0"/>
            </a:br>
            <a:r>
              <a:rPr lang="en-GB" dirty="0"/>
              <a:t>in the graph</a:t>
            </a:r>
          </a:p>
          <a:p>
            <a:endParaRPr lang="en-GB" dirty="0"/>
          </a:p>
          <a:p>
            <a:pPr marL="457200" lvl="1" indent="0">
              <a:buNone/>
            </a:pPr>
            <a:r>
              <a:rPr lang="en-US" dirty="0" err="1"/>
              <a:t>Stream.OffsetExpr</a:t>
            </a:r>
            <a:r>
              <a:rPr lang="en-US" dirty="0"/>
              <a:t> </a:t>
            </a:r>
            <a:r>
              <a:rPr lang="en-US" dirty="0" err="1"/>
              <a:t>makeOffsetAutoLoop</a:t>
            </a:r>
            <a:r>
              <a:rPr lang="en-US" dirty="0"/>
              <a:t>(</a:t>
            </a:r>
            <a:r>
              <a:rPr lang="en-US" b="1" dirty="0"/>
              <a:t>String </a:t>
            </a:r>
            <a:r>
              <a:rPr lang="en-US" dirty="0"/>
              <a:t>name)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err="1"/>
              <a:t>Stream.OffsetExpr</a:t>
            </a:r>
            <a:r>
              <a:rPr lang="en-US" dirty="0"/>
              <a:t> </a:t>
            </a:r>
            <a:r>
              <a:rPr lang="en-US" dirty="0" err="1"/>
              <a:t>makeOffsetAutoLoop</a:t>
            </a:r>
            <a:r>
              <a:rPr lang="en-US" dirty="0"/>
              <a:t>(</a:t>
            </a:r>
            <a:r>
              <a:rPr lang="en-US" b="1" dirty="0"/>
              <a:t>String </a:t>
            </a:r>
            <a:r>
              <a:rPr lang="en-US" dirty="0"/>
              <a:t>name, </a:t>
            </a:r>
            <a:r>
              <a:rPr lang="en-US" b="1" dirty="0"/>
              <a:t>int </a:t>
            </a:r>
            <a:r>
              <a:rPr lang="en-US" dirty="0"/>
              <a:t>min size, </a:t>
            </a:r>
            <a:r>
              <a:rPr lang="en-US" b="1" dirty="0"/>
              <a:t>int </a:t>
            </a:r>
            <a:r>
              <a:rPr lang="en-US" dirty="0"/>
              <a:t>max size)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/>
              <a:t>DFEVar</a:t>
            </a:r>
            <a:r>
              <a:rPr lang="en-US" dirty="0"/>
              <a:t> </a:t>
            </a:r>
            <a:r>
              <a:rPr lang="en-US" dirty="0" err="1"/>
              <a:t>Stream.OffsetExpr.getDFEVar</a:t>
            </a:r>
            <a:r>
              <a:rPr lang="en-US" dirty="0"/>
              <a:t>(</a:t>
            </a:r>
            <a:r>
              <a:rPr lang="en-US" dirty="0" err="1"/>
              <a:t>KernelLib</a:t>
            </a:r>
            <a:r>
              <a:rPr lang="en-US" dirty="0"/>
              <a:t> design)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47C7E-B28D-40F3-B250-D2F5224F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51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15727043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3A450-121C-45E2-A889-4B684004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Autoloop offset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B86F83-AB40-49F3-AC4C-4563796BD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6648" y="1275210"/>
            <a:ext cx="4016051" cy="4944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6D742E-A26C-486F-96EA-C025C4B35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00239"/>
            <a:ext cx="5296270" cy="52339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957200-6B1F-4532-8ED5-95FE804A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52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14349531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3A450-121C-45E2-A889-4B684004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Multi-tick implementation of the row-sum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8BCA2C-1B58-4423-A5DD-005737E0E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0067" y="1262911"/>
            <a:ext cx="5720107" cy="55203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D7EDFA-0EC8-4A85-B1AB-7ADF5BAA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53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10411764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3A450-121C-45E2-A889-4B684004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dependency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2A9EF3-C2F8-49F0-ACCA-751B43106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536" y="1532661"/>
            <a:ext cx="7929965" cy="48114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EF373-E0BD-4627-952A-B89E407B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54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14429716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3A450-121C-45E2-A889-4B684004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Multi-tick implementation of the column-sum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DFCC31-D61E-43F1-9BB2-167638CB4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8439" y="1372864"/>
            <a:ext cx="5970785" cy="545934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8EF144-3DA5-4CBA-BDA3-22566A2F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55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22710015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2C73E-F268-4C89-8246-8D3A3EECE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assignments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4C977-77EC-4170-823F-276AF9CCC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For each homework assignment,</a:t>
            </a:r>
            <a:br>
              <a:rPr lang="en-US" dirty="0"/>
            </a:br>
            <a:r>
              <a:rPr lang="en-US" dirty="0"/>
              <a:t>you should take one algorithm from the following sources:</a:t>
            </a:r>
          </a:p>
          <a:p>
            <a:endParaRPr lang="en-US" dirty="0"/>
          </a:p>
          <a:p>
            <a:r>
              <a:rPr lang="en-US" b="1" dirty="0"/>
              <a:t>Homework Assignment 1 (Math):</a:t>
            </a:r>
            <a:br>
              <a:rPr lang="en-US" b="1" dirty="0"/>
            </a:br>
            <a:r>
              <a:rPr lang="en-GB" dirty="0">
                <a:hlinkClick r:id="rId2"/>
              </a:rPr>
              <a:t>http://</a:t>
            </a:r>
            <a:r>
              <a:rPr lang="en-GB" dirty="0" err="1">
                <a:hlinkClick r:id="rId2"/>
              </a:rPr>
              <a:t>www.grad.hr</a:t>
            </a:r>
            <a:r>
              <a:rPr lang="en-GB" dirty="0">
                <a:hlinkClick r:id="rId2"/>
              </a:rPr>
              <a:t>/</a:t>
            </a:r>
            <a:r>
              <a:rPr lang="en-GB" dirty="0" err="1">
                <a:hlinkClick r:id="rId2"/>
              </a:rPr>
              <a:t>nastava</a:t>
            </a:r>
            <a:r>
              <a:rPr lang="en-GB" dirty="0">
                <a:hlinkClick r:id="rId2"/>
              </a:rPr>
              <a:t>/</a:t>
            </a:r>
            <a:r>
              <a:rPr lang="en-GB" dirty="0" err="1">
                <a:hlinkClick r:id="rId2"/>
              </a:rPr>
              <a:t>gs</a:t>
            </a:r>
            <a:r>
              <a:rPr lang="en-GB" dirty="0">
                <a:hlinkClick r:id="rId2"/>
              </a:rPr>
              <a:t>/</a:t>
            </a:r>
            <a:r>
              <a:rPr lang="en-GB" dirty="0" err="1">
                <a:hlinkClick r:id="rId2"/>
              </a:rPr>
              <a:t>prg</a:t>
            </a:r>
            <a:r>
              <a:rPr lang="en-GB" dirty="0">
                <a:hlinkClick r:id="rId2"/>
              </a:rPr>
              <a:t>/</a:t>
            </a:r>
            <a:r>
              <a:rPr lang="en-GB" dirty="0" err="1">
                <a:hlinkClick r:id="rId2"/>
              </a:rPr>
              <a:t>NumericalRecipesinC.pdf</a:t>
            </a:r>
            <a:r>
              <a:rPr lang="en-GB" dirty="0">
                <a:hlinkClick r:id="rId2"/>
              </a:rPr>
              <a:t> </a:t>
            </a:r>
            <a:endParaRPr lang="en-GB" dirty="0"/>
          </a:p>
          <a:p>
            <a:r>
              <a:rPr lang="en-US" dirty="0"/>
              <a:t>without (Search, Sorting, Random Numbers, Less-Numerical Algorithms)</a:t>
            </a:r>
          </a:p>
          <a:p>
            <a:endParaRPr lang="en-US" dirty="0"/>
          </a:p>
          <a:p>
            <a:r>
              <a:rPr lang="en-US" b="1" dirty="0"/>
              <a:t>Homework Assignment 2 (Image Understanding):</a:t>
            </a:r>
            <a:br>
              <a:rPr lang="en-US" b="1" dirty="0"/>
            </a:br>
            <a:r>
              <a:rPr lang="en-US" dirty="0">
                <a:hlinkClick r:id="rId3"/>
              </a:rPr>
              <a:t>http://homepages.inf.ed.ac.uk/rbf/BOOKS/PHILLIPS/cips2ed.pdf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Homework Assignment 3 (Machine Learning):</a:t>
            </a:r>
            <a:br>
              <a:rPr lang="en-US" b="1" dirty="0"/>
            </a:br>
            <a:r>
              <a:rPr lang="en-US" dirty="0">
                <a:hlinkClick r:id="rId4"/>
              </a:rPr>
              <a:t>http://stanford.edu/~rezab/nips2014workshop/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B5E01-1914-4FE1-AB0D-69D6C105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56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26139625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7ECD-521C-47B0-A6D2-799A2D90F9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D4E7870-AD9D-4C0D-BC8F-AAEC53B25A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Homework assignment 1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0B379C-B492-4048-84E5-117484C2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57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34593846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8C2A5-D74D-4773-B8DE-FF95D84C3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correlation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07386-33CE-4AEA-9CCB-D574215F7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set of observations (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i="1" dirty="0"/>
              <a:t>, y</a:t>
            </a:r>
            <a:r>
              <a:rPr lang="en-US" i="1" baseline="-25000" dirty="0"/>
              <a:t>1</a:t>
            </a:r>
            <a:r>
              <a:rPr lang="en-US" dirty="0"/>
              <a:t>), (</a:t>
            </a:r>
            <a:r>
              <a:rPr lang="en-US" i="1" dirty="0"/>
              <a:t>x</a:t>
            </a:r>
            <a:r>
              <a:rPr lang="en-US" i="1" baseline="-25000" dirty="0"/>
              <a:t>2</a:t>
            </a:r>
            <a:r>
              <a:rPr lang="en-US" i="1" dirty="0"/>
              <a:t>,y</a:t>
            </a:r>
            <a:r>
              <a:rPr lang="en-US" i="1" baseline="-25000" dirty="0"/>
              <a:t>2</a:t>
            </a:r>
            <a:r>
              <a:rPr lang="en-US" dirty="0"/>
              <a:t>),...(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 err="1"/>
              <a:t>,y</a:t>
            </a:r>
            <a:r>
              <a:rPr lang="en-US" i="1" baseline="-25000" dirty="0" err="1"/>
              <a:t>n</a:t>
            </a:r>
            <a:r>
              <a:rPr lang="en-US" dirty="0"/>
              <a:t>), the formula for computing the correlation coefficient is given by: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4F4E73-4D7D-4493-83BF-C5F9BC540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94" y="3065295"/>
            <a:ext cx="4410075" cy="13049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6F476-D767-4985-84D3-36E2AE47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58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28825793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80A9C-E934-4A10-893A-42CA9085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correlation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4CC82A-45FD-4DE0-9EA8-C150DF8F3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1355904"/>
            <a:ext cx="5016667" cy="508570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A00C49-4951-4851-828E-9C7A32C7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59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4793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0745B-A8A8-409B-90B8-A05F4BF0B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High-performance computing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FF66C-07DC-4205-A79C-9631A3A59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end of Moore's Law leads to the several approaches </a:t>
            </a:r>
            <a:br>
              <a:rPr lang="en-GB" dirty="0"/>
            </a:br>
            <a:r>
              <a:rPr lang="en-GB" dirty="0"/>
              <a:t>for solving this problem</a:t>
            </a:r>
            <a:endParaRPr lang="en-US" dirty="0"/>
          </a:p>
          <a:p>
            <a:endParaRPr lang="en-GB" dirty="0"/>
          </a:p>
          <a:p>
            <a:r>
              <a:rPr lang="en-GB" dirty="0"/>
              <a:t>The development of high-performance computing systems </a:t>
            </a:r>
            <a:br>
              <a:rPr lang="en-GB" dirty="0"/>
            </a:br>
            <a:r>
              <a:rPr lang="en-GB" dirty="0"/>
              <a:t>utilizes other alternative architectural principles, </a:t>
            </a:r>
            <a:br>
              <a:rPr lang="en-GB" dirty="0"/>
            </a:br>
            <a:r>
              <a:rPr lang="en-GB" dirty="0"/>
              <a:t>such as the dataflow paradigm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782B4-5DF1-4E6D-9FCD-56CAF2F36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6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35267934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73CD1-9568-4B53-9E4B-1936A54A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correlation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12AE6E-227F-4A68-AAC6-1363BCC6F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4948" y="1447800"/>
            <a:ext cx="4498459" cy="501716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85F94-E5B8-4A36-AA91-60EAC9DF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60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26147920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345-6D0D-4652-A067-5F96BEE13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Secant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33FD1-C5BF-452E-80C9-248B50E68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secant method is a root-finding algorithm </a:t>
            </a:r>
            <a:br>
              <a:rPr lang="en-US" dirty="0"/>
            </a:br>
            <a:r>
              <a:rPr lang="en-US" dirty="0"/>
              <a:t>that uses a succession of roots of secant lines </a:t>
            </a:r>
            <a:br>
              <a:rPr lang="en-US" dirty="0"/>
            </a:br>
            <a:r>
              <a:rPr lang="en-US" dirty="0"/>
              <a:t>to better approximate a root of a function f.</a:t>
            </a:r>
          </a:p>
          <a:p>
            <a:endParaRPr lang="en-US" dirty="0"/>
          </a:p>
          <a:p>
            <a:r>
              <a:rPr lang="en-US" dirty="0"/>
              <a:t>The secant method is defined by the recurrence relation: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B80BF3E-EE54-46CD-9083-4FF2374EA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093" y="4529801"/>
            <a:ext cx="9784368" cy="8894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807D3-EF41-4D77-AEC0-BCF1C00E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61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30153852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74FFE-BD33-43B9-A7C7-D091133D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Secant method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6B6A49-6F19-47AF-8CED-7B269E561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14" y="1825625"/>
            <a:ext cx="5439172" cy="435133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D7E07E-2451-45ED-8B44-3314E735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62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38433063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8C65A-7632-47FA-BF2A-EA5E0C00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Secant method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6B9843-9314-46F6-9126-ECF1CAF71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969" y="1456494"/>
            <a:ext cx="5524500" cy="51530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395A7D-50F5-4310-9087-2DF153396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63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2421130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3A643-5E59-4BC1-B499-EF99B4A0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Secant method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764694-7118-4286-A976-A72F9CEE8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1987" y="1360900"/>
            <a:ext cx="5639776" cy="5370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89363-2D00-4C6C-9755-F2B2D9D54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763" y="681831"/>
            <a:ext cx="5626774" cy="32234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32252A-8EEC-497F-8276-50EA9130A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462" y="4098380"/>
            <a:ext cx="5343525" cy="25717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E5273-4557-4817-8468-FE685FBA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64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27156339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7ECD-521C-47B0-A6D2-799A2D90F9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Image understanding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D4E7870-AD9D-4C0D-BC8F-AAEC53B25A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Homework assignment 2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BCF30F-34A0-4207-A280-6A6AF60F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65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37914427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6AE39-4905-4832-AB46-668D1464B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Brightness adjustment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9BE705-33CA-496D-A4E4-E524D73A3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2253456"/>
            <a:ext cx="7315200" cy="28098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4F9320-7C34-4038-BC0D-91433453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66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21882286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6C25-C5B3-4053-ABB5-D5E1C35C6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Brightness adjustment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25FCA5-B2BF-446B-8223-559CEE8BE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396999"/>
            <a:ext cx="4667250" cy="5173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BB5B3F-A6A4-47E7-9FE2-EF928FD5E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612" y="1814512"/>
            <a:ext cx="5038725" cy="40481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D4966A-D912-4397-AB26-8CBD2E21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67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38346884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7ECD-521C-47B0-A6D2-799A2D90F9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Machine learning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D4E7870-AD9D-4C0D-BC8F-AAEC53B25A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Homework assignment 3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538754-F6D8-4E40-A15C-C43A767B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68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21352808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873C-B24C-4BDA-B7F7-BCF41D65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2E051-CEE1-4BDA-AD7E-8DED6560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69</a:t>
            </a:fld>
            <a:r>
              <a:rPr lang="en-US" dirty="0"/>
              <a:t>/72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8C62D8-717D-4490-A623-68A0458FA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57325"/>
            <a:ext cx="4362450" cy="5400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3614B0-942B-41ED-A0C9-4FBAF813F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804" y="3515696"/>
            <a:ext cx="5124450" cy="3228975"/>
          </a:xfrm>
          <a:prstGeom prst="rect">
            <a:avLst/>
          </a:prstGeom>
        </p:spPr>
      </p:pic>
      <p:pic>
        <p:nvPicPr>
          <p:cNvPr id="11" name="Picture 10" descr="E:\KONFERENCIJE\literature\PERCEPTRON\perceptron.png">
            <a:extLst>
              <a:ext uri="{FF2B5EF4-FFF2-40B4-BE49-F238E27FC236}">
                <a16:creationId xmlns:a16="http://schemas.microsoft.com/office/drawing/2014/main" id="{9942A86B-0D80-4DCC-9087-3AEE11C3592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975" y="365125"/>
            <a:ext cx="2438400" cy="2647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00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0745B-A8A8-409B-90B8-A05F4BF0B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dataflow paradigm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FF66C-07DC-4205-A79C-9631A3A59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dataflow paradigm introduces </a:t>
            </a:r>
            <a:r>
              <a:rPr lang="en-GB" dirty="0"/>
              <a:t>computing</a:t>
            </a:r>
            <a:r>
              <a:rPr lang="en-US" dirty="0"/>
              <a:t> in space</a:t>
            </a:r>
            <a:br>
              <a:rPr lang="en-US" dirty="0"/>
            </a:br>
            <a:r>
              <a:rPr lang="en-US" dirty="0"/>
              <a:t>where </a:t>
            </a:r>
            <a:r>
              <a:rPr lang="en-GB" dirty="0"/>
              <a:t>computations are placed dimensionally on a chip</a:t>
            </a:r>
          </a:p>
          <a:p>
            <a:endParaRPr lang="en-GB" dirty="0"/>
          </a:p>
          <a:p>
            <a:r>
              <a:rPr lang="en-GB" dirty="0"/>
              <a:t>Such an approach perfectly fits when </a:t>
            </a:r>
            <a:br>
              <a:rPr lang="en-GB" dirty="0"/>
            </a:br>
            <a:r>
              <a:rPr lang="en-GB" dirty="0"/>
              <a:t>execution time is not a prime concern, </a:t>
            </a:r>
            <a:br>
              <a:rPr lang="en-GB" dirty="0"/>
            </a:br>
            <a:r>
              <a:rPr lang="en-GB" dirty="0"/>
              <a:t>to save space and energy, </a:t>
            </a:r>
            <a:br>
              <a:rPr lang="en-GB" dirty="0"/>
            </a:br>
            <a:r>
              <a:rPr lang="en-GB" dirty="0"/>
              <a:t>and with limited space and/or power resources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big data algorithms, the dataflow paradigm can achieve acceleration consuming much less electrical power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65213-0631-4AAE-85BD-A6BFAC3F5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7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13446225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873C-B24C-4BDA-B7F7-BCF41D65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2E051-CEE1-4BDA-AD7E-8DED6560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70</a:t>
            </a:fld>
            <a:r>
              <a:rPr lang="en-US" dirty="0"/>
              <a:t>/72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7749D-FA18-44BE-BA57-2EB5A113A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935" y="0"/>
            <a:ext cx="6019800" cy="5476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4E8051-3773-4F3A-9ADB-F3DA594FC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935" y="5476875"/>
            <a:ext cx="4533900" cy="1266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49145B-18C5-44B3-8194-147DE5C1B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35" y="1790700"/>
            <a:ext cx="56007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608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873C-B24C-4BDA-B7F7-BCF41D65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calculus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59151-080B-4961-A120-53F6D5300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1911350"/>
            <a:ext cx="8943975" cy="431104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2E051-CEE1-4BDA-AD7E-8DED6560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71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12790613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7ECD-521C-47B0-A6D2-799A2D90F9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538754-F6D8-4E40-A15C-C43A767B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72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642553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0745B-A8A8-409B-90B8-A05F4BF0B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for the dataflow paradigm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FF66C-07DC-4205-A79C-9631A3A59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400" indent="-51435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/>
              <a:t>Over 95% of the algorithm run-time has to be in loops</a:t>
            </a:r>
          </a:p>
          <a:p>
            <a:pPr marL="230400" indent="-51435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/>
              <a:t>Acceleration depends on level of data reusability inside </a:t>
            </a:r>
            <a:r>
              <a:rPr lang="en-GB" dirty="0"/>
              <a:t>the loops</a:t>
            </a:r>
            <a:endParaRPr lang="en-US" dirty="0"/>
          </a:p>
          <a:p>
            <a:pPr marL="230400" indent="-51435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dirty="0"/>
          </a:p>
          <a:p>
            <a:pPr marL="230400" indent="-51435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/>
              <a:t>Suitable for data streaming</a:t>
            </a:r>
          </a:p>
          <a:p>
            <a:pPr marL="230400" indent="-51435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/>
              <a:t>Latency before the first result is computed</a:t>
            </a:r>
          </a:p>
          <a:p>
            <a:pPr marL="230400" indent="-51435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dirty="0"/>
          </a:p>
          <a:p>
            <a:pPr marL="230400" indent="-51435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/>
              <a:t>Presents a new programming model</a:t>
            </a:r>
          </a:p>
          <a:p>
            <a:pPr marL="230400" indent="-51435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/>
              <a:t>Requires programming effort to accelerate an algorithm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9890A-ADE1-4F2E-B26A-FF92D3BE4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8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649032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0745B-A8A8-409B-90B8-A05F4BF0B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Maxeler</a:t>
            </a:r>
            <a:r>
              <a:rPr lang="en-US" dirty="0"/>
              <a:t> dataflow architecture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7EB1BA-F870-40AF-BBF5-A713824E5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84" y="1690688"/>
            <a:ext cx="5745031" cy="452038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DFD919-F416-4684-938D-526FE6B0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08E8-9E5F-45CE-9C53-744749186178}" type="slidenum">
              <a:rPr lang="en-US" smtClean="0"/>
              <a:t>9</a:t>
            </a:fld>
            <a:r>
              <a:rPr lang="en-US" dirty="0"/>
              <a:t>/72</a:t>
            </a:r>
          </a:p>
        </p:txBody>
      </p:sp>
    </p:spTree>
    <p:extLst>
      <p:ext uri="{BB962C8B-B14F-4D97-AF65-F5344CB8AC3E}">
        <p14:creationId xmlns:p14="http://schemas.microsoft.com/office/powerpoint/2010/main" val="1886107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2155</Words>
  <Application>Microsoft Macintosh PowerPoint</Application>
  <PresentationFormat>Widescreen</PresentationFormat>
  <Paragraphs>390</Paragraphs>
  <Slides>72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Calibri</vt:lpstr>
      <vt:lpstr>Calibri Light</vt:lpstr>
      <vt:lpstr>Office Theme</vt:lpstr>
      <vt:lpstr>Dataflow Computing</vt:lpstr>
      <vt:lpstr>Big data</vt:lpstr>
      <vt:lpstr>Power dissipation</vt:lpstr>
      <vt:lpstr>Moore’s Law</vt:lpstr>
      <vt:lpstr>40 years of microprocessor trend data</vt:lpstr>
      <vt:lpstr>High-performance computing</vt:lpstr>
      <vt:lpstr>The dataflow paradigm</vt:lpstr>
      <vt:lpstr>Conditions for the dataflow paradigm</vt:lpstr>
      <vt:lpstr>Maxeler dataflow architecture</vt:lpstr>
      <vt:lpstr>Controlflow vs. dataflow</vt:lpstr>
      <vt:lpstr>Maxeler WebIDE</vt:lpstr>
      <vt:lpstr>Exercise 1 - Hello World</vt:lpstr>
      <vt:lpstr>Application</vt:lpstr>
      <vt:lpstr>Kernel</vt:lpstr>
      <vt:lpstr>Manager</vt:lpstr>
      <vt:lpstr>Hello World – Kernel code</vt:lpstr>
      <vt:lpstr>Hello World – Manager code</vt:lpstr>
      <vt:lpstr>Hello World – CPU code</vt:lpstr>
      <vt:lpstr>Debugging</vt:lpstr>
      <vt:lpstr>Exercise 1</vt:lpstr>
      <vt:lpstr>Software and hardware variables</vt:lpstr>
      <vt:lpstr>Hardware variables</vt:lpstr>
      <vt:lpstr>Floating-point vs fixed-point</vt:lpstr>
      <vt:lpstr>Hardware variables</vt:lpstr>
      <vt:lpstr>PowerPoint Presentation</vt:lpstr>
      <vt:lpstr>Available dataflow operators</vt:lpstr>
      <vt:lpstr>Exercise 2</vt:lpstr>
      <vt:lpstr>Exercise 3</vt:lpstr>
      <vt:lpstr>Scalar values</vt:lpstr>
      <vt:lpstr>Exercise 4</vt:lpstr>
      <vt:lpstr>Streams of data</vt:lpstr>
      <vt:lpstr>Streams of data</vt:lpstr>
      <vt:lpstr>Streams of data</vt:lpstr>
      <vt:lpstr>Streams of data</vt:lpstr>
      <vt:lpstr>Characteristics stream offsets</vt:lpstr>
      <vt:lpstr>Exercise 5</vt:lpstr>
      <vt:lpstr>Counters</vt:lpstr>
      <vt:lpstr>Advanced counters</vt:lpstr>
      <vt:lpstr>Exercise  6</vt:lpstr>
      <vt:lpstr>Controlled inputs and outputs</vt:lpstr>
      <vt:lpstr>DFE memory</vt:lpstr>
      <vt:lpstr>DFE memory</vt:lpstr>
      <vt:lpstr>On-chip memory</vt:lpstr>
      <vt:lpstr>Read-write memory</vt:lpstr>
      <vt:lpstr>Mapped ROM memory</vt:lpstr>
      <vt:lpstr>Off-chip memory </vt:lpstr>
      <vt:lpstr>Loops in the dataflow engine</vt:lpstr>
      <vt:lpstr>Nested &amp; while loops in the dataflow engine</vt:lpstr>
      <vt:lpstr>Cyclic dataflow graph</vt:lpstr>
      <vt:lpstr>Cyclic dataflow graph</vt:lpstr>
      <vt:lpstr>Autoloop offset</vt:lpstr>
      <vt:lpstr>Autoloop offset</vt:lpstr>
      <vt:lpstr>Multi-tick implementation of the row-sum</vt:lpstr>
      <vt:lpstr>Data dependency</vt:lpstr>
      <vt:lpstr>Multi-tick implementation of the column-sum</vt:lpstr>
      <vt:lpstr>Homework assignments</vt:lpstr>
      <vt:lpstr>Math examples</vt:lpstr>
      <vt:lpstr>Linear correlation</vt:lpstr>
      <vt:lpstr>Linear correlation</vt:lpstr>
      <vt:lpstr>Linear correlation</vt:lpstr>
      <vt:lpstr>Secant method</vt:lpstr>
      <vt:lpstr>Secant method</vt:lpstr>
      <vt:lpstr>Secant method</vt:lpstr>
      <vt:lpstr>Secant method</vt:lpstr>
      <vt:lpstr>Image understanding</vt:lpstr>
      <vt:lpstr>Brightness adjustment</vt:lpstr>
      <vt:lpstr>Brightness adjustment</vt:lpstr>
      <vt:lpstr>Machine learning</vt:lpstr>
      <vt:lpstr>Perceptron</vt:lpstr>
      <vt:lpstr>Perceptron</vt:lpstr>
      <vt:lpstr>Tensor calculus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Dataflow Computing</dc:title>
  <dc:creator>Milos Kotlar</dc:creator>
  <cp:lastModifiedBy>Милош Котлар</cp:lastModifiedBy>
  <cp:revision>213</cp:revision>
  <dcterms:created xsi:type="dcterms:W3CDTF">2018-11-15T15:48:35Z</dcterms:created>
  <dcterms:modified xsi:type="dcterms:W3CDTF">2020-04-11T10:14:00Z</dcterms:modified>
</cp:coreProperties>
</file>