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47" r:id="rId3"/>
    <p:sldId id="257" r:id="rId4"/>
    <p:sldId id="348" r:id="rId5"/>
    <p:sldId id="406" r:id="rId6"/>
    <p:sldId id="407" r:id="rId7"/>
    <p:sldId id="408" r:id="rId8"/>
    <p:sldId id="409" r:id="rId9"/>
    <p:sldId id="410" r:id="rId10"/>
    <p:sldId id="411" r:id="rId11"/>
    <p:sldId id="412" r:id="rId12"/>
    <p:sldId id="413" r:id="rId13"/>
    <p:sldId id="415" r:id="rId14"/>
    <p:sldId id="417" r:id="rId15"/>
    <p:sldId id="416" r:id="rId16"/>
    <p:sldId id="418" r:id="rId17"/>
    <p:sldId id="34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84F85F-023A-45C5-A500-9F52ABD57E3F}">
          <p14:sldIdLst>
            <p14:sldId id="256"/>
            <p14:sldId id="347"/>
            <p14:sldId id="257"/>
            <p14:sldId id="348"/>
            <p14:sldId id="406"/>
            <p14:sldId id="407"/>
            <p14:sldId id="408"/>
            <p14:sldId id="409"/>
            <p14:sldId id="410"/>
            <p14:sldId id="411"/>
            <p14:sldId id="412"/>
            <p14:sldId id="413"/>
            <p14:sldId id="415"/>
            <p14:sldId id="417"/>
            <p14:sldId id="416"/>
            <p14:sldId id="418"/>
            <p14:sldId id="3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77" autoAdjust="0"/>
    <p:restoredTop sz="83617"/>
  </p:normalViewPr>
  <p:slideViewPr>
    <p:cSldViewPr snapToGrid="0">
      <p:cViewPr varScale="1">
        <p:scale>
          <a:sx n="92" d="100"/>
          <a:sy n="92" d="100"/>
        </p:scale>
        <p:origin x="528" y="184"/>
      </p:cViewPr>
      <p:guideLst/>
    </p:cSldViewPr>
  </p:slideViewPr>
  <p:notesTextViewPr>
    <p:cViewPr>
      <p:scale>
        <a:sx n="1" d="1"/>
        <a:sy n="1" d="1"/>
      </p:scale>
      <p:origin x="0" y="0"/>
    </p:cViewPr>
  </p:notesTextViewPr>
  <p:sorterViewPr>
    <p:cViewPr>
      <p:scale>
        <a:sx n="285" d="100"/>
        <a:sy n="2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EE6EE-F562-4F4E-AE61-A57C7D17C856}" type="datetimeFigureOut">
              <a:rPr lang="en-US" smtClean="0"/>
              <a:t>4/11/20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291AF-999D-4489-A7D3-55FE2221B0B8}" type="slidenum">
              <a:rPr lang="en-US" smtClean="0"/>
              <a:t>‹#›</a:t>
            </a:fld>
            <a:endParaRPr lang="en-US"/>
          </a:p>
        </p:txBody>
      </p:sp>
    </p:spTree>
    <p:extLst>
      <p:ext uri="{BB962C8B-B14F-4D97-AF65-F5344CB8AC3E}">
        <p14:creationId xmlns:p14="http://schemas.microsoft.com/office/powerpoint/2010/main" val="6101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1DC291AF-999D-4489-A7D3-55FE2221B0B8}" type="slidenum">
              <a:rPr lang="en-US" smtClean="0"/>
              <a:t>1</a:t>
            </a:fld>
            <a:endParaRPr lang="en-US"/>
          </a:p>
        </p:txBody>
      </p:sp>
    </p:spTree>
    <p:extLst>
      <p:ext uri="{BB962C8B-B14F-4D97-AF65-F5344CB8AC3E}">
        <p14:creationId xmlns:p14="http://schemas.microsoft.com/office/powerpoint/2010/main" val="174543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1DC291AF-999D-4489-A7D3-55FE2221B0B8}" type="slidenum">
              <a:rPr lang="en-US" smtClean="0"/>
              <a:t>2</a:t>
            </a:fld>
            <a:endParaRPr lang="en-US"/>
          </a:p>
        </p:txBody>
      </p:sp>
    </p:spTree>
    <p:extLst>
      <p:ext uri="{BB962C8B-B14F-4D97-AF65-F5344CB8AC3E}">
        <p14:creationId xmlns:p14="http://schemas.microsoft.com/office/powerpoint/2010/main" val="244483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r>
              <a:rPr lang="en-GB" dirty="0"/>
              <a:t>Deploy contract:</a:t>
            </a:r>
          </a:p>
          <a:p>
            <a:endParaRPr lang="en-GB" dirty="0"/>
          </a:p>
          <a:p>
            <a:r>
              <a:rPr lang="en-GB" dirty="0"/>
              <a:t>["0x63616e6469646174653100000000000000000000000000000000000000000000","0x6332000000000000000000000000000000000000000000000000000000000000","0x6333000000000000000000000000000000000000000000000000000000000000"]</a:t>
            </a:r>
          </a:p>
          <a:p>
            <a:endParaRPr lang="en-RS" dirty="0"/>
          </a:p>
        </p:txBody>
      </p:sp>
      <p:sp>
        <p:nvSpPr>
          <p:cNvPr id="4" name="Slide Number Placeholder 3"/>
          <p:cNvSpPr>
            <a:spLocks noGrp="1"/>
          </p:cNvSpPr>
          <p:nvPr>
            <p:ph type="sldNum" sz="quarter" idx="5"/>
          </p:nvPr>
        </p:nvSpPr>
        <p:spPr/>
        <p:txBody>
          <a:bodyPr/>
          <a:lstStyle/>
          <a:p>
            <a:fld id="{1DC291AF-999D-4489-A7D3-55FE2221B0B8}" type="slidenum">
              <a:rPr lang="en-US" smtClean="0"/>
              <a:t>15</a:t>
            </a:fld>
            <a:endParaRPr lang="en-US"/>
          </a:p>
        </p:txBody>
      </p:sp>
    </p:spTree>
    <p:extLst>
      <p:ext uri="{BB962C8B-B14F-4D97-AF65-F5344CB8AC3E}">
        <p14:creationId xmlns:p14="http://schemas.microsoft.com/office/powerpoint/2010/main" val="72850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1DC291AF-999D-4489-A7D3-55FE2221B0B8}" type="slidenum">
              <a:rPr lang="en-US" smtClean="0"/>
              <a:t>16</a:t>
            </a:fld>
            <a:endParaRPr lang="en-US"/>
          </a:p>
        </p:txBody>
      </p:sp>
    </p:spTree>
    <p:extLst>
      <p:ext uri="{BB962C8B-B14F-4D97-AF65-F5344CB8AC3E}">
        <p14:creationId xmlns:p14="http://schemas.microsoft.com/office/powerpoint/2010/main" val="32833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1231-6476-4381-939B-B5A65ADFA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1C0ED-0EEC-4495-BA3C-F1F72D2A1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9C731B-93B4-4455-9CD9-A82DC25C01B9}"/>
              </a:ext>
            </a:extLst>
          </p:cNvPr>
          <p:cNvSpPr>
            <a:spLocks noGrp="1"/>
          </p:cNvSpPr>
          <p:nvPr>
            <p:ph type="dt" sz="half" idx="10"/>
          </p:nvPr>
        </p:nvSpPr>
        <p:spPr/>
        <p:txBody>
          <a:bodyPr/>
          <a:lstStyle/>
          <a:p>
            <a:fld id="{BEE773DC-B8D3-4301-8CAD-DBA4F96668F7}" type="datetime1">
              <a:rPr lang="en-US" smtClean="0"/>
              <a:t>4/11/20</a:t>
            </a:fld>
            <a:endParaRPr lang="en-US"/>
          </a:p>
        </p:txBody>
      </p:sp>
      <p:sp>
        <p:nvSpPr>
          <p:cNvPr id="5" name="Footer Placeholder 4">
            <a:extLst>
              <a:ext uri="{FF2B5EF4-FFF2-40B4-BE49-F238E27FC236}">
                <a16:creationId xmlns:a16="http://schemas.microsoft.com/office/drawing/2014/main" id="{6D62C4DD-A392-4115-B5C9-1181E1C08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606F2-8526-4C4B-9F0D-F96C0C4EE90A}"/>
              </a:ext>
            </a:extLst>
          </p:cNvPr>
          <p:cNvSpPr>
            <a:spLocks noGrp="1"/>
          </p:cNvSpPr>
          <p:nvPr>
            <p:ph type="sldNum" sz="quarter" idx="12"/>
          </p:nvPr>
        </p:nvSpPr>
        <p:spPr/>
        <p:txBody>
          <a:bodyPr/>
          <a:lstStyle/>
          <a:p>
            <a:fld id="{C8F008E8-9E5F-45CE-9C53-744749186178}" type="slidenum">
              <a:rPr lang="en-US" smtClean="0"/>
              <a:pPr/>
              <a:t>‹#›</a:t>
            </a:fld>
            <a:endParaRPr lang="en-US" dirty="0"/>
          </a:p>
        </p:txBody>
      </p:sp>
    </p:spTree>
    <p:extLst>
      <p:ext uri="{BB962C8B-B14F-4D97-AF65-F5344CB8AC3E}">
        <p14:creationId xmlns:p14="http://schemas.microsoft.com/office/powerpoint/2010/main" val="139756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DBDC-5937-4616-8F7C-A2070ECB9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F24580-6BE3-40FD-8A01-02EA475A12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328FB-85CA-45C3-A238-FE5FE27BB1BA}"/>
              </a:ext>
            </a:extLst>
          </p:cNvPr>
          <p:cNvSpPr>
            <a:spLocks noGrp="1"/>
          </p:cNvSpPr>
          <p:nvPr>
            <p:ph type="dt" sz="half" idx="10"/>
          </p:nvPr>
        </p:nvSpPr>
        <p:spPr/>
        <p:txBody>
          <a:bodyPr/>
          <a:lstStyle/>
          <a:p>
            <a:fld id="{63F32F1F-7AB7-449F-B4FA-254592A87390}" type="datetime1">
              <a:rPr lang="en-US" smtClean="0"/>
              <a:t>4/11/20</a:t>
            </a:fld>
            <a:endParaRPr lang="en-US"/>
          </a:p>
        </p:txBody>
      </p:sp>
      <p:sp>
        <p:nvSpPr>
          <p:cNvPr id="5" name="Footer Placeholder 4">
            <a:extLst>
              <a:ext uri="{FF2B5EF4-FFF2-40B4-BE49-F238E27FC236}">
                <a16:creationId xmlns:a16="http://schemas.microsoft.com/office/drawing/2014/main" id="{7AD0E247-A141-4B18-8367-0FB831A05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C2EB0-DF65-4AF4-BAB1-B63ED1A9CE0D}"/>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198358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C8B1B-9FCA-444F-B834-132DC92313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9D8441-A232-490E-A764-E382F9B7F5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18B00-1BAB-4691-86AD-195E8C65F78E}"/>
              </a:ext>
            </a:extLst>
          </p:cNvPr>
          <p:cNvSpPr>
            <a:spLocks noGrp="1"/>
          </p:cNvSpPr>
          <p:nvPr>
            <p:ph type="dt" sz="half" idx="10"/>
          </p:nvPr>
        </p:nvSpPr>
        <p:spPr/>
        <p:txBody>
          <a:bodyPr/>
          <a:lstStyle/>
          <a:p>
            <a:fld id="{8059B33D-8AE4-49CB-9B60-479A871564ED}" type="datetime1">
              <a:rPr lang="en-US" smtClean="0"/>
              <a:t>4/11/20</a:t>
            </a:fld>
            <a:endParaRPr lang="en-US"/>
          </a:p>
        </p:txBody>
      </p:sp>
      <p:sp>
        <p:nvSpPr>
          <p:cNvPr id="5" name="Footer Placeholder 4">
            <a:extLst>
              <a:ext uri="{FF2B5EF4-FFF2-40B4-BE49-F238E27FC236}">
                <a16:creationId xmlns:a16="http://schemas.microsoft.com/office/drawing/2014/main" id="{3D52A24B-57A1-44BB-8D5C-8C0F33B87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A3D02-29B1-402A-9D92-D82D6D3BEDDA}"/>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207788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3CDF-43E4-460D-8377-6B8C8876C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3762B-BFA4-4C98-823D-7524706983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43053-5BB1-4D57-B2D6-33B7ECD9F60A}"/>
              </a:ext>
            </a:extLst>
          </p:cNvPr>
          <p:cNvSpPr>
            <a:spLocks noGrp="1"/>
          </p:cNvSpPr>
          <p:nvPr>
            <p:ph type="dt" sz="half" idx="10"/>
          </p:nvPr>
        </p:nvSpPr>
        <p:spPr/>
        <p:txBody>
          <a:bodyPr/>
          <a:lstStyle/>
          <a:p>
            <a:fld id="{62EFA3CE-9AED-4D65-8D5B-6AD9CAB557DA}" type="datetime1">
              <a:rPr lang="en-US" smtClean="0"/>
              <a:t>4/11/20</a:t>
            </a:fld>
            <a:endParaRPr lang="en-US"/>
          </a:p>
        </p:txBody>
      </p:sp>
      <p:sp>
        <p:nvSpPr>
          <p:cNvPr id="5" name="Footer Placeholder 4">
            <a:extLst>
              <a:ext uri="{FF2B5EF4-FFF2-40B4-BE49-F238E27FC236}">
                <a16:creationId xmlns:a16="http://schemas.microsoft.com/office/drawing/2014/main" id="{172BC9B0-5B89-4E7D-8AF1-CE08E9CB0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8DF05-3046-428E-BB2D-45E7C29254F5}"/>
              </a:ext>
            </a:extLst>
          </p:cNvPr>
          <p:cNvSpPr>
            <a:spLocks noGrp="1"/>
          </p:cNvSpPr>
          <p:nvPr>
            <p:ph type="sldNum" sz="quarter" idx="12"/>
          </p:nvPr>
        </p:nvSpPr>
        <p:spPr/>
        <p:txBody>
          <a:bodyPr/>
          <a:lstStyle/>
          <a:p>
            <a:fld id="{C8F008E8-9E5F-45CE-9C53-744749186178}" type="slidenum">
              <a:rPr lang="en-US" smtClean="0"/>
              <a:pPr/>
              <a:t>‹#›</a:t>
            </a:fld>
            <a:r>
              <a:rPr lang="en-US" dirty="0"/>
              <a:t>/69</a:t>
            </a:r>
          </a:p>
        </p:txBody>
      </p:sp>
    </p:spTree>
    <p:extLst>
      <p:ext uri="{BB962C8B-B14F-4D97-AF65-F5344CB8AC3E}">
        <p14:creationId xmlns:p14="http://schemas.microsoft.com/office/powerpoint/2010/main" val="45236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82B-8E30-49FC-AE05-CDE3C5E27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748929-E3DC-4CCF-BF1C-A3EBB5D527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C2086B-D980-414D-92F9-A35B312BAB56}"/>
              </a:ext>
            </a:extLst>
          </p:cNvPr>
          <p:cNvSpPr>
            <a:spLocks noGrp="1"/>
          </p:cNvSpPr>
          <p:nvPr>
            <p:ph type="dt" sz="half" idx="10"/>
          </p:nvPr>
        </p:nvSpPr>
        <p:spPr/>
        <p:txBody>
          <a:bodyPr/>
          <a:lstStyle/>
          <a:p>
            <a:fld id="{27B57EA6-1071-4013-9617-65C5A022C9A4}" type="datetime1">
              <a:rPr lang="en-US" smtClean="0"/>
              <a:t>4/11/20</a:t>
            </a:fld>
            <a:endParaRPr lang="en-US"/>
          </a:p>
        </p:txBody>
      </p:sp>
      <p:sp>
        <p:nvSpPr>
          <p:cNvPr id="5" name="Footer Placeholder 4">
            <a:extLst>
              <a:ext uri="{FF2B5EF4-FFF2-40B4-BE49-F238E27FC236}">
                <a16:creationId xmlns:a16="http://schemas.microsoft.com/office/drawing/2014/main" id="{9BB60DA4-FB2C-4CD4-92CE-2E68FFDEB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857D8-E9F4-43C2-9467-68212E1B16AF}"/>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398109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DECA-94CF-4C72-BB0B-139E667B0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861D-79CE-4B29-8467-03057D1C9D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E592D2-5749-4D02-BE87-93A76CD096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A72F3-9723-48D8-BBE1-C4124FC2803A}"/>
              </a:ext>
            </a:extLst>
          </p:cNvPr>
          <p:cNvSpPr>
            <a:spLocks noGrp="1"/>
          </p:cNvSpPr>
          <p:nvPr>
            <p:ph type="dt" sz="half" idx="10"/>
          </p:nvPr>
        </p:nvSpPr>
        <p:spPr/>
        <p:txBody>
          <a:bodyPr/>
          <a:lstStyle/>
          <a:p>
            <a:fld id="{C5858039-6403-4E7D-8DC3-FC7EC0A11B78}" type="datetime1">
              <a:rPr lang="en-US" smtClean="0"/>
              <a:t>4/11/20</a:t>
            </a:fld>
            <a:endParaRPr lang="en-US"/>
          </a:p>
        </p:txBody>
      </p:sp>
      <p:sp>
        <p:nvSpPr>
          <p:cNvPr id="6" name="Footer Placeholder 5">
            <a:extLst>
              <a:ext uri="{FF2B5EF4-FFF2-40B4-BE49-F238E27FC236}">
                <a16:creationId xmlns:a16="http://schemas.microsoft.com/office/drawing/2014/main" id="{29958FFB-688E-46B3-B087-6F5E56F03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E72C0-D3AF-46BD-887B-A472D29BB51F}"/>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309839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6EB2-ABAA-473A-AE40-494842AB25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0C7450-0589-4D14-8EB4-9268386843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BD9A40-73F6-46A8-81B0-E511C46C20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8B7576-B476-4E88-93EB-81C5DBB2A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4DEDD7-E04F-4D68-AFAE-98E8FF75D8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408CE-7970-4DD7-9D82-8203E33DD6C0}"/>
              </a:ext>
            </a:extLst>
          </p:cNvPr>
          <p:cNvSpPr>
            <a:spLocks noGrp="1"/>
          </p:cNvSpPr>
          <p:nvPr>
            <p:ph type="dt" sz="half" idx="10"/>
          </p:nvPr>
        </p:nvSpPr>
        <p:spPr/>
        <p:txBody>
          <a:bodyPr/>
          <a:lstStyle/>
          <a:p>
            <a:fld id="{FF03BEC3-BFDC-43EF-8120-EB889DF25AC7}" type="datetime1">
              <a:rPr lang="en-US" smtClean="0"/>
              <a:t>4/11/20</a:t>
            </a:fld>
            <a:endParaRPr lang="en-US"/>
          </a:p>
        </p:txBody>
      </p:sp>
      <p:sp>
        <p:nvSpPr>
          <p:cNvPr id="8" name="Footer Placeholder 7">
            <a:extLst>
              <a:ext uri="{FF2B5EF4-FFF2-40B4-BE49-F238E27FC236}">
                <a16:creationId xmlns:a16="http://schemas.microsoft.com/office/drawing/2014/main" id="{88AA33B8-739A-41A5-AF31-1882F835F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404DD-CF3B-41C7-8D9C-6BFC33AB0871}"/>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362911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C4BF-71C0-4CB1-8AB4-3B8312F24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8F9A0-D8C9-4D8F-8366-839C61B98F1B}"/>
              </a:ext>
            </a:extLst>
          </p:cNvPr>
          <p:cNvSpPr>
            <a:spLocks noGrp="1"/>
          </p:cNvSpPr>
          <p:nvPr>
            <p:ph type="dt" sz="half" idx="10"/>
          </p:nvPr>
        </p:nvSpPr>
        <p:spPr/>
        <p:txBody>
          <a:bodyPr/>
          <a:lstStyle/>
          <a:p>
            <a:fld id="{F7D02227-E6D2-44E7-9990-BC805D8A37EF}" type="datetime1">
              <a:rPr lang="en-US" smtClean="0"/>
              <a:t>4/11/20</a:t>
            </a:fld>
            <a:endParaRPr lang="en-US"/>
          </a:p>
        </p:txBody>
      </p:sp>
      <p:sp>
        <p:nvSpPr>
          <p:cNvPr id="4" name="Footer Placeholder 3">
            <a:extLst>
              <a:ext uri="{FF2B5EF4-FFF2-40B4-BE49-F238E27FC236}">
                <a16:creationId xmlns:a16="http://schemas.microsoft.com/office/drawing/2014/main" id="{E92AABE6-6264-4A04-BF35-242F645F2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414784-0B05-4A52-8112-E1126E35FB2A}"/>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3259676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23DE5-4894-4A39-85B5-92598B19321D}"/>
              </a:ext>
            </a:extLst>
          </p:cNvPr>
          <p:cNvSpPr>
            <a:spLocks noGrp="1"/>
          </p:cNvSpPr>
          <p:nvPr>
            <p:ph type="dt" sz="half" idx="10"/>
          </p:nvPr>
        </p:nvSpPr>
        <p:spPr/>
        <p:txBody>
          <a:bodyPr/>
          <a:lstStyle/>
          <a:p>
            <a:fld id="{82B76C46-5C65-42F6-BFF6-37149C067B51}" type="datetime1">
              <a:rPr lang="en-US" smtClean="0"/>
              <a:t>4/11/20</a:t>
            </a:fld>
            <a:endParaRPr lang="en-US"/>
          </a:p>
        </p:txBody>
      </p:sp>
      <p:sp>
        <p:nvSpPr>
          <p:cNvPr id="3" name="Footer Placeholder 2">
            <a:extLst>
              <a:ext uri="{FF2B5EF4-FFF2-40B4-BE49-F238E27FC236}">
                <a16:creationId xmlns:a16="http://schemas.microsoft.com/office/drawing/2014/main" id="{617746CA-E27D-4AE9-B74F-7863E150E1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4200A9-B96E-4D93-812D-B6D40D3F1D40}"/>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1591759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EA17-156C-4AD9-BAA8-8E024C2CE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827BDA-9C14-47D7-B7E0-862CF1C4E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4BFAD6-1727-47F5-BF75-9BE67E478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3758BA-AF22-4C6F-868D-BA24E56A7A05}"/>
              </a:ext>
            </a:extLst>
          </p:cNvPr>
          <p:cNvSpPr>
            <a:spLocks noGrp="1"/>
          </p:cNvSpPr>
          <p:nvPr>
            <p:ph type="dt" sz="half" idx="10"/>
          </p:nvPr>
        </p:nvSpPr>
        <p:spPr/>
        <p:txBody>
          <a:bodyPr/>
          <a:lstStyle/>
          <a:p>
            <a:fld id="{3107F78F-2DB3-48F0-979E-4D35F13A11ED}" type="datetime1">
              <a:rPr lang="en-US" smtClean="0"/>
              <a:t>4/11/20</a:t>
            </a:fld>
            <a:endParaRPr lang="en-US"/>
          </a:p>
        </p:txBody>
      </p:sp>
      <p:sp>
        <p:nvSpPr>
          <p:cNvPr id="6" name="Footer Placeholder 5">
            <a:extLst>
              <a:ext uri="{FF2B5EF4-FFF2-40B4-BE49-F238E27FC236}">
                <a16:creationId xmlns:a16="http://schemas.microsoft.com/office/drawing/2014/main" id="{617F9AC6-A663-4CAA-BE46-C0219AA1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B723-2CF6-4060-87CA-A843E2F577D1}"/>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401128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5DE5-92BE-42C4-B64E-792BB60B0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643D47-9466-40D4-9C48-9D994464D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553C29-FFCE-4DBA-881C-3ED234FC8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ED7BDD-0DAB-4A7A-85AB-D880E45D7F90}"/>
              </a:ext>
            </a:extLst>
          </p:cNvPr>
          <p:cNvSpPr>
            <a:spLocks noGrp="1"/>
          </p:cNvSpPr>
          <p:nvPr>
            <p:ph type="dt" sz="half" idx="10"/>
          </p:nvPr>
        </p:nvSpPr>
        <p:spPr/>
        <p:txBody>
          <a:bodyPr/>
          <a:lstStyle/>
          <a:p>
            <a:fld id="{778E0305-7566-47F0-B052-9DE224D2E543}" type="datetime1">
              <a:rPr lang="en-US" smtClean="0"/>
              <a:t>4/11/20</a:t>
            </a:fld>
            <a:endParaRPr lang="en-US"/>
          </a:p>
        </p:txBody>
      </p:sp>
      <p:sp>
        <p:nvSpPr>
          <p:cNvPr id="6" name="Footer Placeholder 5">
            <a:extLst>
              <a:ext uri="{FF2B5EF4-FFF2-40B4-BE49-F238E27FC236}">
                <a16:creationId xmlns:a16="http://schemas.microsoft.com/office/drawing/2014/main" id="{10791684-1FCC-4FEA-9760-AE2ED5008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C8E1D-137B-490E-9652-8167B4D5CC2A}"/>
              </a:ext>
            </a:extLst>
          </p:cNvPr>
          <p:cNvSpPr>
            <a:spLocks noGrp="1"/>
          </p:cNvSpPr>
          <p:nvPr>
            <p:ph type="sldNum" sz="quarter" idx="12"/>
          </p:nvPr>
        </p:nvSpPr>
        <p:spPr/>
        <p:txBody>
          <a:bodyPr/>
          <a:lstStyle/>
          <a:p>
            <a:fld id="{C8F008E8-9E5F-45CE-9C53-744749186178}" type="slidenum">
              <a:rPr lang="en-US" smtClean="0"/>
              <a:t>‹#›</a:t>
            </a:fld>
            <a:endParaRPr lang="en-US"/>
          </a:p>
        </p:txBody>
      </p:sp>
    </p:spTree>
    <p:extLst>
      <p:ext uri="{BB962C8B-B14F-4D97-AF65-F5344CB8AC3E}">
        <p14:creationId xmlns:p14="http://schemas.microsoft.com/office/powerpoint/2010/main" val="426753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66317-9B93-400C-92D8-00A0B0B5E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80A94-3AAA-42AB-BDEF-92FB846BD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4C053-D21A-430F-AD1C-7FBCBBEDB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ECB9F-10D7-46C7-999A-CA63FC7EBF85}" type="datetime1">
              <a:rPr lang="en-US" smtClean="0"/>
              <a:t>4/11/20</a:t>
            </a:fld>
            <a:endParaRPr lang="en-US"/>
          </a:p>
        </p:txBody>
      </p:sp>
      <p:sp>
        <p:nvSpPr>
          <p:cNvPr id="5" name="Footer Placeholder 4">
            <a:extLst>
              <a:ext uri="{FF2B5EF4-FFF2-40B4-BE49-F238E27FC236}">
                <a16:creationId xmlns:a16="http://schemas.microsoft.com/office/drawing/2014/main" id="{76A89BB5-67FE-4E26-B2A3-4CC0AB294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1FCA4-ABD1-4893-B979-EC3E118A27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008E8-9E5F-45CE-9C53-744749186178}" type="slidenum">
              <a:rPr lang="en-US" smtClean="0"/>
              <a:pPr/>
              <a:t>‹#›</a:t>
            </a:fld>
            <a:r>
              <a:rPr lang="en-US" dirty="0"/>
              <a:t>/69</a:t>
            </a:r>
          </a:p>
        </p:txBody>
      </p:sp>
    </p:spTree>
    <p:extLst>
      <p:ext uri="{BB962C8B-B14F-4D97-AF65-F5344CB8AC3E}">
        <p14:creationId xmlns:p14="http://schemas.microsoft.com/office/powerpoint/2010/main" val="2707496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learnmeabitcoin.com/beginners/block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olidity.readthedocs.io/en/v0.6.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olidity.readthedocs.io/en/v0.6.4/solidity-by-example.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olidity.readthedocs.io/en/v0.6.4/solidity-by-exampl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gist.github.com/maheshmurthy/3da385a42678c3e36a8328cbe47cae5b" TargetMode="External"/><Relationship Id="rId4" Type="http://schemas.openxmlformats.org/officeDocument/2006/relationships/hyperlink" Target="https://remix.ethereum.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7ECD-521C-47B0-A6D2-799A2D90F9D4}"/>
              </a:ext>
            </a:extLst>
          </p:cNvPr>
          <p:cNvSpPr>
            <a:spLocks noGrp="1"/>
          </p:cNvSpPr>
          <p:nvPr>
            <p:ph type="ctrTitle"/>
          </p:nvPr>
        </p:nvSpPr>
        <p:spPr/>
        <p:txBody>
          <a:bodyPr/>
          <a:lstStyle/>
          <a:p>
            <a:r>
              <a:rPr lang="en-US" dirty="0"/>
              <a:t>Smart Contracts</a:t>
            </a:r>
          </a:p>
        </p:txBody>
      </p:sp>
      <p:sp>
        <p:nvSpPr>
          <p:cNvPr id="3" name="Subtitle 2">
            <a:extLst>
              <a:ext uri="{FF2B5EF4-FFF2-40B4-BE49-F238E27FC236}">
                <a16:creationId xmlns:a16="http://schemas.microsoft.com/office/drawing/2014/main" id="{1DC1AF1F-80C4-4882-9408-F8A65873C71F}"/>
              </a:ext>
            </a:extLst>
          </p:cNvPr>
          <p:cNvSpPr>
            <a:spLocks noGrp="1"/>
          </p:cNvSpPr>
          <p:nvPr>
            <p:ph type="subTitle" idx="1"/>
          </p:nvPr>
        </p:nvSpPr>
        <p:spPr/>
        <p:txBody>
          <a:bodyPr/>
          <a:lstStyle/>
          <a:p>
            <a:r>
              <a:rPr lang="en-US" dirty="0"/>
              <a:t>Milos </a:t>
            </a:r>
            <a:r>
              <a:rPr lang="en-US" dirty="0" err="1"/>
              <a:t>Kotlar</a:t>
            </a:r>
            <a:endParaRPr lang="en-US" dirty="0"/>
          </a:p>
          <a:p>
            <a:r>
              <a:rPr lang="en-US" dirty="0" err="1"/>
              <a:t>kotlar.milos@gmail.com</a:t>
            </a:r>
            <a:endParaRPr lang="en-US" dirty="0"/>
          </a:p>
        </p:txBody>
      </p:sp>
    </p:spTree>
    <p:extLst>
      <p:ext uri="{BB962C8B-B14F-4D97-AF65-F5344CB8AC3E}">
        <p14:creationId xmlns:p14="http://schemas.microsoft.com/office/powerpoint/2010/main" val="141805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Adding transaction to the blockchain</a:t>
            </a:r>
            <a:endParaRPr lang="en-GB" dirty="0"/>
          </a:p>
        </p:txBody>
      </p:sp>
      <p:sp>
        <p:nvSpPr>
          <p:cNvPr id="3" name="Content Placeholder 2">
            <a:extLst>
              <a:ext uri="{FF2B5EF4-FFF2-40B4-BE49-F238E27FC236}">
                <a16:creationId xmlns:a16="http://schemas.microsoft.com/office/drawing/2014/main" id="{6C3846E9-3E34-4D57-AF53-576A798F004A}"/>
              </a:ext>
            </a:extLst>
          </p:cNvPr>
          <p:cNvSpPr>
            <a:spLocks noGrp="1"/>
          </p:cNvSpPr>
          <p:nvPr>
            <p:ph idx="1"/>
          </p:nvPr>
        </p:nvSpPr>
        <p:spPr>
          <a:xfrm>
            <a:off x="1036983" y="1690688"/>
            <a:ext cx="10515600" cy="4351338"/>
          </a:xfrm>
        </p:spPr>
        <p:txBody>
          <a:bodyPr>
            <a:normAutofit fontScale="85000" lnSpcReduction="20000"/>
          </a:bodyPr>
          <a:lstStyle/>
          <a:p>
            <a:r>
              <a:rPr lang="en-GB" dirty="0"/>
              <a:t>Nonce is a dummy field that miners use to help them get a block hash below the target value</a:t>
            </a:r>
          </a:p>
          <a:p>
            <a:endParaRPr lang="en-GB" dirty="0"/>
          </a:p>
          <a:p>
            <a:r>
              <a:rPr lang="en-GB" dirty="0"/>
              <a:t>If the first nonce doesn’t work (starting at 0), keep incrementing it and hashing the block header. Eventually you’ll find a nonce that returns a block hash that is less than the target value</a:t>
            </a:r>
          </a:p>
          <a:p>
            <a:endParaRPr lang="en-GB" dirty="0"/>
          </a:p>
          <a:p>
            <a:r>
              <a:rPr lang="en-GB" dirty="0"/>
              <a:t>All miners will now head back to the transaction pool and start work on the next candidate block. They will use your successful block hash in their next block header, and the race to add a new block of transactions to the blockchain starts again</a:t>
            </a:r>
          </a:p>
          <a:p>
            <a:endParaRPr lang="en-GB" dirty="0"/>
          </a:p>
          <a:p>
            <a:r>
              <a:rPr lang="en-GB" dirty="0">
                <a:hlinkClick r:id="rId2"/>
              </a:rPr>
              <a:t>https://learnmeabitcoin.com/beginners/blocks</a:t>
            </a:r>
            <a:endParaRPr lang="en-GB" dirty="0"/>
          </a:p>
        </p:txBody>
      </p:sp>
    </p:spTree>
    <p:extLst>
      <p:ext uri="{BB962C8B-B14F-4D97-AF65-F5344CB8AC3E}">
        <p14:creationId xmlns:p14="http://schemas.microsoft.com/office/powerpoint/2010/main" val="251814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err="1"/>
              <a:t>Etherium</a:t>
            </a:r>
            <a:endParaRPr lang="en-GB" dirty="0"/>
          </a:p>
        </p:txBody>
      </p:sp>
      <p:sp>
        <p:nvSpPr>
          <p:cNvPr id="3" name="Content Placeholder 2">
            <a:extLst>
              <a:ext uri="{FF2B5EF4-FFF2-40B4-BE49-F238E27FC236}">
                <a16:creationId xmlns:a16="http://schemas.microsoft.com/office/drawing/2014/main" id="{6C3846E9-3E34-4D57-AF53-576A798F004A}"/>
              </a:ext>
            </a:extLst>
          </p:cNvPr>
          <p:cNvSpPr>
            <a:spLocks noGrp="1"/>
          </p:cNvSpPr>
          <p:nvPr>
            <p:ph idx="1"/>
          </p:nvPr>
        </p:nvSpPr>
        <p:spPr>
          <a:xfrm>
            <a:off x="1036983" y="1690688"/>
            <a:ext cx="10515600" cy="4351338"/>
          </a:xfrm>
        </p:spPr>
        <p:txBody>
          <a:bodyPr>
            <a:normAutofit/>
          </a:bodyPr>
          <a:lstStyle/>
          <a:p>
            <a:r>
              <a:rPr lang="en-GB" dirty="0"/>
              <a:t>Open source, public, blockchain-based distributed computing platform featuring smart contracts</a:t>
            </a:r>
          </a:p>
          <a:p>
            <a:endParaRPr lang="en-GB" dirty="0"/>
          </a:p>
          <a:p>
            <a:r>
              <a:rPr lang="en-GB" dirty="0"/>
              <a:t>Decentralized virtual machine (EVM) that can execute scripts using public an international network of public nodes</a:t>
            </a:r>
          </a:p>
          <a:p>
            <a:endParaRPr lang="en-GB" dirty="0"/>
          </a:p>
          <a:p>
            <a:r>
              <a:rPr lang="en-GB" dirty="0"/>
              <a:t>Smart contracts are self executing scripts hosted on EVM</a:t>
            </a:r>
          </a:p>
          <a:p>
            <a:endParaRPr lang="en-GB" dirty="0"/>
          </a:p>
        </p:txBody>
      </p:sp>
    </p:spTree>
    <p:extLst>
      <p:ext uri="{BB962C8B-B14F-4D97-AF65-F5344CB8AC3E}">
        <p14:creationId xmlns:p14="http://schemas.microsoft.com/office/powerpoint/2010/main" val="126443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8443-A5BB-1347-83DA-F83ACE949177}"/>
              </a:ext>
            </a:extLst>
          </p:cNvPr>
          <p:cNvSpPr>
            <a:spLocks noGrp="1"/>
          </p:cNvSpPr>
          <p:nvPr>
            <p:ph type="title"/>
          </p:nvPr>
        </p:nvSpPr>
        <p:spPr/>
        <p:txBody>
          <a:bodyPr/>
          <a:lstStyle/>
          <a:p>
            <a:r>
              <a:rPr lang="en-RS" dirty="0"/>
              <a:t>Smart contracts</a:t>
            </a:r>
          </a:p>
        </p:txBody>
      </p:sp>
      <p:pic>
        <p:nvPicPr>
          <p:cNvPr id="5" name="Content Placeholder 4">
            <a:extLst>
              <a:ext uri="{FF2B5EF4-FFF2-40B4-BE49-F238E27FC236}">
                <a16:creationId xmlns:a16="http://schemas.microsoft.com/office/drawing/2014/main" id="{4869801F-D3FC-C54F-8751-6504D9A08183}"/>
              </a:ext>
            </a:extLst>
          </p:cNvPr>
          <p:cNvPicPr>
            <a:picLocks noGrp="1" noChangeAspect="1"/>
          </p:cNvPicPr>
          <p:nvPr>
            <p:ph idx="1"/>
          </p:nvPr>
        </p:nvPicPr>
        <p:blipFill>
          <a:blip r:embed="rId2"/>
          <a:stretch>
            <a:fillRect/>
          </a:stretch>
        </p:blipFill>
        <p:spPr>
          <a:xfrm>
            <a:off x="2221257" y="1386863"/>
            <a:ext cx="7749486" cy="5471137"/>
          </a:xfrm>
          <a:prstGeom prst="rect">
            <a:avLst/>
          </a:prstGeom>
        </p:spPr>
      </p:pic>
    </p:spTree>
    <p:extLst>
      <p:ext uri="{BB962C8B-B14F-4D97-AF65-F5344CB8AC3E}">
        <p14:creationId xmlns:p14="http://schemas.microsoft.com/office/powerpoint/2010/main" val="320120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EBEC-9354-634F-9CE6-FD6981EB0238}"/>
              </a:ext>
            </a:extLst>
          </p:cNvPr>
          <p:cNvSpPr>
            <a:spLocks noGrp="1"/>
          </p:cNvSpPr>
          <p:nvPr>
            <p:ph type="title"/>
          </p:nvPr>
        </p:nvSpPr>
        <p:spPr/>
        <p:txBody>
          <a:bodyPr/>
          <a:lstStyle/>
          <a:p>
            <a:r>
              <a:rPr lang="en-RS" dirty="0"/>
              <a:t>Solidity</a:t>
            </a:r>
          </a:p>
        </p:txBody>
      </p:sp>
      <p:sp>
        <p:nvSpPr>
          <p:cNvPr id="3" name="Content Placeholder 2">
            <a:extLst>
              <a:ext uri="{FF2B5EF4-FFF2-40B4-BE49-F238E27FC236}">
                <a16:creationId xmlns:a16="http://schemas.microsoft.com/office/drawing/2014/main" id="{3245A6DD-743F-1A40-A37C-128AAEA47D54}"/>
              </a:ext>
            </a:extLst>
          </p:cNvPr>
          <p:cNvSpPr>
            <a:spLocks noGrp="1"/>
          </p:cNvSpPr>
          <p:nvPr>
            <p:ph idx="1"/>
          </p:nvPr>
        </p:nvSpPr>
        <p:spPr/>
        <p:txBody>
          <a:bodyPr>
            <a:normAutofit fontScale="70000" lnSpcReduction="20000"/>
          </a:bodyPr>
          <a:lstStyle/>
          <a:p>
            <a:r>
              <a:rPr lang="en-GB" dirty="0"/>
              <a:t>Solidity is an object-oriented, high-level language for implementing smart contracts. Smart contracts are programs which govern the behaviour of accounts within the Ethereum state.</a:t>
            </a:r>
          </a:p>
          <a:p>
            <a:endParaRPr lang="en-GB" dirty="0"/>
          </a:p>
          <a:p>
            <a:r>
              <a:rPr lang="en-GB" dirty="0"/>
              <a:t>Solidity was influenced by C++, Python and JavaScript and is designed to target the Ethereum Virtual Machine (EVM).</a:t>
            </a:r>
          </a:p>
          <a:p>
            <a:endParaRPr lang="en-GB" dirty="0"/>
          </a:p>
          <a:p>
            <a:r>
              <a:rPr lang="en-GB" dirty="0"/>
              <a:t>Solidity is statically typed, supports inheritance, libraries and complex user-defined types among other features.</a:t>
            </a:r>
          </a:p>
          <a:p>
            <a:endParaRPr lang="en-GB" dirty="0"/>
          </a:p>
          <a:p>
            <a:r>
              <a:rPr lang="en-GB" dirty="0"/>
              <a:t>With Solidity you can create contracts for uses such as voting, crowdfunding, blind auctions, and multi-signature wallets.</a:t>
            </a:r>
          </a:p>
          <a:p>
            <a:endParaRPr lang="en-RS" dirty="0"/>
          </a:p>
          <a:p>
            <a:r>
              <a:rPr lang="en-GB" dirty="0">
                <a:hlinkClick r:id="rId2"/>
              </a:rPr>
              <a:t>https://solidity.readthedocs.io/en/v0.6.4/</a:t>
            </a:r>
            <a:endParaRPr lang="en-RS" dirty="0"/>
          </a:p>
        </p:txBody>
      </p:sp>
    </p:spTree>
    <p:extLst>
      <p:ext uri="{BB962C8B-B14F-4D97-AF65-F5344CB8AC3E}">
        <p14:creationId xmlns:p14="http://schemas.microsoft.com/office/powerpoint/2010/main" val="118628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EBEC-9354-634F-9CE6-FD6981EB0238}"/>
              </a:ext>
            </a:extLst>
          </p:cNvPr>
          <p:cNvSpPr>
            <a:spLocks noGrp="1"/>
          </p:cNvSpPr>
          <p:nvPr>
            <p:ph type="title"/>
          </p:nvPr>
        </p:nvSpPr>
        <p:spPr/>
        <p:txBody>
          <a:bodyPr/>
          <a:lstStyle/>
          <a:p>
            <a:r>
              <a:rPr lang="en-RS" dirty="0"/>
              <a:t>Solidity example</a:t>
            </a:r>
          </a:p>
        </p:txBody>
      </p:sp>
      <p:pic>
        <p:nvPicPr>
          <p:cNvPr id="6" name="Content Placeholder 5" descr="A screenshot of a cell phone&#10;&#10;Description automatically generated">
            <a:extLst>
              <a:ext uri="{FF2B5EF4-FFF2-40B4-BE49-F238E27FC236}">
                <a16:creationId xmlns:a16="http://schemas.microsoft.com/office/drawing/2014/main" id="{06962995-CC8F-CD48-B2FC-52F9EBCE3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9954" y="2486148"/>
            <a:ext cx="6852092" cy="3825752"/>
          </a:xfrm>
        </p:spPr>
      </p:pic>
      <p:sp>
        <p:nvSpPr>
          <p:cNvPr id="5" name="Content Placeholder 2">
            <a:extLst>
              <a:ext uri="{FF2B5EF4-FFF2-40B4-BE49-F238E27FC236}">
                <a16:creationId xmlns:a16="http://schemas.microsoft.com/office/drawing/2014/main" id="{3E0BBB08-1BF8-7943-85F2-2707C6471EAD}"/>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3"/>
              </a:rPr>
              <a:t>https://solidity.readthedocs.io/en/v0.6.4/solidity-by-example.html</a:t>
            </a:r>
            <a:endParaRPr lang="en-GB" dirty="0"/>
          </a:p>
          <a:p>
            <a:endParaRPr lang="en-RS" dirty="0"/>
          </a:p>
        </p:txBody>
      </p:sp>
    </p:spTree>
    <p:extLst>
      <p:ext uri="{BB962C8B-B14F-4D97-AF65-F5344CB8AC3E}">
        <p14:creationId xmlns:p14="http://schemas.microsoft.com/office/powerpoint/2010/main" val="52080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EBEC-9354-634F-9CE6-FD6981EB0238}"/>
              </a:ext>
            </a:extLst>
          </p:cNvPr>
          <p:cNvSpPr>
            <a:spLocks noGrp="1"/>
          </p:cNvSpPr>
          <p:nvPr>
            <p:ph type="title"/>
          </p:nvPr>
        </p:nvSpPr>
        <p:spPr/>
        <p:txBody>
          <a:bodyPr/>
          <a:lstStyle/>
          <a:p>
            <a:r>
              <a:rPr lang="en-RS" dirty="0"/>
              <a:t>Voting example</a:t>
            </a:r>
          </a:p>
        </p:txBody>
      </p:sp>
      <p:sp>
        <p:nvSpPr>
          <p:cNvPr id="3" name="Content Placeholder 2">
            <a:extLst>
              <a:ext uri="{FF2B5EF4-FFF2-40B4-BE49-F238E27FC236}">
                <a16:creationId xmlns:a16="http://schemas.microsoft.com/office/drawing/2014/main" id="{3245A6DD-743F-1A40-A37C-128AAEA47D54}"/>
              </a:ext>
            </a:extLst>
          </p:cNvPr>
          <p:cNvSpPr>
            <a:spLocks noGrp="1"/>
          </p:cNvSpPr>
          <p:nvPr>
            <p:ph idx="1"/>
          </p:nvPr>
        </p:nvSpPr>
        <p:spPr/>
        <p:txBody>
          <a:bodyPr>
            <a:normAutofit/>
          </a:bodyPr>
          <a:lstStyle/>
          <a:p>
            <a:r>
              <a:rPr lang="en-GB" dirty="0"/>
              <a:t>The goal is to implement a voting contract. The main problems of electronic voting is how to assign voting rights to the correct persons and how to prevent manipulation.</a:t>
            </a:r>
            <a:endParaRPr lang="en-GB" dirty="0">
              <a:hlinkClick r:id="rId3"/>
            </a:endParaRPr>
          </a:p>
          <a:p>
            <a:endParaRPr lang="en-GB" dirty="0">
              <a:hlinkClick r:id="rId3"/>
            </a:endParaRPr>
          </a:p>
          <a:p>
            <a:r>
              <a:rPr lang="en-GB" dirty="0">
                <a:hlinkClick r:id="rId3"/>
              </a:rPr>
              <a:t>https://solidity.readthedocs.io/en/v0.6.4/solidity-by-example.html</a:t>
            </a:r>
            <a:endParaRPr lang="en-GB" dirty="0"/>
          </a:p>
          <a:p>
            <a:r>
              <a:rPr lang="en-GB" dirty="0">
                <a:hlinkClick r:id="rId4"/>
              </a:rPr>
              <a:t>https://remix.ethereum.org/</a:t>
            </a:r>
            <a:endParaRPr lang="en-GB" dirty="0"/>
          </a:p>
          <a:p>
            <a:r>
              <a:rPr lang="en-GB" dirty="0">
                <a:hlinkClick r:id="rId5"/>
              </a:rPr>
              <a:t>https://gist.github.com/maheshmurthy/3da385a42678c3e36a8328cbe47cae5b</a:t>
            </a:r>
            <a:endParaRPr lang="en-GB" dirty="0"/>
          </a:p>
          <a:p>
            <a:endParaRPr lang="en-GB" dirty="0"/>
          </a:p>
          <a:p>
            <a:endParaRPr lang="en-RS" dirty="0"/>
          </a:p>
        </p:txBody>
      </p:sp>
    </p:spTree>
    <p:extLst>
      <p:ext uri="{BB962C8B-B14F-4D97-AF65-F5344CB8AC3E}">
        <p14:creationId xmlns:p14="http://schemas.microsoft.com/office/powerpoint/2010/main" val="14304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EBEC-9354-634F-9CE6-FD6981EB0238}"/>
              </a:ext>
            </a:extLst>
          </p:cNvPr>
          <p:cNvSpPr>
            <a:spLocks noGrp="1"/>
          </p:cNvSpPr>
          <p:nvPr>
            <p:ph type="title"/>
          </p:nvPr>
        </p:nvSpPr>
        <p:spPr/>
        <p:txBody>
          <a:bodyPr/>
          <a:lstStyle/>
          <a:p>
            <a:r>
              <a:rPr lang="en-RS" dirty="0"/>
              <a:t>Voting example</a:t>
            </a:r>
          </a:p>
        </p:txBody>
      </p:sp>
      <p:pic>
        <p:nvPicPr>
          <p:cNvPr id="5" name="Content Placeholder 4" descr="A screenshot of a cell phone&#10;&#10;Description automatically generated">
            <a:extLst>
              <a:ext uri="{FF2B5EF4-FFF2-40B4-BE49-F238E27FC236}">
                <a16:creationId xmlns:a16="http://schemas.microsoft.com/office/drawing/2014/main" id="{0CF31A86-9A71-1244-B478-C7FB0622A1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5950" y="2026444"/>
            <a:ext cx="8420100" cy="3949700"/>
          </a:xfrm>
        </p:spPr>
      </p:pic>
    </p:spTree>
    <p:extLst>
      <p:ext uri="{BB962C8B-B14F-4D97-AF65-F5344CB8AC3E}">
        <p14:creationId xmlns:p14="http://schemas.microsoft.com/office/powerpoint/2010/main" val="1388605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7ECD-521C-47B0-A6D2-799A2D90F9D4}"/>
              </a:ext>
            </a:extLst>
          </p:cNvPr>
          <p:cNvSpPr>
            <a:spLocks noGrp="1"/>
          </p:cNvSpPr>
          <p:nvPr>
            <p:ph type="ctrTitle"/>
          </p:nvPr>
        </p:nvSpPr>
        <p:spPr/>
        <p:txBody>
          <a:bodyPr/>
          <a:lstStyle/>
          <a:p>
            <a:r>
              <a:rPr lang="en-US" dirty="0"/>
              <a:t>Q&amp;A</a:t>
            </a:r>
          </a:p>
        </p:txBody>
      </p:sp>
    </p:spTree>
    <p:extLst>
      <p:ext uri="{BB962C8B-B14F-4D97-AF65-F5344CB8AC3E}">
        <p14:creationId xmlns:p14="http://schemas.microsoft.com/office/powerpoint/2010/main" val="642553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D57B-7BEB-474D-87B2-04EDB2B5EFCB}"/>
              </a:ext>
            </a:extLst>
          </p:cNvPr>
          <p:cNvSpPr>
            <a:spLocks noGrp="1"/>
          </p:cNvSpPr>
          <p:nvPr>
            <p:ph type="title"/>
          </p:nvPr>
        </p:nvSpPr>
        <p:spPr/>
        <p:txBody>
          <a:bodyPr/>
          <a:lstStyle/>
          <a:p>
            <a:r>
              <a:rPr lang="en-US" dirty="0"/>
              <a:t>What is blockchain?</a:t>
            </a:r>
            <a:endParaRPr lang="en-GB" dirty="0"/>
          </a:p>
        </p:txBody>
      </p:sp>
      <p:sp>
        <p:nvSpPr>
          <p:cNvPr id="3" name="Content Placeholder 2">
            <a:extLst>
              <a:ext uri="{FF2B5EF4-FFF2-40B4-BE49-F238E27FC236}">
                <a16:creationId xmlns:a16="http://schemas.microsoft.com/office/drawing/2014/main" id="{E936B14D-51B7-4E2D-A67B-EC51B7E197D6}"/>
              </a:ext>
            </a:extLst>
          </p:cNvPr>
          <p:cNvSpPr>
            <a:spLocks noGrp="1"/>
          </p:cNvSpPr>
          <p:nvPr>
            <p:ph idx="1"/>
          </p:nvPr>
        </p:nvSpPr>
        <p:spPr/>
        <p:txBody>
          <a:bodyPr/>
          <a:lstStyle/>
          <a:p>
            <a:r>
              <a:rPr lang="en-GB" dirty="0"/>
              <a:t>Decentralized ledger of all transactions across a peer to peer network</a:t>
            </a:r>
          </a:p>
          <a:p>
            <a:r>
              <a:rPr lang="en-GB" dirty="0"/>
              <a:t>No need for central certifying authority</a:t>
            </a:r>
          </a:p>
          <a:p>
            <a:endParaRPr lang="en-GB" dirty="0"/>
          </a:p>
          <a:p>
            <a:endParaRPr lang="en-GB" dirty="0"/>
          </a:p>
        </p:txBody>
      </p:sp>
      <p:pic>
        <p:nvPicPr>
          <p:cNvPr id="6" name="Picture 5" descr="A close up of a logo&#10;&#10;Description automatically generated">
            <a:extLst>
              <a:ext uri="{FF2B5EF4-FFF2-40B4-BE49-F238E27FC236}">
                <a16:creationId xmlns:a16="http://schemas.microsoft.com/office/drawing/2014/main" id="{CDF50787-ACC8-9A4D-B56A-DA4BB601C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987" y="2990023"/>
            <a:ext cx="5366026" cy="3724182"/>
          </a:xfrm>
          <a:prstGeom prst="rect">
            <a:avLst/>
          </a:prstGeom>
        </p:spPr>
      </p:pic>
    </p:spTree>
    <p:extLst>
      <p:ext uri="{BB962C8B-B14F-4D97-AF65-F5344CB8AC3E}">
        <p14:creationId xmlns:p14="http://schemas.microsoft.com/office/powerpoint/2010/main" val="231565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D7A4-EC58-4B27-87AC-953F7EBA4A7F}"/>
              </a:ext>
            </a:extLst>
          </p:cNvPr>
          <p:cNvSpPr>
            <a:spLocks noGrp="1"/>
          </p:cNvSpPr>
          <p:nvPr>
            <p:ph type="title"/>
          </p:nvPr>
        </p:nvSpPr>
        <p:spPr/>
        <p:txBody>
          <a:bodyPr/>
          <a:lstStyle/>
          <a:p>
            <a:r>
              <a:rPr lang="en-US" dirty="0"/>
              <a:t>How it works?</a:t>
            </a:r>
          </a:p>
        </p:txBody>
      </p:sp>
      <p:sp>
        <p:nvSpPr>
          <p:cNvPr id="3" name="Content Placeholder 2">
            <a:extLst>
              <a:ext uri="{FF2B5EF4-FFF2-40B4-BE49-F238E27FC236}">
                <a16:creationId xmlns:a16="http://schemas.microsoft.com/office/drawing/2014/main" id="{D4B3D27F-18B8-4C97-A2E6-D59C3355DB93}"/>
              </a:ext>
            </a:extLst>
          </p:cNvPr>
          <p:cNvSpPr>
            <a:spLocks noGrp="1"/>
          </p:cNvSpPr>
          <p:nvPr>
            <p:ph idx="1"/>
          </p:nvPr>
        </p:nvSpPr>
        <p:spPr/>
        <p:txBody>
          <a:bodyPr>
            <a:normAutofit/>
          </a:bodyPr>
          <a:lstStyle/>
          <a:p>
            <a:r>
              <a:rPr lang="en-GB" dirty="0"/>
              <a:t>Ne </a:t>
            </a:r>
            <a:r>
              <a:rPr lang="en-GB" dirty="0" err="1"/>
              <a:t>postoji</a:t>
            </a:r>
            <a:r>
              <a:rPr lang="en-GB" dirty="0"/>
              <a:t> </a:t>
            </a:r>
            <a:r>
              <a:rPr lang="en-GB" dirty="0" err="1"/>
              <a:t>jedan</a:t>
            </a:r>
            <a:r>
              <a:rPr lang="en-GB" dirty="0"/>
              <a:t> </a:t>
            </a:r>
            <a:r>
              <a:rPr lang="en-GB" dirty="0" err="1"/>
              <a:t>entitet</a:t>
            </a:r>
            <a:r>
              <a:rPr lang="en-GB" dirty="0"/>
              <a:t> </a:t>
            </a:r>
            <a:r>
              <a:rPr lang="en-GB" dirty="0" err="1"/>
              <a:t>koji</a:t>
            </a:r>
            <a:r>
              <a:rPr lang="en-GB" dirty="0"/>
              <a:t> je </a:t>
            </a:r>
            <a:r>
              <a:rPr lang="en-GB" dirty="0" err="1"/>
              <a:t>zadužen</a:t>
            </a:r>
            <a:r>
              <a:rPr lang="en-GB" dirty="0"/>
              <a:t> za </a:t>
            </a:r>
            <a:r>
              <a:rPr lang="en-GB" dirty="0" err="1"/>
              <a:t>održavanje</a:t>
            </a:r>
            <a:r>
              <a:rPr lang="en-GB" dirty="0"/>
              <a:t> </a:t>
            </a:r>
            <a:r>
              <a:rPr lang="en-GB" dirty="0" err="1"/>
              <a:t>i</a:t>
            </a:r>
            <a:r>
              <a:rPr lang="en-GB" dirty="0"/>
              <a:t> </a:t>
            </a:r>
            <a:r>
              <a:rPr lang="en-GB" dirty="0" err="1"/>
              <a:t>verifikaciju</a:t>
            </a:r>
            <a:r>
              <a:rPr lang="en-GB" dirty="0"/>
              <a:t> </a:t>
            </a:r>
            <a:r>
              <a:rPr lang="en-GB" dirty="0" err="1"/>
              <a:t>spiska</a:t>
            </a:r>
            <a:r>
              <a:rPr lang="en-GB" dirty="0"/>
              <a:t> </a:t>
            </a:r>
            <a:r>
              <a:rPr lang="en-GB" dirty="0" err="1"/>
              <a:t>transakcija</a:t>
            </a:r>
            <a:endParaRPr lang="en-GB" dirty="0"/>
          </a:p>
          <a:p>
            <a:pPr marL="0" indent="0">
              <a:buNone/>
            </a:pPr>
            <a:endParaRPr lang="en-GB" dirty="0"/>
          </a:p>
          <a:p>
            <a:r>
              <a:rPr lang="en-GB" dirty="0" err="1"/>
              <a:t>Svi</a:t>
            </a:r>
            <a:r>
              <a:rPr lang="en-GB" dirty="0"/>
              <a:t> </a:t>
            </a:r>
            <a:r>
              <a:rPr lang="en-GB" dirty="0" err="1"/>
              <a:t>učesnici</a:t>
            </a:r>
            <a:r>
              <a:rPr lang="en-GB" dirty="0"/>
              <a:t> </a:t>
            </a:r>
            <a:r>
              <a:rPr lang="en-GB" dirty="0" err="1"/>
              <a:t>su</a:t>
            </a:r>
            <a:r>
              <a:rPr lang="en-GB" dirty="0"/>
              <a:t> </a:t>
            </a:r>
            <a:r>
              <a:rPr lang="en-GB" dirty="0" err="1"/>
              <a:t>zaduženi</a:t>
            </a:r>
            <a:r>
              <a:rPr lang="en-GB" dirty="0"/>
              <a:t> za </a:t>
            </a:r>
            <a:r>
              <a:rPr lang="en-GB" dirty="0" err="1"/>
              <a:t>održavanje</a:t>
            </a:r>
            <a:r>
              <a:rPr lang="en-GB" dirty="0"/>
              <a:t> </a:t>
            </a:r>
            <a:r>
              <a:rPr lang="en-GB" dirty="0" err="1"/>
              <a:t>spiska</a:t>
            </a:r>
            <a:r>
              <a:rPr lang="en-GB" dirty="0"/>
              <a:t> </a:t>
            </a:r>
            <a:r>
              <a:rPr lang="en-GB" dirty="0" err="1"/>
              <a:t>i</a:t>
            </a:r>
            <a:r>
              <a:rPr lang="en-GB" dirty="0"/>
              <a:t> </a:t>
            </a:r>
            <a:r>
              <a:rPr lang="en-GB" dirty="0" err="1"/>
              <a:t>zajedno</a:t>
            </a:r>
            <a:r>
              <a:rPr lang="en-GB" dirty="0"/>
              <a:t> </a:t>
            </a:r>
            <a:r>
              <a:rPr lang="en-GB" dirty="0" err="1"/>
              <a:t>ga</a:t>
            </a:r>
            <a:r>
              <a:rPr lang="en-GB" dirty="0"/>
              <a:t> </a:t>
            </a:r>
            <a:r>
              <a:rPr lang="en-GB" dirty="0" err="1"/>
              <a:t>čuvaju</a:t>
            </a:r>
            <a:endParaRPr lang="en-GB" dirty="0"/>
          </a:p>
          <a:p>
            <a:endParaRPr lang="en-GB" dirty="0"/>
          </a:p>
          <a:p>
            <a:r>
              <a:rPr lang="en-GB" dirty="0" err="1"/>
              <a:t>Mehanizam</a:t>
            </a:r>
            <a:r>
              <a:rPr lang="en-GB" dirty="0"/>
              <a:t> </a:t>
            </a:r>
            <a:r>
              <a:rPr lang="en-GB" dirty="0" err="1"/>
              <a:t>kojim</a:t>
            </a:r>
            <a:r>
              <a:rPr lang="en-GB" dirty="0"/>
              <a:t> se </a:t>
            </a:r>
            <a:r>
              <a:rPr lang="en-GB" dirty="0" err="1"/>
              <a:t>garantuje</a:t>
            </a:r>
            <a:r>
              <a:rPr lang="en-GB" dirty="0"/>
              <a:t> </a:t>
            </a:r>
            <a:r>
              <a:rPr lang="en-GB" dirty="0" err="1"/>
              <a:t>autentičnost</a:t>
            </a:r>
            <a:r>
              <a:rPr lang="en-GB" dirty="0"/>
              <a:t> </a:t>
            </a:r>
            <a:r>
              <a:rPr lang="en-GB" dirty="0" err="1"/>
              <a:t>i</a:t>
            </a:r>
            <a:r>
              <a:rPr lang="en-GB" dirty="0"/>
              <a:t> </a:t>
            </a:r>
            <a:r>
              <a:rPr lang="en-GB" dirty="0" err="1"/>
              <a:t>vrši</a:t>
            </a:r>
            <a:r>
              <a:rPr lang="en-GB" dirty="0"/>
              <a:t> </a:t>
            </a:r>
            <a:r>
              <a:rPr lang="en-GB" dirty="0" err="1"/>
              <a:t>provera</a:t>
            </a:r>
            <a:r>
              <a:rPr lang="en-GB" dirty="0"/>
              <a:t> </a:t>
            </a:r>
            <a:r>
              <a:rPr lang="en-GB" dirty="0" err="1"/>
              <a:t>transakcija</a:t>
            </a:r>
            <a:r>
              <a:rPr lang="en-GB" dirty="0"/>
              <a:t> </a:t>
            </a:r>
            <a:r>
              <a:rPr lang="en-GB" dirty="0" err="1"/>
              <a:t>održava</a:t>
            </a:r>
            <a:r>
              <a:rPr lang="en-GB" dirty="0"/>
              <a:t> </a:t>
            </a:r>
            <a:r>
              <a:rPr lang="en-GB" dirty="0" err="1"/>
              <a:t>više</a:t>
            </a:r>
            <a:r>
              <a:rPr lang="en-GB" dirty="0"/>
              <a:t> </a:t>
            </a:r>
            <a:r>
              <a:rPr lang="en-GB" dirty="0" err="1"/>
              <a:t>učesnika</a:t>
            </a:r>
            <a:r>
              <a:rPr lang="en-GB" dirty="0"/>
              <a:t> </a:t>
            </a:r>
            <a:r>
              <a:rPr lang="en-GB" dirty="0" err="1"/>
              <a:t>i</a:t>
            </a:r>
            <a:r>
              <a:rPr lang="en-GB" dirty="0"/>
              <a:t> </a:t>
            </a:r>
            <a:r>
              <a:rPr lang="en-GB" dirty="0" err="1"/>
              <a:t>zasniva</a:t>
            </a:r>
            <a:r>
              <a:rPr lang="en-GB" dirty="0"/>
              <a:t> se </a:t>
            </a:r>
            <a:r>
              <a:rPr lang="en-GB" dirty="0" err="1"/>
              <a:t>na</a:t>
            </a:r>
            <a:r>
              <a:rPr lang="en-GB" dirty="0"/>
              <a:t> </a:t>
            </a:r>
            <a:r>
              <a:rPr lang="en-GB" dirty="0" err="1"/>
              <a:t>kriptografskim</a:t>
            </a:r>
            <a:r>
              <a:rPr lang="en-GB" dirty="0"/>
              <a:t> </a:t>
            </a:r>
            <a:r>
              <a:rPr lang="en-GB" dirty="0" err="1"/>
              <a:t>algoritmima</a:t>
            </a:r>
            <a:endParaRPr lang="en-US" dirty="0"/>
          </a:p>
        </p:txBody>
      </p:sp>
    </p:spTree>
    <p:extLst>
      <p:ext uri="{BB962C8B-B14F-4D97-AF65-F5344CB8AC3E}">
        <p14:creationId xmlns:p14="http://schemas.microsoft.com/office/powerpoint/2010/main" val="163551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Blockchain structure</a:t>
            </a:r>
            <a:endParaRPr lang="en-GB" dirty="0"/>
          </a:p>
        </p:txBody>
      </p:sp>
      <p:sp>
        <p:nvSpPr>
          <p:cNvPr id="3" name="Content Placeholder 2">
            <a:extLst>
              <a:ext uri="{FF2B5EF4-FFF2-40B4-BE49-F238E27FC236}">
                <a16:creationId xmlns:a16="http://schemas.microsoft.com/office/drawing/2014/main" id="{6C3846E9-3E34-4D57-AF53-576A798F004A}"/>
              </a:ext>
            </a:extLst>
          </p:cNvPr>
          <p:cNvSpPr>
            <a:spLocks noGrp="1"/>
          </p:cNvSpPr>
          <p:nvPr>
            <p:ph idx="1"/>
          </p:nvPr>
        </p:nvSpPr>
        <p:spPr>
          <a:xfrm>
            <a:off x="1036983" y="1690688"/>
            <a:ext cx="10515600" cy="4351338"/>
          </a:xfrm>
        </p:spPr>
        <p:txBody>
          <a:bodyPr>
            <a:normAutofit/>
          </a:bodyPr>
          <a:lstStyle/>
          <a:p>
            <a:r>
              <a:rPr lang="en-GB" dirty="0"/>
              <a:t>Blockchain je </a:t>
            </a:r>
            <a:r>
              <a:rPr lang="en-GB" dirty="0" err="1"/>
              <a:t>linearna</a:t>
            </a:r>
            <a:r>
              <a:rPr lang="en-GB" dirty="0"/>
              <a:t> </a:t>
            </a:r>
            <a:r>
              <a:rPr lang="en-GB" dirty="0" err="1"/>
              <a:t>sekvenca</a:t>
            </a:r>
            <a:r>
              <a:rPr lang="en-GB" dirty="0"/>
              <a:t> </a:t>
            </a:r>
            <a:r>
              <a:rPr lang="en-GB" dirty="0" err="1"/>
              <a:t>blokova</a:t>
            </a:r>
            <a:endParaRPr lang="en-GB" dirty="0"/>
          </a:p>
          <a:p>
            <a:endParaRPr lang="en-GB" dirty="0"/>
          </a:p>
          <a:p>
            <a:r>
              <a:rPr lang="en-GB" dirty="0" err="1"/>
              <a:t>Svaki</a:t>
            </a:r>
            <a:r>
              <a:rPr lang="en-GB" dirty="0"/>
              <a:t> </a:t>
            </a:r>
            <a:r>
              <a:rPr lang="en-GB" dirty="0" err="1"/>
              <a:t>blok</a:t>
            </a:r>
            <a:r>
              <a:rPr lang="en-GB" dirty="0"/>
              <a:t> </a:t>
            </a:r>
            <a:r>
              <a:rPr lang="en-GB" dirty="0" err="1"/>
              <a:t>ima</a:t>
            </a:r>
            <a:r>
              <a:rPr lang="en-GB" dirty="0"/>
              <a:t> </a:t>
            </a:r>
            <a:r>
              <a:rPr lang="en-GB" dirty="0" err="1"/>
              <a:t>prethodni</a:t>
            </a:r>
            <a:r>
              <a:rPr lang="en-GB" dirty="0"/>
              <a:t> I </a:t>
            </a:r>
            <a:r>
              <a:rPr lang="en-GB" dirty="0" err="1"/>
              <a:t>sledeci</a:t>
            </a:r>
            <a:r>
              <a:rPr lang="en-GB" dirty="0"/>
              <a:t> </a:t>
            </a:r>
            <a:r>
              <a:rPr lang="en-GB" dirty="0" err="1"/>
              <a:t>blok</a:t>
            </a:r>
            <a:endParaRPr lang="en-GB" dirty="0"/>
          </a:p>
          <a:p>
            <a:endParaRPr lang="en-GB" dirty="0"/>
          </a:p>
          <a:p>
            <a:r>
              <a:rPr lang="en-GB" dirty="0"/>
              <a:t>Novi </a:t>
            </a:r>
            <a:r>
              <a:rPr lang="en-GB" dirty="0" err="1"/>
              <a:t>blok</a:t>
            </a:r>
            <a:r>
              <a:rPr lang="en-GB" dirty="0"/>
              <a:t> se </a:t>
            </a:r>
            <a:r>
              <a:rPr lang="en-GB" dirty="0" err="1"/>
              <a:t>dodaje</a:t>
            </a:r>
            <a:r>
              <a:rPr lang="en-GB" dirty="0"/>
              <a:t> </a:t>
            </a:r>
            <a:r>
              <a:rPr lang="en-GB" dirty="0" err="1"/>
              <a:t>na</a:t>
            </a:r>
            <a:r>
              <a:rPr lang="en-GB" dirty="0"/>
              <a:t> </a:t>
            </a:r>
            <a:r>
              <a:rPr lang="en-GB" dirty="0" err="1"/>
              <a:t>kraj</a:t>
            </a:r>
            <a:r>
              <a:rPr lang="en-GB" dirty="0"/>
              <a:t> blockchain </a:t>
            </a:r>
            <a:r>
              <a:rPr lang="en-GB" dirty="0" err="1"/>
              <a:t>niza</a:t>
            </a:r>
            <a:endParaRPr lang="en-GB" dirty="0"/>
          </a:p>
          <a:p>
            <a:endParaRPr lang="en-GB" dirty="0"/>
          </a:p>
          <a:p>
            <a:r>
              <a:rPr lang="en-GB" dirty="0" err="1"/>
              <a:t>Svaki</a:t>
            </a:r>
            <a:r>
              <a:rPr lang="en-GB" dirty="0"/>
              <a:t> </a:t>
            </a:r>
            <a:r>
              <a:rPr lang="en-GB" dirty="0" err="1"/>
              <a:t>korisnik</a:t>
            </a:r>
            <a:r>
              <a:rPr lang="en-GB" dirty="0"/>
              <a:t> </a:t>
            </a:r>
            <a:r>
              <a:rPr lang="en-GB" dirty="0" err="1"/>
              <a:t>ima</a:t>
            </a:r>
            <a:r>
              <a:rPr lang="en-GB" dirty="0"/>
              <a:t> wallet </a:t>
            </a:r>
            <a:r>
              <a:rPr lang="en-GB" dirty="0" err="1"/>
              <a:t>koji</a:t>
            </a:r>
            <a:r>
              <a:rPr lang="en-GB" dirty="0"/>
              <a:t> </a:t>
            </a:r>
            <a:r>
              <a:rPr lang="en-GB" dirty="0" err="1"/>
              <a:t>ga</a:t>
            </a:r>
            <a:r>
              <a:rPr lang="en-GB" dirty="0"/>
              <a:t> </a:t>
            </a:r>
            <a:r>
              <a:rPr lang="en-GB" dirty="0" err="1"/>
              <a:t>identifikuje</a:t>
            </a:r>
            <a:endParaRPr lang="en-GB" dirty="0"/>
          </a:p>
          <a:p>
            <a:endParaRPr lang="en-GB" dirty="0"/>
          </a:p>
        </p:txBody>
      </p:sp>
    </p:spTree>
    <p:extLst>
      <p:ext uri="{BB962C8B-B14F-4D97-AF65-F5344CB8AC3E}">
        <p14:creationId xmlns:p14="http://schemas.microsoft.com/office/powerpoint/2010/main" val="346262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Blockchain structure</a:t>
            </a:r>
            <a:endParaRPr lang="en-GB" dirty="0"/>
          </a:p>
        </p:txBody>
      </p:sp>
      <p:pic>
        <p:nvPicPr>
          <p:cNvPr id="4" name="Picture 3">
            <a:extLst>
              <a:ext uri="{FF2B5EF4-FFF2-40B4-BE49-F238E27FC236}">
                <a16:creationId xmlns:a16="http://schemas.microsoft.com/office/drawing/2014/main" id="{7A742F9B-B2F0-A84C-8818-7AAA06CE1A5A}"/>
              </a:ext>
            </a:extLst>
          </p:cNvPr>
          <p:cNvPicPr>
            <a:picLocks noChangeAspect="1"/>
          </p:cNvPicPr>
          <p:nvPr/>
        </p:nvPicPr>
        <p:blipFill>
          <a:blip r:embed="rId2"/>
          <a:stretch>
            <a:fillRect/>
          </a:stretch>
        </p:blipFill>
        <p:spPr>
          <a:xfrm>
            <a:off x="1803952" y="1690688"/>
            <a:ext cx="8584096" cy="4645511"/>
          </a:xfrm>
          <a:prstGeom prst="rect">
            <a:avLst/>
          </a:prstGeom>
        </p:spPr>
      </p:pic>
    </p:spTree>
    <p:extLst>
      <p:ext uri="{BB962C8B-B14F-4D97-AF65-F5344CB8AC3E}">
        <p14:creationId xmlns:p14="http://schemas.microsoft.com/office/powerpoint/2010/main" val="197248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Hash function</a:t>
            </a:r>
            <a:endParaRPr lang="en-GB" dirty="0"/>
          </a:p>
        </p:txBody>
      </p:sp>
      <p:pic>
        <p:nvPicPr>
          <p:cNvPr id="5" name="Picture 4">
            <a:extLst>
              <a:ext uri="{FF2B5EF4-FFF2-40B4-BE49-F238E27FC236}">
                <a16:creationId xmlns:a16="http://schemas.microsoft.com/office/drawing/2014/main" id="{8F5E3778-02E1-3F45-A8C0-B5871AE09BC1}"/>
              </a:ext>
            </a:extLst>
          </p:cNvPr>
          <p:cNvPicPr>
            <a:picLocks noChangeAspect="1"/>
          </p:cNvPicPr>
          <p:nvPr/>
        </p:nvPicPr>
        <p:blipFill>
          <a:blip r:embed="rId2"/>
          <a:stretch>
            <a:fillRect/>
          </a:stretch>
        </p:blipFill>
        <p:spPr>
          <a:xfrm>
            <a:off x="1709530" y="1653137"/>
            <a:ext cx="8772939" cy="4839738"/>
          </a:xfrm>
          <a:prstGeom prst="rect">
            <a:avLst/>
          </a:prstGeom>
        </p:spPr>
      </p:pic>
    </p:spTree>
    <p:extLst>
      <p:ext uri="{BB962C8B-B14F-4D97-AF65-F5344CB8AC3E}">
        <p14:creationId xmlns:p14="http://schemas.microsoft.com/office/powerpoint/2010/main" val="379567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Hash function</a:t>
            </a:r>
            <a:endParaRPr lang="en-GB" dirty="0"/>
          </a:p>
        </p:txBody>
      </p:sp>
      <p:pic>
        <p:nvPicPr>
          <p:cNvPr id="3" name="Picture 2">
            <a:extLst>
              <a:ext uri="{FF2B5EF4-FFF2-40B4-BE49-F238E27FC236}">
                <a16:creationId xmlns:a16="http://schemas.microsoft.com/office/drawing/2014/main" id="{02AA7294-0A77-6841-BA49-1C803D89458C}"/>
              </a:ext>
            </a:extLst>
          </p:cNvPr>
          <p:cNvPicPr>
            <a:picLocks noChangeAspect="1"/>
          </p:cNvPicPr>
          <p:nvPr/>
        </p:nvPicPr>
        <p:blipFill>
          <a:blip r:embed="rId2"/>
          <a:stretch>
            <a:fillRect/>
          </a:stretch>
        </p:blipFill>
        <p:spPr>
          <a:xfrm>
            <a:off x="1301750" y="1894233"/>
            <a:ext cx="9588500" cy="4076700"/>
          </a:xfrm>
          <a:prstGeom prst="rect">
            <a:avLst/>
          </a:prstGeom>
        </p:spPr>
      </p:pic>
    </p:spTree>
    <p:extLst>
      <p:ext uri="{BB962C8B-B14F-4D97-AF65-F5344CB8AC3E}">
        <p14:creationId xmlns:p14="http://schemas.microsoft.com/office/powerpoint/2010/main" val="3226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Merkle tree</a:t>
            </a:r>
            <a:endParaRPr lang="en-GB" dirty="0"/>
          </a:p>
        </p:txBody>
      </p:sp>
      <p:sp>
        <p:nvSpPr>
          <p:cNvPr id="3" name="Content Placeholder 2">
            <a:extLst>
              <a:ext uri="{FF2B5EF4-FFF2-40B4-BE49-F238E27FC236}">
                <a16:creationId xmlns:a16="http://schemas.microsoft.com/office/drawing/2014/main" id="{6C3846E9-3E34-4D57-AF53-576A798F004A}"/>
              </a:ext>
            </a:extLst>
          </p:cNvPr>
          <p:cNvSpPr>
            <a:spLocks noGrp="1"/>
          </p:cNvSpPr>
          <p:nvPr>
            <p:ph idx="1"/>
          </p:nvPr>
        </p:nvSpPr>
        <p:spPr>
          <a:xfrm>
            <a:off x="1036983" y="1690688"/>
            <a:ext cx="10515600" cy="4351338"/>
          </a:xfrm>
        </p:spPr>
        <p:txBody>
          <a:bodyPr>
            <a:normAutofit/>
          </a:bodyPr>
          <a:lstStyle/>
          <a:p>
            <a:r>
              <a:rPr lang="en-GB" dirty="0"/>
              <a:t>A </a:t>
            </a:r>
            <a:r>
              <a:rPr lang="en-GB" dirty="0" err="1"/>
              <a:t>merkle</a:t>
            </a:r>
            <a:r>
              <a:rPr lang="en-GB" dirty="0"/>
              <a:t> tree is a structure that allows for efficient and secure verification of content in a large body of data.</a:t>
            </a:r>
          </a:p>
        </p:txBody>
      </p:sp>
      <p:pic>
        <p:nvPicPr>
          <p:cNvPr id="4" name="Picture 3">
            <a:extLst>
              <a:ext uri="{FF2B5EF4-FFF2-40B4-BE49-F238E27FC236}">
                <a16:creationId xmlns:a16="http://schemas.microsoft.com/office/drawing/2014/main" id="{44D23769-1643-BA4D-B61E-E866C64B74F8}"/>
              </a:ext>
            </a:extLst>
          </p:cNvPr>
          <p:cNvPicPr>
            <a:picLocks noChangeAspect="1"/>
          </p:cNvPicPr>
          <p:nvPr/>
        </p:nvPicPr>
        <p:blipFill>
          <a:blip r:embed="rId2"/>
          <a:stretch>
            <a:fillRect/>
          </a:stretch>
        </p:blipFill>
        <p:spPr>
          <a:xfrm>
            <a:off x="2724978" y="2694857"/>
            <a:ext cx="6742043" cy="3798018"/>
          </a:xfrm>
          <a:prstGeom prst="rect">
            <a:avLst/>
          </a:prstGeom>
        </p:spPr>
      </p:pic>
    </p:spTree>
    <p:extLst>
      <p:ext uri="{BB962C8B-B14F-4D97-AF65-F5344CB8AC3E}">
        <p14:creationId xmlns:p14="http://schemas.microsoft.com/office/powerpoint/2010/main" val="215890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3BF0-88B6-48DA-A6F1-DD19B5A2462C}"/>
              </a:ext>
            </a:extLst>
          </p:cNvPr>
          <p:cNvSpPr>
            <a:spLocks noGrp="1"/>
          </p:cNvSpPr>
          <p:nvPr>
            <p:ph type="title"/>
          </p:nvPr>
        </p:nvSpPr>
        <p:spPr/>
        <p:txBody>
          <a:bodyPr/>
          <a:lstStyle/>
          <a:p>
            <a:r>
              <a:rPr lang="en-US" dirty="0"/>
              <a:t>Adding transaction to the blockchain</a:t>
            </a:r>
            <a:endParaRPr lang="en-GB" dirty="0"/>
          </a:p>
        </p:txBody>
      </p:sp>
      <p:sp>
        <p:nvSpPr>
          <p:cNvPr id="3" name="Content Placeholder 2">
            <a:extLst>
              <a:ext uri="{FF2B5EF4-FFF2-40B4-BE49-F238E27FC236}">
                <a16:creationId xmlns:a16="http://schemas.microsoft.com/office/drawing/2014/main" id="{6C3846E9-3E34-4D57-AF53-576A798F004A}"/>
              </a:ext>
            </a:extLst>
          </p:cNvPr>
          <p:cNvSpPr>
            <a:spLocks noGrp="1"/>
          </p:cNvSpPr>
          <p:nvPr>
            <p:ph idx="1"/>
          </p:nvPr>
        </p:nvSpPr>
        <p:spPr>
          <a:xfrm>
            <a:off x="1036983" y="1690688"/>
            <a:ext cx="10515600" cy="4351338"/>
          </a:xfrm>
        </p:spPr>
        <p:txBody>
          <a:bodyPr>
            <a:normAutofit lnSpcReduction="10000"/>
          </a:bodyPr>
          <a:lstStyle/>
          <a:p>
            <a:r>
              <a:rPr lang="en-GB" dirty="0"/>
              <a:t>If you are a miner, your job is to gather transactions from the transaction pool in to a “candidate block”, and to </a:t>
            </a:r>
            <a:r>
              <a:rPr lang="en-GB" i="1" dirty="0"/>
              <a:t>try</a:t>
            </a:r>
            <a:r>
              <a:rPr lang="en-GB" dirty="0"/>
              <a:t> and add this candidate block to the blockchain</a:t>
            </a:r>
          </a:p>
          <a:p>
            <a:endParaRPr lang="en-GB" dirty="0"/>
          </a:p>
          <a:p>
            <a:r>
              <a:rPr lang="en-GB" dirty="0"/>
              <a:t>To add a candidate block to the blockchain, you hash the data in the block header and hope that the result is below a certain target value</a:t>
            </a:r>
          </a:p>
          <a:p>
            <a:endParaRPr lang="en-GB" dirty="0"/>
          </a:p>
          <a:p>
            <a:r>
              <a:rPr lang="en-GB" dirty="0"/>
              <a:t>The target is calculated from the difficulty, which is a value set by the bitcoin network to regulate how difficult it is to add a block of transactions to the blockchain.</a:t>
            </a:r>
          </a:p>
          <a:p>
            <a:endParaRPr lang="en-GB" dirty="0"/>
          </a:p>
        </p:txBody>
      </p:sp>
    </p:spTree>
    <p:extLst>
      <p:ext uri="{BB962C8B-B14F-4D97-AF65-F5344CB8AC3E}">
        <p14:creationId xmlns:p14="http://schemas.microsoft.com/office/powerpoint/2010/main" val="3347759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598</Words>
  <Application>Microsoft Macintosh PowerPoint</Application>
  <PresentationFormat>Widescreen</PresentationFormat>
  <Paragraphs>76</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Smart Contracts</vt:lpstr>
      <vt:lpstr>What is blockchain?</vt:lpstr>
      <vt:lpstr>How it works?</vt:lpstr>
      <vt:lpstr>Blockchain structure</vt:lpstr>
      <vt:lpstr>Blockchain structure</vt:lpstr>
      <vt:lpstr>Hash function</vt:lpstr>
      <vt:lpstr>Hash function</vt:lpstr>
      <vt:lpstr>Merkle tree</vt:lpstr>
      <vt:lpstr>Adding transaction to the blockchain</vt:lpstr>
      <vt:lpstr>Adding transaction to the blockchain</vt:lpstr>
      <vt:lpstr>Etherium</vt:lpstr>
      <vt:lpstr>Smart contracts</vt:lpstr>
      <vt:lpstr>Solidity</vt:lpstr>
      <vt:lpstr>Solidity example</vt:lpstr>
      <vt:lpstr>Voting example</vt:lpstr>
      <vt:lpstr>Voting example</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Contracts</dc:title>
  <dc:creator>Милош Котлар</dc:creator>
  <cp:lastModifiedBy>Милош Котлар</cp:lastModifiedBy>
  <cp:revision>16</cp:revision>
  <dcterms:created xsi:type="dcterms:W3CDTF">2020-04-06T21:07:39Z</dcterms:created>
  <dcterms:modified xsi:type="dcterms:W3CDTF">2020-04-11T09:12:32Z</dcterms:modified>
</cp:coreProperties>
</file>