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0E462-94EA-8F4A-BA38-54C00F0002F0}" type="datetimeFigureOut">
              <a:rPr lang="en-US" smtClean="0"/>
              <a:t>3/27/13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A6F9A-1186-B84A-AFD4-E395D1E91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654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E278B-56D8-6542-8728-22C51D5AA87C}" type="datetimeFigureOut">
              <a:rPr lang="en-US" smtClean="0"/>
              <a:t>3/27/13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1C321-A260-864D-9D8A-6018EB784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20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636699-24B8-5149-8D3F-DC763AB8DD44}" type="slidenum">
              <a:rPr lang="en-US"/>
              <a:pPr/>
              <a:t>2</a:t>
            </a:fld>
            <a:endParaRPr lang="en-US"/>
          </a:p>
        </p:txBody>
      </p:sp>
      <p:sp>
        <p:nvSpPr>
          <p:cNvPr id="18432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06488" y="652463"/>
            <a:ext cx="4645025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28688" y="4354286"/>
            <a:ext cx="5000625" cy="41365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BAB7F9-98DC-C542-BF2A-B1440F9F0D88}" type="slidenum">
              <a:rPr lang="en-US"/>
              <a:pPr/>
              <a:t>11</a:t>
            </a:fld>
            <a:endParaRPr lang="en-US"/>
          </a:p>
        </p:txBody>
      </p:sp>
      <p:sp>
        <p:nvSpPr>
          <p:cNvPr id="13005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9FD81-C8AF-C54C-B749-8117C7796C2C}" type="slidenum">
              <a:rPr lang="en-US"/>
              <a:pPr/>
              <a:t>3</a:t>
            </a:fld>
            <a:endParaRPr lang="en-US"/>
          </a:p>
        </p:txBody>
      </p:sp>
      <p:sp>
        <p:nvSpPr>
          <p:cNvPr id="13209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FB2DC3-4AFB-B048-A7AB-A634BF61C342}" type="slidenum">
              <a:rPr lang="en-US"/>
              <a:pPr/>
              <a:t>4</a:t>
            </a:fld>
            <a:endParaRPr lang="en-US"/>
          </a:p>
        </p:txBody>
      </p:sp>
      <p:sp>
        <p:nvSpPr>
          <p:cNvPr id="13312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309EF-0581-7C42-8872-F16A79E5B11F}" type="slidenum">
              <a:rPr lang="en-US"/>
              <a:pPr/>
              <a:t>5</a:t>
            </a:fld>
            <a:endParaRPr lang="en-US"/>
          </a:p>
        </p:txBody>
      </p:sp>
      <p:sp>
        <p:nvSpPr>
          <p:cNvPr id="12185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2CD04B-A879-2D4E-B461-B5318099C4CC}" type="slidenum">
              <a:rPr lang="en-US"/>
              <a:pPr/>
              <a:t>6</a:t>
            </a:fld>
            <a:endParaRPr lang="en-US"/>
          </a:p>
        </p:txBody>
      </p:sp>
      <p:sp>
        <p:nvSpPr>
          <p:cNvPr id="12288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59D440-D315-994A-8CE4-375278929301}" type="slidenum">
              <a:rPr lang="en-US"/>
              <a:pPr/>
              <a:t>7</a:t>
            </a:fld>
            <a:endParaRPr lang="en-US"/>
          </a:p>
        </p:txBody>
      </p:sp>
      <p:sp>
        <p:nvSpPr>
          <p:cNvPr id="12595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6B6C74-777B-5049-BB32-D3D144277DE0}" type="slidenum">
              <a:rPr lang="en-US"/>
              <a:pPr/>
              <a:t>8</a:t>
            </a:fld>
            <a:endParaRPr lang="en-US"/>
          </a:p>
        </p:txBody>
      </p:sp>
      <p:sp>
        <p:nvSpPr>
          <p:cNvPr id="12800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C2CA18-E387-5042-99AB-8BDCBD03841C}" type="slidenum">
              <a:rPr lang="en-US"/>
              <a:pPr/>
              <a:t>9</a:t>
            </a:fld>
            <a:endParaRPr lang="en-US"/>
          </a:p>
        </p:txBody>
      </p:sp>
      <p:sp>
        <p:nvSpPr>
          <p:cNvPr id="12697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B1C1EF-56C1-1F45-A517-7D384885E018}" type="slidenum">
              <a:rPr lang="en-US"/>
              <a:pPr/>
              <a:t>10</a:t>
            </a:fld>
            <a:endParaRPr lang="en-US"/>
          </a:p>
        </p:txBody>
      </p:sp>
      <p:sp>
        <p:nvSpPr>
          <p:cNvPr id="12902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4, 2006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Architecture and Technology Laboratory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10A-D322-FF4D-9DCA-6A469B514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01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4, 2006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Architecture and Technology Laboratory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10A-D322-FF4D-9DCA-6A469B514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4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4, 2006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Architecture and Technology Laboratory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10A-D322-FF4D-9DCA-6A469B514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58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October 4, 2006</a:t>
            </a:r>
            <a:endParaRPr lang="en-US" sz="1400">
              <a:latin typeface="Times New Roman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90800" y="6324600"/>
            <a:ext cx="4038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Computer Architecture and Technology Laboratory</a:t>
            </a:r>
            <a:endParaRPr lang="en-US" sz="1400">
              <a:latin typeface="Times New Roman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51C4C33-0855-8B4E-A371-8167A24892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18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192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October 4, 2006</a:t>
            </a:r>
            <a:endParaRPr lang="en-US" sz="1400">
              <a:latin typeface="Times New Roman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90800" y="6324600"/>
            <a:ext cx="4038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Computer Architecture and Technology Laboratory</a:t>
            </a:r>
            <a:endParaRPr lang="en-US" sz="1400">
              <a:latin typeface="Times New Roman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AB0CC19-6517-F84B-967B-6160CB506D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82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192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38100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38100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76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October 4, 2006</a:t>
            </a:r>
            <a:endParaRPr lang="en-US" sz="1400">
              <a:latin typeface="Times New Roman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90800" y="6324600"/>
            <a:ext cx="4038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Computer Architecture and Technology Laboratory</a:t>
            </a:r>
            <a:endParaRPr lang="en-US" sz="1400">
              <a:latin typeface="Times New Roman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8EBBE64-94A8-324A-BD69-3ABA35E3CA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2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4, 2006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Architecture and Technology Laboratory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10A-D322-FF4D-9DCA-6A469B514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9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4, 2006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Architecture and Technology Laboratory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10A-D322-FF4D-9DCA-6A469B514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7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4,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Architecture and Technology Laboratory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10A-D322-FF4D-9DCA-6A469B514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25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4, 2006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Architecture and Technology Laboratory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10A-D322-FF4D-9DCA-6A469B514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18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4, 2006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Architecture and Technology Laboratory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10A-D322-FF4D-9DCA-6A469B514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26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4, 2006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Architecture and Technology Laboratory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10A-D322-FF4D-9DCA-6A469B514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7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4,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Architecture and Technology Laboratory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10A-D322-FF4D-9DCA-6A469B514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36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4,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Architecture and Technology Laboratory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10A-D322-FF4D-9DCA-6A469B514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9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4, 2006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Architecture and Technology Laboratory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AF10A-D322-FF4D-9DCA-6A469B514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26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mailto:simha@cs.columbia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TRIPS Primary Memory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Simha Sethumadhavan</a:t>
            </a:r>
          </a:p>
          <a:p>
            <a:r>
              <a:rPr lang="en-US" dirty="0" smtClean="0"/>
              <a:t>Email: </a:t>
            </a:r>
            <a:r>
              <a:rPr lang="en-US" dirty="0" err="1" smtClean="0"/>
              <a:t>simha@cs.columbia.edu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AF10A-D322-FF4D-9DCA-6A469B5143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61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E1E9-1143-A644-8D70-7461823509D2}" type="slidenum">
              <a:rPr lang="en-US"/>
              <a:pPr/>
              <a:t>10</a:t>
            </a:fld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533400"/>
          </a:xfrm>
        </p:spPr>
        <p:txBody>
          <a:bodyPr>
            <a:normAutofit fontScale="90000"/>
          </a:bodyPr>
          <a:lstStyle/>
          <a:p>
            <a:r>
              <a:rPr lang="en-US"/>
              <a:t>Load and Store Miss Handling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04238" cy="5045075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Load Miss Operation</a:t>
            </a:r>
          </a:p>
          <a:p>
            <a:pPr lvl="1"/>
            <a:r>
              <a:rPr lang="en-US"/>
              <a:t>Cycle 1: Miss determination</a:t>
            </a:r>
          </a:p>
          <a:p>
            <a:pPr lvl="1"/>
            <a:r>
              <a:rPr lang="en-US"/>
              <a:t>Cycle 2: MSHR allocation and merging</a:t>
            </a:r>
          </a:p>
          <a:p>
            <a:pPr lvl="1"/>
            <a:r>
              <a:rPr lang="en-US"/>
              <a:t>Cycle 3: Requests sent out on OCN, if available</a:t>
            </a:r>
          </a:p>
          <a:p>
            <a:r>
              <a:rPr lang="en-US"/>
              <a:t>Load Miss Return</a:t>
            </a:r>
          </a:p>
          <a:p>
            <a:pPr lvl="1"/>
            <a:r>
              <a:rPr lang="en-US"/>
              <a:t>Cycle 1: Wake up all loads waiting on incoming data </a:t>
            </a:r>
          </a:p>
          <a:p>
            <a:pPr lvl="1"/>
            <a:r>
              <a:rPr lang="en-US"/>
              <a:t>Cycle 2: Select one load; data for the load miss starts arriving </a:t>
            </a:r>
          </a:p>
          <a:p>
            <a:pPr lvl="1"/>
            <a:r>
              <a:rPr lang="en-US"/>
              <a:t>Cycle 3: Prepare load and re-inject into main pipeline, if unblocked</a:t>
            </a:r>
          </a:p>
          <a:p>
            <a:r>
              <a:rPr lang="en-US"/>
              <a:t>Store Merging</a:t>
            </a:r>
          </a:p>
          <a:p>
            <a:pPr lvl="1"/>
            <a:r>
              <a:rPr lang="en-US"/>
              <a:t>Attempts to merge consecutive writes to same line</a:t>
            </a:r>
          </a:p>
          <a:p>
            <a:pPr lvl="1"/>
            <a:r>
              <a:rPr lang="en-US"/>
              <a:t>Snoops on all incoming load misses for coherency</a:t>
            </a:r>
          </a:p>
          <a:p>
            <a:r>
              <a:rPr lang="en-US"/>
              <a:t>Resources are shared across threads</a:t>
            </a:r>
          </a:p>
        </p:txBody>
      </p:sp>
    </p:spTree>
    <p:extLst>
      <p:ext uri="{BB962C8B-B14F-4D97-AF65-F5344CB8AC3E}">
        <p14:creationId xmlns:p14="http://schemas.microsoft.com/office/powerpoint/2010/main" val="23206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4C504-BB91-A144-8729-CB02E4D62F87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6315075" y="2227263"/>
            <a:ext cx="2595563" cy="3692525"/>
            <a:chOff x="3978" y="1403"/>
            <a:chExt cx="1635" cy="2326"/>
          </a:xfrm>
        </p:grpSpPr>
        <p:sp>
          <p:nvSpPr>
            <p:cNvPr id="107523" name="AutoShape 3"/>
            <p:cNvSpPr>
              <a:spLocks/>
            </p:cNvSpPr>
            <p:nvPr/>
          </p:nvSpPr>
          <p:spPr bwMode="auto">
            <a:xfrm>
              <a:off x="4879" y="3345"/>
              <a:ext cx="734" cy="384"/>
            </a:xfrm>
            <a:prstGeom prst="accentBorderCallout1">
              <a:avLst>
                <a:gd name="adj1" fmla="val 18750"/>
                <a:gd name="adj2" fmla="val -6542"/>
                <a:gd name="adj3" fmla="val -188542"/>
                <a:gd name="adj4" fmla="val -54903"/>
              </a:avLst>
            </a:prstGeom>
            <a:solidFill>
              <a:srgbClr val="FFFFFF"/>
            </a:solidFill>
            <a:ln w="6350">
              <a:solidFill>
                <a:schemeClr val="bg2"/>
              </a:solidFill>
              <a:miter lim="800000"/>
              <a:headEnd type="triangl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l"/>
              <a:r>
                <a:rPr lang="en-US" sz="800">
                  <a:latin typeface="Verdana" charset="0"/>
                </a:rPr>
                <a:t>Coherence checks e.g. Load and store misses to same cache line</a:t>
              </a:r>
            </a:p>
          </p:txBody>
        </p:sp>
        <p:sp>
          <p:nvSpPr>
            <p:cNvPr id="107524" name="Rectangle 4"/>
            <p:cNvSpPr>
              <a:spLocks noChangeArrowheads="1"/>
            </p:cNvSpPr>
            <p:nvPr/>
          </p:nvSpPr>
          <p:spPr bwMode="auto">
            <a:xfrm>
              <a:off x="4325" y="2373"/>
              <a:ext cx="248" cy="17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accent2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200">
                  <a:solidFill>
                    <a:schemeClr val="accent2"/>
                  </a:solidFill>
                  <a:latin typeface="Verdana" charset="0"/>
                </a:rPr>
                <a:t>CC</a:t>
              </a:r>
            </a:p>
          </p:txBody>
        </p:sp>
        <p:sp>
          <p:nvSpPr>
            <p:cNvPr id="107525" name="Line 5"/>
            <p:cNvSpPr>
              <a:spLocks noChangeShapeType="1"/>
            </p:cNvSpPr>
            <p:nvPr/>
          </p:nvSpPr>
          <p:spPr bwMode="auto">
            <a:xfrm flipV="1">
              <a:off x="4452" y="2547"/>
              <a:ext cx="0" cy="81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26" name="Line 6"/>
            <p:cNvSpPr>
              <a:spLocks noChangeShapeType="1"/>
            </p:cNvSpPr>
            <p:nvPr/>
          </p:nvSpPr>
          <p:spPr bwMode="auto">
            <a:xfrm flipV="1">
              <a:off x="4418" y="1403"/>
              <a:ext cx="0" cy="97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27" name="Line 7"/>
            <p:cNvSpPr>
              <a:spLocks noChangeShapeType="1"/>
            </p:cNvSpPr>
            <p:nvPr/>
          </p:nvSpPr>
          <p:spPr bwMode="auto">
            <a:xfrm>
              <a:off x="4046" y="1403"/>
              <a:ext cx="37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28" name="Line 8"/>
            <p:cNvSpPr>
              <a:spLocks noChangeShapeType="1"/>
            </p:cNvSpPr>
            <p:nvPr/>
          </p:nvSpPr>
          <p:spPr bwMode="auto">
            <a:xfrm flipH="1">
              <a:off x="4044" y="1946"/>
              <a:ext cx="365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29" name="Line 9"/>
            <p:cNvSpPr>
              <a:spLocks noChangeShapeType="1"/>
            </p:cNvSpPr>
            <p:nvPr/>
          </p:nvSpPr>
          <p:spPr bwMode="auto">
            <a:xfrm flipV="1">
              <a:off x="3978" y="3236"/>
              <a:ext cx="6" cy="14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0" name="Line 10"/>
            <p:cNvSpPr>
              <a:spLocks noChangeShapeType="1"/>
            </p:cNvSpPr>
            <p:nvPr/>
          </p:nvSpPr>
          <p:spPr bwMode="auto">
            <a:xfrm>
              <a:off x="3984" y="3236"/>
              <a:ext cx="46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533400"/>
          </a:xfrm>
        </p:spPr>
        <p:txBody>
          <a:bodyPr>
            <a:normAutofit fontScale="90000"/>
          </a:bodyPr>
          <a:lstStyle/>
          <a:p>
            <a:r>
              <a:rPr lang="en-US"/>
              <a:t>D-Tile Pipelines Block Diagram</a:t>
            </a:r>
          </a:p>
        </p:txBody>
      </p:sp>
      <p:sp>
        <p:nvSpPr>
          <p:cNvPr id="107532" name="AutoShape 12"/>
          <p:cNvSpPr>
            <a:spLocks/>
          </p:cNvSpPr>
          <p:nvPr/>
        </p:nvSpPr>
        <p:spPr bwMode="auto">
          <a:xfrm>
            <a:off x="3463925" y="1412875"/>
            <a:ext cx="244475" cy="1676400"/>
          </a:xfrm>
          <a:prstGeom prst="leftBracket">
            <a:avLst>
              <a:gd name="adj" fmla="val 57143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3" name="AutoShape 13"/>
          <p:cNvSpPr>
            <a:spLocks/>
          </p:cNvSpPr>
          <p:nvPr/>
        </p:nvSpPr>
        <p:spPr bwMode="auto">
          <a:xfrm>
            <a:off x="3489325" y="4395788"/>
            <a:ext cx="244475" cy="1676400"/>
          </a:xfrm>
          <a:prstGeom prst="leftBracket">
            <a:avLst>
              <a:gd name="adj" fmla="val 57143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4518025" y="1352550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sz="1200">
              <a:latin typeface="Verdana" charset="0"/>
            </a:endParaRPr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3865563" y="5507038"/>
            <a:ext cx="14144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  <a:latin typeface="Verdana" charset="0"/>
              </a:rPr>
              <a:t>Cache</a:t>
            </a:r>
          </a:p>
          <a:p>
            <a:r>
              <a:rPr lang="en-US" b="1" i="1">
                <a:solidFill>
                  <a:srgbClr val="FF3300"/>
                </a:solidFill>
                <a:latin typeface="Verdana" charset="0"/>
              </a:rPr>
              <a:t>Store </a:t>
            </a:r>
            <a:r>
              <a:rPr lang="en-US" i="1">
                <a:solidFill>
                  <a:srgbClr val="FF3300"/>
                </a:solidFill>
                <a:latin typeface="Verdana" charset="0"/>
              </a:rPr>
              <a:t>Port</a:t>
            </a:r>
          </a:p>
        </p:txBody>
      </p:sp>
      <p:grpSp>
        <p:nvGrpSpPr>
          <p:cNvPr id="107536" name="Group 16"/>
          <p:cNvGrpSpPr>
            <a:grpSpLocks/>
          </p:cNvGrpSpPr>
          <p:nvPr/>
        </p:nvGrpSpPr>
        <p:grpSpPr bwMode="auto">
          <a:xfrm>
            <a:off x="3857625" y="4794250"/>
            <a:ext cx="642938" cy="608013"/>
            <a:chOff x="2275" y="1138"/>
            <a:chExt cx="519" cy="519"/>
          </a:xfrm>
        </p:grpSpPr>
        <p:sp>
          <p:nvSpPr>
            <p:cNvPr id="107537" name="Rectangle 17"/>
            <p:cNvSpPr>
              <a:spLocks noChangeArrowheads="1"/>
            </p:cNvSpPr>
            <p:nvPr/>
          </p:nvSpPr>
          <p:spPr bwMode="auto">
            <a:xfrm>
              <a:off x="2275" y="1138"/>
              <a:ext cx="519" cy="519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538" name="Group 18"/>
            <p:cNvGrpSpPr>
              <a:grpSpLocks/>
            </p:cNvGrpSpPr>
            <p:nvPr/>
          </p:nvGrpSpPr>
          <p:grpSpPr bwMode="auto">
            <a:xfrm>
              <a:off x="2583" y="1197"/>
              <a:ext cx="153" cy="392"/>
              <a:chOff x="2506" y="1450"/>
              <a:chExt cx="364" cy="556"/>
            </a:xfrm>
          </p:grpSpPr>
          <p:sp>
            <p:nvSpPr>
              <p:cNvPr id="107539" name="Rectangle 19"/>
              <p:cNvSpPr>
                <a:spLocks noChangeArrowheads="1"/>
              </p:cNvSpPr>
              <p:nvPr/>
            </p:nvSpPr>
            <p:spPr bwMode="auto">
              <a:xfrm>
                <a:off x="2506" y="1450"/>
                <a:ext cx="364" cy="556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40" name="AutoShape 20"/>
              <p:cNvSpPr>
                <a:spLocks noChangeArrowheads="1"/>
              </p:cNvSpPr>
              <p:nvPr/>
            </p:nvSpPr>
            <p:spPr bwMode="auto">
              <a:xfrm>
                <a:off x="2534" y="1853"/>
                <a:ext cx="317" cy="134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7541" name="Group 21"/>
          <p:cNvGrpSpPr>
            <a:grpSpLocks/>
          </p:cNvGrpSpPr>
          <p:nvPr/>
        </p:nvGrpSpPr>
        <p:grpSpPr bwMode="auto">
          <a:xfrm>
            <a:off x="4708525" y="4811713"/>
            <a:ext cx="642938" cy="608012"/>
            <a:chOff x="2275" y="1138"/>
            <a:chExt cx="519" cy="519"/>
          </a:xfrm>
        </p:grpSpPr>
        <p:sp>
          <p:nvSpPr>
            <p:cNvPr id="107542" name="Rectangle 22"/>
            <p:cNvSpPr>
              <a:spLocks noChangeArrowheads="1"/>
            </p:cNvSpPr>
            <p:nvPr/>
          </p:nvSpPr>
          <p:spPr bwMode="auto">
            <a:xfrm>
              <a:off x="2275" y="1138"/>
              <a:ext cx="519" cy="519"/>
            </a:xfrm>
            <a:prstGeom prst="rect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543" name="Group 23"/>
            <p:cNvGrpSpPr>
              <a:grpSpLocks/>
            </p:cNvGrpSpPr>
            <p:nvPr/>
          </p:nvGrpSpPr>
          <p:grpSpPr bwMode="auto">
            <a:xfrm>
              <a:off x="2583" y="1197"/>
              <a:ext cx="153" cy="392"/>
              <a:chOff x="2506" y="1450"/>
              <a:chExt cx="364" cy="556"/>
            </a:xfrm>
          </p:grpSpPr>
          <p:sp>
            <p:nvSpPr>
              <p:cNvPr id="107544" name="Rectangle 24"/>
              <p:cNvSpPr>
                <a:spLocks noChangeArrowheads="1"/>
              </p:cNvSpPr>
              <p:nvPr/>
            </p:nvSpPr>
            <p:spPr bwMode="auto">
              <a:xfrm>
                <a:off x="2506" y="1450"/>
                <a:ext cx="364" cy="556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45" name="AutoShape 25"/>
              <p:cNvSpPr>
                <a:spLocks noChangeArrowheads="1"/>
              </p:cNvSpPr>
              <p:nvPr/>
            </p:nvSpPr>
            <p:spPr bwMode="auto">
              <a:xfrm>
                <a:off x="2534" y="1853"/>
                <a:ext cx="317" cy="134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7546" name="AutoShape 26"/>
          <p:cNvSpPr>
            <a:spLocks noChangeArrowheads="1"/>
          </p:cNvSpPr>
          <p:nvPr/>
        </p:nvSpPr>
        <p:spPr bwMode="auto">
          <a:xfrm rot="-5400000">
            <a:off x="2551907" y="5041106"/>
            <a:ext cx="1047750" cy="350837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6600"/>
          </a:solidFill>
          <a:ln w="28575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US" sz="1200">
                <a:latin typeface="Verdana" charset="0"/>
              </a:rPr>
              <a:t>arb</a:t>
            </a:r>
          </a:p>
        </p:txBody>
      </p:sp>
      <p:grpSp>
        <p:nvGrpSpPr>
          <p:cNvPr id="107547" name="Group 27"/>
          <p:cNvGrpSpPr>
            <a:grpSpLocks/>
          </p:cNvGrpSpPr>
          <p:nvPr/>
        </p:nvGrpSpPr>
        <p:grpSpPr bwMode="auto">
          <a:xfrm>
            <a:off x="244475" y="2560638"/>
            <a:ext cx="2641600" cy="885825"/>
            <a:chOff x="154" y="1613"/>
            <a:chExt cx="1664" cy="558"/>
          </a:xfrm>
        </p:grpSpPr>
        <p:grpSp>
          <p:nvGrpSpPr>
            <p:cNvPr id="107548" name="Group 28"/>
            <p:cNvGrpSpPr>
              <a:grpSpLocks/>
            </p:cNvGrpSpPr>
            <p:nvPr/>
          </p:nvGrpSpPr>
          <p:grpSpPr bwMode="auto">
            <a:xfrm>
              <a:off x="154" y="1613"/>
              <a:ext cx="1664" cy="558"/>
              <a:chOff x="154" y="1613"/>
              <a:chExt cx="1664" cy="558"/>
            </a:xfrm>
          </p:grpSpPr>
          <p:grpSp>
            <p:nvGrpSpPr>
              <p:cNvPr id="107549" name="Group 29"/>
              <p:cNvGrpSpPr>
                <a:grpSpLocks/>
              </p:cNvGrpSpPr>
              <p:nvPr/>
            </p:nvGrpSpPr>
            <p:grpSpPr bwMode="auto">
              <a:xfrm>
                <a:off x="1191" y="1788"/>
                <a:ext cx="405" cy="383"/>
                <a:chOff x="2275" y="1138"/>
                <a:chExt cx="519" cy="519"/>
              </a:xfrm>
            </p:grpSpPr>
            <p:sp>
              <p:nvSpPr>
                <p:cNvPr id="107550" name="Rectangle 30"/>
                <p:cNvSpPr>
                  <a:spLocks noChangeArrowheads="1"/>
                </p:cNvSpPr>
                <p:nvPr/>
              </p:nvSpPr>
              <p:spPr bwMode="auto">
                <a:xfrm>
                  <a:off x="2275" y="1138"/>
                  <a:ext cx="519" cy="519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7551" name="Group 31"/>
                <p:cNvGrpSpPr>
                  <a:grpSpLocks/>
                </p:cNvGrpSpPr>
                <p:nvPr/>
              </p:nvGrpSpPr>
              <p:grpSpPr bwMode="auto">
                <a:xfrm>
                  <a:off x="2583" y="1197"/>
                  <a:ext cx="153" cy="392"/>
                  <a:chOff x="2506" y="1450"/>
                  <a:chExt cx="364" cy="556"/>
                </a:xfrm>
              </p:grpSpPr>
              <p:sp>
                <p:nvSpPr>
                  <p:cNvPr id="10755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506" y="1450"/>
                    <a:ext cx="364" cy="556"/>
                  </a:xfrm>
                  <a:prstGeom prst="rect">
                    <a:avLst/>
                  </a:prstGeom>
                  <a:solidFill>
                    <a:srgbClr val="DDDDDD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553" name="AutoShape 33"/>
                  <p:cNvSpPr>
                    <a:spLocks noChangeArrowheads="1"/>
                  </p:cNvSpPr>
                  <p:nvPr/>
                </p:nvSpPr>
                <p:spPr bwMode="auto">
                  <a:xfrm>
                    <a:off x="2534" y="1853"/>
                    <a:ext cx="317" cy="134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DDDDDD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7554" name="Group 34"/>
              <p:cNvGrpSpPr>
                <a:grpSpLocks/>
              </p:cNvGrpSpPr>
              <p:nvPr/>
            </p:nvGrpSpPr>
            <p:grpSpPr bwMode="auto">
              <a:xfrm>
                <a:off x="672" y="1788"/>
                <a:ext cx="405" cy="383"/>
                <a:chOff x="2275" y="1138"/>
                <a:chExt cx="519" cy="519"/>
              </a:xfrm>
            </p:grpSpPr>
            <p:sp>
              <p:nvSpPr>
                <p:cNvPr id="107555" name="Rectangle 35"/>
                <p:cNvSpPr>
                  <a:spLocks noChangeArrowheads="1"/>
                </p:cNvSpPr>
                <p:nvPr/>
              </p:nvSpPr>
              <p:spPr bwMode="auto">
                <a:xfrm>
                  <a:off x="2275" y="1138"/>
                  <a:ext cx="519" cy="519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7556" name="Group 36"/>
                <p:cNvGrpSpPr>
                  <a:grpSpLocks/>
                </p:cNvGrpSpPr>
                <p:nvPr/>
              </p:nvGrpSpPr>
              <p:grpSpPr bwMode="auto">
                <a:xfrm>
                  <a:off x="2583" y="1197"/>
                  <a:ext cx="153" cy="392"/>
                  <a:chOff x="2506" y="1450"/>
                  <a:chExt cx="364" cy="556"/>
                </a:xfrm>
              </p:grpSpPr>
              <p:sp>
                <p:nvSpPr>
                  <p:cNvPr id="107557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2506" y="1450"/>
                    <a:ext cx="364" cy="556"/>
                  </a:xfrm>
                  <a:prstGeom prst="rect">
                    <a:avLst/>
                  </a:prstGeom>
                  <a:solidFill>
                    <a:srgbClr val="DDDDDD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558" name="AutoShape 38"/>
                  <p:cNvSpPr>
                    <a:spLocks noChangeArrowheads="1"/>
                  </p:cNvSpPr>
                  <p:nvPr/>
                </p:nvSpPr>
                <p:spPr bwMode="auto">
                  <a:xfrm>
                    <a:off x="2534" y="1853"/>
                    <a:ext cx="317" cy="134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DDDDDD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7559" name="Group 39"/>
              <p:cNvGrpSpPr>
                <a:grpSpLocks/>
              </p:cNvGrpSpPr>
              <p:nvPr/>
            </p:nvGrpSpPr>
            <p:grpSpPr bwMode="auto">
              <a:xfrm>
                <a:off x="154" y="1788"/>
                <a:ext cx="405" cy="383"/>
                <a:chOff x="2275" y="1138"/>
                <a:chExt cx="519" cy="519"/>
              </a:xfrm>
            </p:grpSpPr>
            <p:sp>
              <p:nvSpPr>
                <p:cNvPr id="107560" name="Rectangle 40"/>
                <p:cNvSpPr>
                  <a:spLocks noChangeArrowheads="1"/>
                </p:cNvSpPr>
                <p:nvPr/>
              </p:nvSpPr>
              <p:spPr bwMode="auto">
                <a:xfrm>
                  <a:off x="2275" y="1138"/>
                  <a:ext cx="519" cy="519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7561" name="Group 41"/>
                <p:cNvGrpSpPr>
                  <a:grpSpLocks/>
                </p:cNvGrpSpPr>
                <p:nvPr/>
              </p:nvGrpSpPr>
              <p:grpSpPr bwMode="auto">
                <a:xfrm>
                  <a:off x="2583" y="1197"/>
                  <a:ext cx="153" cy="392"/>
                  <a:chOff x="2506" y="1450"/>
                  <a:chExt cx="364" cy="556"/>
                </a:xfrm>
              </p:grpSpPr>
              <p:sp>
                <p:nvSpPr>
                  <p:cNvPr id="107562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2506" y="1450"/>
                    <a:ext cx="364" cy="556"/>
                  </a:xfrm>
                  <a:prstGeom prst="rect">
                    <a:avLst/>
                  </a:prstGeom>
                  <a:solidFill>
                    <a:srgbClr val="DDDDDD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563" name="AutoShape 43"/>
                  <p:cNvSpPr>
                    <a:spLocks noChangeArrowheads="1"/>
                  </p:cNvSpPr>
                  <p:nvPr/>
                </p:nvSpPr>
                <p:spPr bwMode="auto">
                  <a:xfrm>
                    <a:off x="2534" y="1853"/>
                    <a:ext cx="317" cy="134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DDDDDD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7564" name="Text Box 44"/>
              <p:cNvSpPr txBox="1">
                <a:spLocks noChangeArrowheads="1"/>
              </p:cNvSpPr>
              <p:nvPr/>
            </p:nvSpPr>
            <p:spPr bwMode="auto">
              <a:xfrm>
                <a:off x="334" y="1639"/>
                <a:ext cx="108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Verdana" charset="0"/>
                  </a:rPr>
                  <a:t>Missed load pipeline</a:t>
                </a:r>
              </a:p>
            </p:txBody>
          </p:sp>
          <p:sp>
            <p:nvSpPr>
              <p:cNvPr id="107565" name="Line 45"/>
              <p:cNvSpPr>
                <a:spLocks noChangeShapeType="1"/>
              </p:cNvSpPr>
              <p:nvPr/>
            </p:nvSpPr>
            <p:spPr bwMode="auto">
              <a:xfrm>
                <a:off x="564" y="1980"/>
                <a:ext cx="99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66" name="Line 46"/>
              <p:cNvSpPr>
                <a:spLocks noChangeShapeType="1"/>
              </p:cNvSpPr>
              <p:nvPr/>
            </p:nvSpPr>
            <p:spPr bwMode="auto">
              <a:xfrm>
                <a:off x="1083" y="1977"/>
                <a:ext cx="99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67" name="Line 47"/>
              <p:cNvSpPr>
                <a:spLocks noChangeShapeType="1"/>
              </p:cNvSpPr>
              <p:nvPr/>
            </p:nvSpPr>
            <p:spPr bwMode="auto">
              <a:xfrm flipV="1">
                <a:off x="1704" y="1614"/>
                <a:ext cx="0" cy="369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68" name="Line 48"/>
              <p:cNvSpPr>
                <a:spLocks noChangeShapeType="1"/>
              </p:cNvSpPr>
              <p:nvPr/>
            </p:nvSpPr>
            <p:spPr bwMode="auto">
              <a:xfrm>
                <a:off x="1702" y="1613"/>
                <a:ext cx="11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7569" name="Line 49"/>
            <p:cNvSpPr>
              <a:spLocks noChangeShapeType="1"/>
            </p:cNvSpPr>
            <p:nvPr/>
          </p:nvSpPr>
          <p:spPr bwMode="auto">
            <a:xfrm flipV="1">
              <a:off x="1592" y="1984"/>
              <a:ext cx="10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7570" name="Line 50"/>
          <p:cNvSpPr>
            <a:spLocks noChangeShapeType="1"/>
          </p:cNvSpPr>
          <p:nvPr/>
        </p:nvSpPr>
        <p:spPr bwMode="auto">
          <a:xfrm>
            <a:off x="3260725" y="2295525"/>
            <a:ext cx="1809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71" name="Line 51"/>
          <p:cNvSpPr>
            <a:spLocks noChangeShapeType="1"/>
          </p:cNvSpPr>
          <p:nvPr/>
        </p:nvSpPr>
        <p:spPr bwMode="auto">
          <a:xfrm>
            <a:off x="3486150" y="2133600"/>
            <a:ext cx="355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72" name="Line 52"/>
          <p:cNvSpPr>
            <a:spLocks noChangeShapeType="1"/>
          </p:cNvSpPr>
          <p:nvPr/>
        </p:nvSpPr>
        <p:spPr bwMode="auto">
          <a:xfrm>
            <a:off x="4511675" y="2136775"/>
            <a:ext cx="177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7573" name="Group 53"/>
          <p:cNvGrpSpPr>
            <a:grpSpLocks/>
          </p:cNvGrpSpPr>
          <p:nvPr/>
        </p:nvGrpSpPr>
        <p:grpSpPr bwMode="auto">
          <a:xfrm>
            <a:off x="5524500" y="2092325"/>
            <a:ext cx="2174875" cy="1590675"/>
            <a:chOff x="3480" y="1318"/>
            <a:chExt cx="1370" cy="1002"/>
          </a:xfrm>
        </p:grpSpPr>
        <p:grpSp>
          <p:nvGrpSpPr>
            <p:cNvPr id="107574" name="Group 54"/>
            <p:cNvGrpSpPr>
              <a:grpSpLocks/>
            </p:cNvGrpSpPr>
            <p:nvPr/>
          </p:nvGrpSpPr>
          <p:grpSpPr bwMode="auto">
            <a:xfrm>
              <a:off x="3607" y="1788"/>
              <a:ext cx="405" cy="383"/>
              <a:chOff x="2275" y="1138"/>
              <a:chExt cx="519" cy="519"/>
            </a:xfrm>
          </p:grpSpPr>
          <p:sp>
            <p:nvSpPr>
              <p:cNvPr id="107575" name="Rectangle 55"/>
              <p:cNvSpPr>
                <a:spLocks noChangeArrowheads="1"/>
              </p:cNvSpPr>
              <p:nvPr/>
            </p:nvSpPr>
            <p:spPr bwMode="auto">
              <a:xfrm>
                <a:off x="2275" y="1138"/>
                <a:ext cx="519" cy="519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7576" name="Group 56"/>
              <p:cNvGrpSpPr>
                <a:grpSpLocks/>
              </p:cNvGrpSpPr>
              <p:nvPr/>
            </p:nvGrpSpPr>
            <p:grpSpPr bwMode="auto">
              <a:xfrm>
                <a:off x="2583" y="1197"/>
                <a:ext cx="153" cy="392"/>
                <a:chOff x="2506" y="1450"/>
                <a:chExt cx="364" cy="556"/>
              </a:xfrm>
            </p:grpSpPr>
            <p:sp>
              <p:nvSpPr>
                <p:cNvPr id="107577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6" y="1450"/>
                  <a:ext cx="364" cy="556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78" name="AutoShape 58"/>
                <p:cNvSpPr>
                  <a:spLocks noChangeArrowheads="1"/>
                </p:cNvSpPr>
                <p:nvPr/>
              </p:nvSpPr>
              <p:spPr bwMode="auto">
                <a:xfrm>
                  <a:off x="2534" y="1853"/>
                  <a:ext cx="317" cy="13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7579" name="Text Box 59"/>
            <p:cNvSpPr txBox="1">
              <a:spLocks noChangeArrowheads="1"/>
            </p:cNvSpPr>
            <p:nvPr/>
          </p:nvSpPr>
          <p:spPr bwMode="auto">
            <a:xfrm>
              <a:off x="3553" y="1614"/>
              <a:ext cx="62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Verdana" charset="0"/>
                </a:rPr>
                <a:t>Spill Mgmt</a:t>
              </a:r>
            </a:p>
          </p:txBody>
        </p:sp>
        <p:sp>
          <p:nvSpPr>
            <p:cNvPr id="107580" name="Line 60"/>
            <p:cNvSpPr>
              <a:spLocks noChangeShapeType="1"/>
            </p:cNvSpPr>
            <p:nvPr/>
          </p:nvSpPr>
          <p:spPr bwMode="auto">
            <a:xfrm>
              <a:off x="3480" y="1878"/>
              <a:ext cx="11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81" name="Line 61"/>
            <p:cNvSpPr>
              <a:spLocks noChangeShapeType="1"/>
            </p:cNvSpPr>
            <p:nvPr/>
          </p:nvSpPr>
          <p:spPr bwMode="auto">
            <a:xfrm flipV="1">
              <a:off x="3480" y="1318"/>
              <a:ext cx="0" cy="56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82" name="Line 62"/>
            <p:cNvSpPr>
              <a:spLocks noChangeShapeType="1"/>
            </p:cNvSpPr>
            <p:nvPr/>
          </p:nvSpPr>
          <p:spPr bwMode="auto">
            <a:xfrm flipV="1">
              <a:off x="4022" y="2088"/>
              <a:ext cx="45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83" name="Line 63"/>
            <p:cNvSpPr>
              <a:spLocks noChangeShapeType="1"/>
            </p:cNvSpPr>
            <p:nvPr/>
          </p:nvSpPr>
          <p:spPr bwMode="auto">
            <a:xfrm>
              <a:off x="4470" y="2092"/>
              <a:ext cx="0" cy="22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84" name="Line 64"/>
            <p:cNvSpPr>
              <a:spLocks noChangeShapeType="1"/>
            </p:cNvSpPr>
            <p:nvPr/>
          </p:nvSpPr>
          <p:spPr bwMode="auto">
            <a:xfrm>
              <a:off x="4470" y="2320"/>
              <a:ext cx="38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7585" name="Line 65"/>
          <p:cNvSpPr>
            <a:spLocks noChangeShapeType="1"/>
          </p:cNvSpPr>
          <p:nvPr/>
        </p:nvSpPr>
        <p:spPr bwMode="auto">
          <a:xfrm>
            <a:off x="4518025" y="5097463"/>
            <a:ext cx="1714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86" name="Line 66"/>
          <p:cNvSpPr>
            <a:spLocks noChangeShapeType="1"/>
          </p:cNvSpPr>
          <p:nvPr/>
        </p:nvSpPr>
        <p:spPr bwMode="auto">
          <a:xfrm>
            <a:off x="3489325" y="5097463"/>
            <a:ext cx="3683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87" name="Line 67"/>
          <p:cNvSpPr>
            <a:spLocks noChangeShapeType="1"/>
          </p:cNvSpPr>
          <p:nvPr/>
        </p:nvSpPr>
        <p:spPr bwMode="auto">
          <a:xfrm>
            <a:off x="3260725" y="5213350"/>
            <a:ext cx="203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7588" name="Group 68"/>
          <p:cNvGrpSpPr>
            <a:grpSpLocks/>
          </p:cNvGrpSpPr>
          <p:nvPr/>
        </p:nvGrpSpPr>
        <p:grpSpPr bwMode="auto">
          <a:xfrm>
            <a:off x="268288" y="4184650"/>
            <a:ext cx="2598737" cy="857250"/>
            <a:chOff x="169" y="2636"/>
            <a:chExt cx="1637" cy="540"/>
          </a:xfrm>
        </p:grpSpPr>
        <p:grpSp>
          <p:nvGrpSpPr>
            <p:cNvPr id="107589" name="Group 69"/>
            <p:cNvGrpSpPr>
              <a:grpSpLocks/>
            </p:cNvGrpSpPr>
            <p:nvPr/>
          </p:nvGrpSpPr>
          <p:grpSpPr bwMode="auto">
            <a:xfrm>
              <a:off x="1206" y="2793"/>
              <a:ext cx="405" cy="383"/>
              <a:chOff x="2275" y="1138"/>
              <a:chExt cx="519" cy="519"/>
            </a:xfrm>
          </p:grpSpPr>
          <p:sp>
            <p:nvSpPr>
              <p:cNvPr id="107590" name="Rectangle 70"/>
              <p:cNvSpPr>
                <a:spLocks noChangeArrowheads="1"/>
              </p:cNvSpPr>
              <p:nvPr/>
            </p:nvSpPr>
            <p:spPr bwMode="auto">
              <a:xfrm>
                <a:off x="2275" y="1138"/>
                <a:ext cx="519" cy="519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7591" name="Group 71"/>
              <p:cNvGrpSpPr>
                <a:grpSpLocks/>
              </p:cNvGrpSpPr>
              <p:nvPr/>
            </p:nvGrpSpPr>
            <p:grpSpPr bwMode="auto">
              <a:xfrm>
                <a:off x="2583" y="1197"/>
                <a:ext cx="153" cy="392"/>
                <a:chOff x="2506" y="1450"/>
                <a:chExt cx="364" cy="556"/>
              </a:xfrm>
            </p:grpSpPr>
            <p:sp>
              <p:nvSpPr>
                <p:cNvPr id="107592" name="Rectangle 72"/>
                <p:cNvSpPr>
                  <a:spLocks noChangeArrowheads="1"/>
                </p:cNvSpPr>
                <p:nvPr/>
              </p:nvSpPr>
              <p:spPr bwMode="auto">
                <a:xfrm>
                  <a:off x="2506" y="1450"/>
                  <a:ext cx="364" cy="556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93" name="AutoShape 73"/>
                <p:cNvSpPr>
                  <a:spLocks noChangeArrowheads="1"/>
                </p:cNvSpPr>
                <p:nvPr/>
              </p:nvSpPr>
              <p:spPr bwMode="auto">
                <a:xfrm>
                  <a:off x="2534" y="1853"/>
                  <a:ext cx="317" cy="13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594" name="Group 74"/>
            <p:cNvGrpSpPr>
              <a:grpSpLocks/>
            </p:cNvGrpSpPr>
            <p:nvPr/>
          </p:nvGrpSpPr>
          <p:grpSpPr bwMode="auto">
            <a:xfrm>
              <a:off x="687" y="2793"/>
              <a:ext cx="405" cy="383"/>
              <a:chOff x="2275" y="1138"/>
              <a:chExt cx="519" cy="519"/>
            </a:xfrm>
          </p:grpSpPr>
          <p:sp>
            <p:nvSpPr>
              <p:cNvPr id="107595" name="Rectangle 75"/>
              <p:cNvSpPr>
                <a:spLocks noChangeArrowheads="1"/>
              </p:cNvSpPr>
              <p:nvPr/>
            </p:nvSpPr>
            <p:spPr bwMode="auto">
              <a:xfrm>
                <a:off x="2275" y="1138"/>
                <a:ext cx="519" cy="519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7596" name="Group 76"/>
              <p:cNvGrpSpPr>
                <a:grpSpLocks/>
              </p:cNvGrpSpPr>
              <p:nvPr/>
            </p:nvGrpSpPr>
            <p:grpSpPr bwMode="auto">
              <a:xfrm>
                <a:off x="2583" y="1197"/>
                <a:ext cx="153" cy="392"/>
                <a:chOff x="2506" y="1450"/>
                <a:chExt cx="364" cy="556"/>
              </a:xfrm>
            </p:grpSpPr>
            <p:sp>
              <p:nvSpPr>
                <p:cNvPr id="107597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6" y="1450"/>
                  <a:ext cx="364" cy="556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98" name="AutoShape 78"/>
                <p:cNvSpPr>
                  <a:spLocks noChangeArrowheads="1"/>
                </p:cNvSpPr>
                <p:nvPr/>
              </p:nvSpPr>
              <p:spPr bwMode="auto">
                <a:xfrm>
                  <a:off x="2534" y="1853"/>
                  <a:ext cx="317" cy="13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599" name="Group 79"/>
            <p:cNvGrpSpPr>
              <a:grpSpLocks/>
            </p:cNvGrpSpPr>
            <p:nvPr/>
          </p:nvGrpSpPr>
          <p:grpSpPr bwMode="auto">
            <a:xfrm>
              <a:off x="169" y="2793"/>
              <a:ext cx="405" cy="383"/>
              <a:chOff x="2275" y="1138"/>
              <a:chExt cx="519" cy="519"/>
            </a:xfrm>
          </p:grpSpPr>
          <p:sp>
            <p:nvSpPr>
              <p:cNvPr id="107600" name="Rectangle 80"/>
              <p:cNvSpPr>
                <a:spLocks noChangeArrowheads="1"/>
              </p:cNvSpPr>
              <p:nvPr/>
            </p:nvSpPr>
            <p:spPr bwMode="auto">
              <a:xfrm>
                <a:off x="2275" y="1138"/>
                <a:ext cx="519" cy="519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7601" name="Group 81"/>
              <p:cNvGrpSpPr>
                <a:grpSpLocks/>
              </p:cNvGrpSpPr>
              <p:nvPr/>
            </p:nvGrpSpPr>
            <p:grpSpPr bwMode="auto">
              <a:xfrm>
                <a:off x="2583" y="1197"/>
                <a:ext cx="153" cy="392"/>
                <a:chOff x="2506" y="1450"/>
                <a:chExt cx="364" cy="556"/>
              </a:xfrm>
            </p:grpSpPr>
            <p:sp>
              <p:nvSpPr>
                <p:cNvPr id="107602" name="Rectangle 82"/>
                <p:cNvSpPr>
                  <a:spLocks noChangeArrowheads="1"/>
                </p:cNvSpPr>
                <p:nvPr/>
              </p:nvSpPr>
              <p:spPr bwMode="auto">
                <a:xfrm>
                  <a:off x="2506" y="1450"/>
                  <a:ext cx="364" cy="556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03" name="AutoShape 83"/>
                <p:cNvSpPr>
                  <a:spLocks noChangeArrowheads="1"/>
                </p:cNvSpPr>
                <p:nvPr/>
              </p:nvSpPr>
              <p:spPr bwMode="auto">
                <a:xfrm>
                  <a:off x="2534" y="1853"/>
                  <a:ext cx="317" cy="13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7604" name="Text Box 84"/>
            <p:cNvSpPr txBox="1">
              <a:spLocks noChangeArrowheads="1"/>
            </p:cNvSpPr>
            <p:nvPr/>
          </p:nvSpPr>
          <p:spPr bwMode="auto">
            <a:xfrm>
              <a:off x="402" y="2636"/>
              <a:ext cx="86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Verdana" charset="0"/>
                </a:rPr>
                <a:t>Line fill pipeline</a:t>
              </a:r>
            </a:p>
          </p:txBody>
        </p:sp>
        <p:sp>
          <p:nvSpPr>
            <p:cNvPr id="107605" name="Line 85"/>
            <p:cNvSpPr>
              <a:spLocks noChangeShapeType="1"/>
            </p:cNvSpPr>
            <p:nvPr/>
          </p:nvSpPr>
          <p:spPr bwMode="auto">
            <a:xfrm>
              <a:off x="1614" y="3031"/>
              <a:ext cx="192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06" name="Line 86"/>
            <p:cNvSpPr>
              <a:spLocks noChangeShapeType="1"/>
            </p:cNvSpPr>
            <p:nvPr/>
          </p:nvSpPr>
          <p:spPr bwMode="auto">
            <a:xfrm>
              <a:off x="582" y="2970"/>
              <a:ext cx="99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07" name="Line 87"/>
            <p:cNvSpPr>
              <a:spLocks noChangeShapeType="1"/>
            </p:cNvSpPr>
            <p:nvPr/>
          </p:nvSpPr>
          <p:spPr bwMode="auto">
            <a:xfrm>
              <a:off x="1092" y="2970"/>
              <a:ext cx="99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608" name="Group 88"/>
          <p:cNvGrpSpPr>
            <a:grpSpLocks/>
          </p:cNvGrpSpPr>
          <p:nvPr/>
        </p:nvGrpSpPr>
        <p:grpSpPr bwMode="auto">
          <a:xfrm>
            <a:off x="733425" y="5137150"/>
            <a:ext cx="2133600" cy="842963"/>
            <a:chOff x="462" y="3236"/>
            <a:chExt cx="1344" cy="531"/>
          </a:xfrm>
        </p:grpSpPr>
        <p:grpSp>
          <p:nvGrpSpPr>
            <p:cNvPr id="107609" name="Group 89"/>
            <p:cNvGrpSpPr>
              <a:grpSpLocks/>
            </p:cNvGrpSpPr>
            <p:nvPr/>
          </p:nvGrpSpPr>
          <p:grpSpPr bwMode="auto">
            <a:xfrm>
              <a:off x="1203" y="3384"/>
              <a:ext cx="405" cy="383"/>
              <a:chOff x="2275" y="1138"/>
              <a:chExt cx="519" cy="519"/>
            </a:xfrm>
          </p:grpSpPr>
          <p:sp>
            <p:nvSpPr>
              <p:cNvPr id="107610" name="Rectangle 90"/>
              <p:cNvSpPr>
                <a:spLocks noChangeArrowheads="1"/>
              </p:cNvSpPr>
              <p:nvPr/>
            </p:nvSpPr>
            <p:spPr bwMode="auto">
              <a:xfrm>
                <a:off x="2275" y="1138"/>
                <a:ext cx="519" cy="519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7611" name="Group 91"/>
              <p:cNvGrpSpPr>
                <a:grpSpLocks/>
              </p:cNvGrpSpPr>
              <p:nvPr/>
            </p:nvGrpSpPr>
            <p:grpSpPr bwMode="auto">
              <a:xfrm>
                <a:off x="2583" y="1197"/>
                <a:ext cx="153" cy="392"/>
                <a:chOff x="2506" y="1450"/>
                <a:chExt cx="364" cy="556"/>
              </a:xfrm>
            </p:grpSpPr>
            <p:sp>
              <p:nvSpPr>
                <p:cNvPr id="107612" name="Rectangle 92"/>
                <p:cNvSpPr>
                  <a:spLocks noChangeArrowheads="1"/>
                </p:cNvSpPr>
                <p:nvPr/>
              </p:nvSpPr>
              <p:spPr bwMode="auto">
                <a:xfrm>
                  <a:off x="2506" y="1450"/>
                  <a:ext cx="364" cy="556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13" name="AutoShape 93"/>
                <p:cNvSpPr>
                  <a:spLocks noChangeArrowheads="1"/>
                </p:cNvSpPr>
                <p:nvPr/>
              </p:nvSpPr>
              <p:spPr bwMode="auto">
                <a:xfrm>
                  <a:off x="2534" y="1853"/>
                  <a:ext cx="317" cy="13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614" name="Group 94"/>
            <p:cNvGrpSpPr>
              <a:grpSpLocks/>
            </p:cNvGrpSpPr>
            <p:nvPr/>
          </p:nvGrpSpPr>
          <p:grpSpPr bwMode="auto">
            <a:xfrm>
              <a:off x="684" y="3384"/>
              <a:ext cx="405" cy="383"/>
              <a:chOff x="2275" y="1138"/>
              <a:chExt cx="519" cy="519"/>
            </a:xfrm>
          </p:grpSpPr>
          <p:sp>
            <p:nvSpPr>
              <p:cNvPr id="107615" name="Rectangle 95"/>
              <p:cNvSpPr>
                <a:spLocks noChangeArrowheads="1"/>
              </p:cNvSpPr>
              <p:nvPr/>
            </p:nvSpPr>
            <p:spPr bwMode="auto">
              <a:xfrm>
                <a:off x="2275" y="1138"/>
                <a:ext cx="519" cy="519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7616" name="Group 96"/>
              <p:cNvGrpSpPr>
                <a:grpSpLocks/>
              </p:cNvGrpSpPr>
              <p:nvPr/>
            </p:nvGrpSpPr>
            <p:grpSpPr bwMode="auto">
              <a:xfrm>
                <a:off x="2583" y="1197"/>
                <a:ext cx="153" cy="392"/>
                <a:chOff x="2506" y="1450"/>
                <a:chExt cx="364" cy="556"/>
              </a:xfrm>
            </p:grpSpPr>
            <p:sp>
              <p:nvSpPr>
                <p:cNvPr id="107617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6" y="1450"/>
                  <a:ext cx="364" cy="556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18" name="AutoShape 98"/>
                <p:cNvSpPr>
                  <a:spLocks noChangeArrowheads="1"/>
                </p:cNvSpPr>
                <p:nvPr/>
              </p:nvSpPr>
              <p:spPr bwMode="auto">
                <a:xfrm>
                  <a:off x="2534" y="1853"/>
                  <a:ext cx="317" cy="13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7619" name="Text Box 99"/>
            <p:cNvSpPr txBox="1">
              <a:spLocks noChangeArrowheads="1"/>
            </p:cNvSpPr>
            <p:nvPr/>
          </p:nvSpPr>
          <p:spPr bwMode="auto">
            <a:xfrm>
              <a:off x="462" y="3236"/>
              <a:ext cx="117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Verdana" charset="0"/>
                </a:rPr>
                <a:t>Store commit pipeline</a:t>
              </a:r>
            </a:p>
          </p:txBody>
        </p:sp>
        <p:sp>
          <p:nvSpPr>
            <p:cNvPr id="107620" name="Line 100"/>
            <p:cNvSpPr>
              <a:spLocks noChangeShapeType="1"/>
            </p:cNvSpPr>
            <p:nvPr/>
          </p:nvSpPr>
          <p:spPr bwMode="auto">
            <a:xfrm>
              <a:off x="1614" y="3469"/>
              <a:ext cx="192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21" name="Line 101"/>
            <p:cNvSpPr>
              <a:spLocks noChangeShapeType="1"/>
            </p:cNvSpPr>
            <p:nvPr/>
          </p:nvSpPr>
          <p:spPr bwMode="auto">
            <a:xfrm>
              <a:off x="1092" y="3587"/>
              <a:ext cx="99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622" name="Group 102"/>
          <p:cNvGrpSpPr>
            <a:grpSpLocks/>
          </p:cNvGrpSpPr>
          <p:nvPr/>
        </p:nvGrpSpPr>
        <p:grpSpPr bwMode="auto">
          <a:xfrm>
            <a:off x="261938" y="1582738"/>
            <a:ext cx="2605087" cy="850900"/>
            <a:chOff x="165" y="997"/>
            <a:chExt cx="1641" cy="536"/>
          </a:xfrm>
        </p:grpSpPr>
        <p:grpSp>
          <p:nvGrpSpPr>
            <p:cNvPr id="107623" name="Group 103"/>
            <p:cNvGrpSpPr>
              <a:grpSpLocks/>
            </p:cNvGrpSpPr>
            <p:nvPr/>
          </p:nvGrpSpPr>
          <p:grpSpPr bwMode="auto">
            <a:xfrm>
              <a:off x="1202" y="1150"/>
              <a:ext cx="405" cy="383"/>
              <a:chOff x="2275" y="1138"/>
              <a:chExt cx="519" cy="519"/>
            </a:xfrm>
          </p:grpSpPr>
          <p:sp>
            <p:nvSpPr>
              <p:cNvPr id="107624" name="Rectangle 104"/>
              <p:cNvSpPr>
                <a:spLocks noChangeArrowheads="1"/>
              </p:cNvSpPr>
              <p:nvPr/>
            </p:nvSpPr>
            <p:spPr bwMode="auto">
              <a:xfrm>
                <a:off x="2275" y="1138"/>
                <a:ext cx="519" cy="519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7625" name="Group 105"/>
              <p:cNvGrpSpPr>
                <a:grpSpLocks/>
              </p:cNvGrpSpPr>
              <p:nvPr/>
            </p:nvGrpSpPr>
            <p:grpSpPr bwMode="auto">
              <a:xfrm>
                <a:off x="2583" y="1197"/>
                <a:ext cx="153" cy="392"/>
                <a:chOff x="2506" y="1450"/>
                <a:chExt cx="364" cy="556"/>
              </a:xfrm>
            </p:grpSpPr>
            <p:sp>
              <p:nvSpPr>
                <p:cNvPr id="107626" name="Rectangle 106"/>
                <p:cNvSpPr>
                  <a:spLocks noChangeArrowheads="1"/>
                </p:cNvSpPr>
                <p:nvPr/>
              </p:nvSpPr>
              <p:spPr bwMode="auto">
                <a:xfrm>
                  <a:off x="2506" y="1450"/>
                  <a:ext cx="364" cy="556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27" name="AutoShape 107"/>
                <p:cNvSpPr>
                  <a:spLocks noChangeArrowheads="1"/>
                </p:cNvSpPr>
                <p:nvPr/>
              </p:nvSpPr>
              <p:spPr bwMode="auto">
                <a:xfrm>
                  <a:off x="2534" y="1853"/>
                  <a:ext cx="317" cy="13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628" name="Group 108"/>
            <p:cNvGrpSpPr>
              <a:grpSpLocks/>
            </p:cNvGrpSpPr>
            <p:nvPr/>
          </p:nvGrpSpPr>
          <p:grpSpPr bwMode="auto">
            <a:xfrm>
              <a:off x="683" y="1150"/>
              <a:ext cx="405" cy="383"/>
              <a:chOff x="2275" y="1138"/>
              <a:chExt cx="519" cy="519"/>
            </a:xfrm>
          </p:grpSpPr>
          <p:sp>
            <p:nvSpPr>
              <p:cNvPr id="107629" name="Rectangle 109"/>
              <p:cNvSpPr>
                <a:spLocks noChangeArrowheads="1"/>
              </p:cNvSpPr>
              <p:nvPr/>
            </p:nvSpPr>
            <p:spPr bwMode="auto">
              <a:xfrm>
                <a:off x="2275" y="1138"/>
                <a:ext cx="519" cy="519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7630" name="Group 110"/>
              <p:cNvGrpSpPr>
                <a:grpSpLocks/>
              </p:cNvGrpSpPr>
              <p:nvPr/>
            </p:nvGrpSpPr>
            <p:grpSpPr bwMode="auto">
              <a:xfrm>
                <a:off x="2583" y="1197"/>
                <a:ext cx="153" cy="392"/>
                <a:chOff x="2506" y="1450"/>
                <a:chExt cx="364" cy="556"/>
              </a:xfrm>
            </p:grpSpPr>
            <p:sp>
              <p:nvSpPr>
                <p:cNvPr id="107631" name="Rectangle 111"/>
                <p:cNvSpPr>
                  <a:spLocks noChangeArrowheads="1"/>
                </p:cNvSpPr>
                <p:nvPr/>
              </p:nvSpPr>
              <p:spPr bwMode="auto">
                <a:xfrm>
                  <a:off x="2506" y="1450"/>
                  <a:ext cx="364" cy="556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32" name="AutoShape 112"/>
                <p:cNvSpPr>
                  <a:spLocks noChangeArrowheads="1"/>
                </p:cNvSpPr>
                <p:nvPr/>
              </p:nvSpPr>
              <p:spPr bwMode="auto">
                <a:xfrm>
                  <a:off x="2534" y="1853"/>
                  <a:ext cx="317" cy="13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633" name="Group 113"/>
            <p:cNvGrpSpPr>
              <a:grpSpLocks/>
            </p:cNvGrpSpPr>
            <p:nvPr/>
          </p:nvGrpSpPr>
          <p:grpSpPr bwMode="auto">
            <a:xfrm>
              <a:off x="165" y="1150"/>
              <a:ext cx="405" cy="383"/>
              <a:chOff x="2275" y="1138"/>
              <a:chExt cx="519" cy="519"/>
            </a:xfrm>
          </p:grpSpPr>
          <p:sp>
            <p:nvSpPr>
              <p:cNvPr id="107634" name="Rectangle 114"/>
              <p:cNvSpPr>
                <a:spLocks noChangeArrowheads="1"/>
              </p:cNvSpPr>
              <p:nvPr/>
            </p:nvSpPr>
            <p:spPr bwMode="auto">
              <a:xfrm>
                <a:off x="2275" y="1138"/>
                <a:ext cx="519" cy="519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7635" name="Group 115"/>
              <p:cNvGrpSpPr>
                <a:grpSpLocks/>
              </p:cNvGrpSpPr>
              <p:nvPr/>
            </p:nvGrpSpPr>
            <p:grpSpPr bwMode="auto">
              <a:xfrm>
                <a:off x="2583" y="1197"/>
                <a:ext cx="153" cy="392"/>
                <a:chOff x="2506" y="1450"/>
                <a:chExt cx="364" cy="556"/>
              </a:xfrm>
            </p:grpSpPr>
            <p:sp>
              <p:nvSpPr>
                <p:cNvPr id="107636" name="Rectangle 116"/>
                <p:cNvSpPr>
                  <a:spLocks noChangeArrowheads="1"/>
                </p:cNvSpPr>
                <p:nvPr/>
              </p:nvSpPr>
              <p:spPr bwMode="auto">
                <a:xfrm>
                  <a:off x="2506" y="1450"/>
                  <a:ext cx="364" cy="556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37" name="AutoShape 117"/>
                <p:cNvSpPr>
                  <a:spLocks noChangeArrowheads="1"/>
                </p:cNvSpPr>
                <p:nvPr/>
              </p:nvSpPr>
              <p:spPr bwMode="auto">
                <a:xfrm>
                  <a:off x="2534" y="1853"/>
                  <a:ext cx="317" cy="13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7638" name="Text Box 118"/>
            <p:cNvSpPr txBox="1">
              <a:spLocks noChangeArrowheads="1"/>
            </p:cNvSpPr>
            <p:nvPr/>
          </p:nvSpPr>
          <p:spPr bwMode="auto">
            <a:xfrm>
              <a:off x="333" y="997"/>
              <a:ext cx="10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Verdana" charset="0"/>
                </a:rPr>
                <a:t>Replay load pipeline</a:t>
              </a:r>
            </a:p>
          </p:txBody>
        </p:sp>
        <p:sp>
          <p:nvSpPr>
            <p:cNvPr id="107639" name="Line 119"/>
            <p:cNvSpPr>
              <a:spLocks noChangeShapeType="1"/>
            </p:cNvSpPr>
            <p:nvPr/>
          </p:nvSpPr>
          <p:spPr bwMode="auto">
            <a:xfrm>
              <a:off x="582" y="1326"/>
              <a:ext cx="99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40" name="Line 120"/>
            <p:cNvSpPr>
              <a:spLocks noChangeShapeType="1"/>
            </p:cNvSpPr>
            <p:nvPr/>
          </p:nvSpPr>
          <p:spPr bwMode="auto">
            <a:xfrm>
              <a:off x="1089" y="1323"/>
              <a:ext cx="99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41" name="Line 121"/>
            <p:cNvSpPr>
              <a:spLocks noChangeShapeType="1"/>
            </p:cNvSpPr>
            <p:nvPr/>
          </p:nvSpPr>
          <p:spPr bwMode="auto">
            <a:xfrm>
              <a:off x="1614" y="1344"/>
              <a:ext cx="192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7642" name="Text Box 122"/>
          <p:cNvSpPr txBox="1">
            <a:spLocks noChangeArrowheads="1"/>
          </p:cNvSpPr>
          <p:nvPr/>
        </p:nvSpPr>
        <p:spPr bwMode="auto">
          <a:xfrm>
            <a:off x="3695700" y="1133475"/>
            <a:ext cx="17700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FF3300"/>
                </a:solidFill>
                <a:latin typeface="Verdana" charset="0"/>
              </a:rPr>
              <a:t>Cache + LSQ</a:t>
            </a:r>
            <a:r>
              <a:rPr lang="en-US" b="1" i="1">
                <a:solidFill>
                  <a:srgbClr val="FF3300"/>
                </a:solidFill>
                <a:latin typeface="Verdana" charset="0"/>
              </a:rPr>
              <a:t> </a:t>
            </a:r>
          </a:p>
          <a:p>
            <a:r>
              <a:rPr lang="en-US" b="1" i="1">
                <a:solidFill>
                  <a:srgbClr val="FF3300"/>
                </a:solidFill>
                <a:latin typeface="Verdana" charset="0"/>
              </a:rPr>
              <a:t>Load </a:t>
            </a:r>
            <a:r>
              <a:rPr lang="en-US" i="1">
                <a:solidFill>
                  <a:srgbClr val="FF3300"/>
                </a:solidFill>
                <a:latin typeface="Verdana" charset="0"/>
              </a:rPr>
              <a:t>Port</a:t>
            </a:r>
          </a:p>
        </p:txBody>
      </p:sp>
      <p:grpSp>
        <p:nvGrpSpPr>
          <p:cNvPr id="107643" name="Group 123"/>
          <p:cNvGrpSpPr>
            <a:grpSpLocks/>
          </p:cNvGrpSpPr>
          <p:nvPr/>
        </p:nvGrpSpPr>
        <p:grpSpPr bwMode="auto">
          <a:xfrm>
            <a:off x="1485900" y="2386013"/>
            <a:ext cx="4392613" cy="2425700"/>
            <a:chOff x="936" y="1503"/>
            <a:chExt cx="2767" cy="1528"/>
          </a:xfrm>
        </p:grpSpPr>
        <p:sp>
          <p:nvSpPr>
            <p:cNvPr id="107644" name="Text Box 124"/>
            <p:cNvSpPr txBox="1">
              <a:spLocks noChangeArrowheads="1"/>
            </p:cNvSpPr>
            <p:nvPr/>
          </p:nvSpPr>
          <p:spPr bwMode="auto">
            <a:xfrm rot="-5400000">
              <a:off x="2870" y="2702"/>
              <a:ext cx="34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FF3300"/>
                  </a:solidFill>
                  <a:latin typeface="Verdana" charset="0"/>
                </a:rPr>
                <a:t>ST X</a:t>
              </a:r>
            </a:p>
          </p:txBody>
        </p:sp>
        <p:sp>
          <p:nvSpPr>
            <p:cNvPr id="107645" name="Text Box 125"/>
            <p:cNvSpPr txBox="1">
              <a:spLocks noChangeArrowheads="1"/>
            </p:cNvSpPr>
            <p:nvPr/>
          </p:nvSpPr>
          <p:spPr bwMode="auto">
            <a:xfrm>
              <a:off x="2285" y="1503"/>
              <a:ext cx="36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>
                  <a:solidFill>
                    <a:srgbClr val="FF3300"/>
                  </a:solidFill>
                  <a:latin typeface="Verdana" charset="0"/>
                </a:rPr>
                <a:t>LD X</a:t>
              </a:r>
            </a:p>
          </p:txBody>
        </p:sp>
        <p:sp>
          <p:nvSpPr>
            <p:cNvPr id="107646" name="Line 126"/>
            <p:cNvSpPr>
              <a:spLocks noChangeShapeType="1"/>
            </p:cNvSpPr>
            <p:nvPr/>
          </p:nvSpPr>
          <p:spPr bwMode="auto">
            <a:xfrm flipV="1">
              <a:off x="3703" y="2171"/>
              <a:ext cx="0" cy="15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47" name="Line 127"/>
            <p:cNvSpPr>
              <a:spLocks noChangeShapeType="1"/>
            </p:cNvSpPr>
            <p:nvPr/>
          </p:nvSpPr>
          <p:spPr bwMode="auto">
            <a:xfrm flipH="1" flipV="1">
              <a:off x="3122" y="1521"/>
              <a:ext cx="0" cy="59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48" name="Rectangle 128"/>
            <p:cNvSpPr>
              <a:spLocks noChangeArrowheads="1"/>
            </p:cNvSpPr>
            <p:nvPr/>
          </p:nvSpPr>
          <p:spPr bwMode="auto">
            <a:xfrm>
              <a:off x="2384" y="2121"/>
              <a:ext cx="986" cy="3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200">
                  <a:latin typeface="Verdana" charset="0"/>
                </a:rPr>
                <a:t>BYPASSES</a:t>
              </a:r>
            </a:p>
          </p:txBody>
        </p:sp>
        <p:sp>
          <p:nvSpPr>
            <p:cNvPr id="107649" name="Line 129"/>
            <p:cNvSpPr>
              <a:spLocks noChangeShapeType="1"/>
            </p:cNvSpPr>
            <p:nvPr/>
          </p:nvSpPr>
          <p:spPr bwMode="auto">
            <a:xfrm flipV="1">
              <a:off x="2670" y="1533"/>
              <a:ext cx="0" cy="57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50" name="Line 130"/>
            <p:cNvSpPr>
              <a:spLocks noChangeShapeType="1"/>
            </p:cNvSpPr>
            <p:nvPr/>
          </p:nvSpPr>
          <p:spPr bwMode="auto">
            <a:xfrm>
              <a:off x="3370" y="2318"/>
              <a:ext cx="333" cy="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51" name="Line 131"/>
            <p:cNvSpPr>
              <a:spLocks noChangeShapeType="1"/>
            </p:cNvSpPr>
            <p:nvPr/>
          </p:nvSpPr>
          <p:spPr bwMode="auto">
            <a:xfrm flipV="1">
              <a:off x="2670" y="2498"/>
              <a:ext cx="0" cy="52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52" name="Line 132"/>
            <p:cNvSpPr>
              <a:spLocks noChangeShapeType="1"/>
            </p:cNvSpPr>
            <p:nvPr/>
          </p:nvSpPr>
          <p:spPr bwMode="auto">
            <a:xfrm flipV="1">
              <a:off x="3122" y="2509"/>
              <a:ext cx="0" cy="52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53" name="Line 133"/>
            <p:cNvSpPr>
              <a:spLocks noChangeShapeType="1"/>
            </p:cNvSpPr>
            <p:nvPr/>
          </p:nvSpPr>
          <p:spPr bwMode="auto">
            <a:xfrm flipH="1">
              <a:off x="3291" y="2837"/>
              <a:ext cx="275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54" name="Line 134"/>
            <p:cNvSpPr>
              <a:spLocks noChangeShapeType="1"/>
            </p:cNvSpPr>
            <p:nvPr/>
          </p:nvSpPr>
          <p:spPr bwMode="auto">
            <a:xfrm flipV="1">
              <a:off x="3291" y="2496"/>
              <a:ext cx="0" cy="34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55" name="AutoShape 135"/>
            <p:cNvSpPr>
              <a:spLocks/>
            </p:cNvSpPr>
            <p:nvPr/>
          </p:nvSpPr>
          <p:spPr bwMode="auto">
            <a:xfrm>
              <a:off x="936" y="2220"/>
              <a:ext cx="1036" cy="376"/>
            </a:xfrm>
            <a:prstGeom prst="accentBorderCallout2">
              <a:avLst>
                <a:gd name="adj1" fmla="val 19148"/>
                <a:gd name="adj2" fmla="val 104634"/>
                <a:gd name="adj3" fmla="val 19148"/>
                <a:gd name="adj4" fmla="val 132917"/>
                <a:gd name="adj5" fmla="val -71810"/>
                <a:gd name="adj6" fmla="val 16737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triangl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n-US" sz="800">
                  <a:latin typeface="Verdana" charset="0"/>
                </a:rPr>
                <a:t>Unfinished store bypassing to load in previous stage. Bypassing=&gt; fewer stalls =&gt; higher throughput</a:t>
              </a:r>
            </a:p>
          </p:txBody>
        </p:sp>
      </p:grpSp>
      <p:grpSp>
        <p:nvGrpSpPr>
          <p:cNvPr id="107656" name="Group 136"/>
          <p:cNvGrpSpPr>
            <a:grpSpLocks/>
          </p:cNvGrpSpPr>
          <p:nvPr/>
        </p:nvGrpSpPr>
        <p:grpSpPr bwMode="auto">
          <a:xfrm>
            <a:off x="5349875" y="1581150"/>
            <a:ext cx="3557588" cy="3033713"/>
            <a:chOff x="3370" y="996"/>
            <a:chExt cx="2241" cy="1911"/>
          </a:xfrm>
        </p:grpSpPr>
        <p:grpSp>
          <p:nvGrpSpPr>
            <p:cNvPr id="107657" name="Group 137"/>
            <p:cNvGrpSpPr>
              <a:grpSpLocks/>
            </p:cNvGrpSpPr>
            <p:nvPr/>
          </p:nvGrpSpPr>
          <p:grpSpPr bwMode="auto">
            <a:xfrm>
              <a:off x="3370" y="996"/>
              <a:ext cx="961" cy="525"/>
              <a:chOff x="3370" y="996"/>
              <a:chExt cx="961" cy="525"/>
            </a:xfrm>
          </p:grpSpPr>
          <p:grpSp>
            <p:nvGrpSpPr>
              <p:cNvPr id="107658" name="Group 138"/>
              <p:cNvGrpSpPr>
                <a:grpSpLocks/>
              </p:cNvGrpSpPr>
              <p:nvPr/>
            </p:nvGrpSpPr>
            <p:grpSpPr bwMode="auto">
              <a:xfrm>
                <a:off x="3603" y="1138"/>
                <a:ext cx="405" cy="383"/>
                <a:chOff x="2275" y="1138"/>
                <a:chExt cx="519" cy="519"/>
              </a:xfrm>
            </p:grpSpPr>
            <p:sp>
              <p:nvSpPr>
                <p:cNvPr id="107659" name="Rectangle 139"/>
                <p:cNvSpPr>
                  <a:spLocks noChangeArrowheads="1"/>
                </p:cNvSpPr>
                <p:nvPr/>
              </p:nvSpPr>
              <p:spPr bwMode="auto">
                <a:xfrm>
                  <a:off x="2275" y="1138"/>
                  <a:ext cx="519" cy="519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7660" name="Group 140"/>
                <p:cNvGrpSpPr>
                  <a:grpSpLocks/>
                </p:cNvGrpSpPr>
                <p:nvPr/>
              </p:nvGrpSpPr>
              <p:grpSpPr bwMode="auto">
                <a:xfrm>
                  <a:off x="2583" y="1197"/>
                  <a:ext cx="153" cy="392"/>
                  <a:chOff x="2506" y="1450"/>
                  <a:chExt cx="364" cy="556"/>
                </a:xfrm>
              </p:grpSpPr>
              <p:sp>
                <p:nvSpPr>
                  <p:cNvPr id="107661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2506" y="1450"/>
                    <a:ext cx="364" cy="556"/>
                  </a:xfrm>
                  <a:prstGeom prst="rect">
                    <a:avLst/>
                  </a:prstGeom>
                  <a:solidFill>
                    <a:srgbClr val="DDDDDD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662" name="AutoShape 142"/>
                  <p:cNvSpPr>
                    <a:spLocks noChangeArrowheads="1"/>
                  </p:cNvSpPr>
                  <p:nvPr/>
                </p:nvSpPr>
                <p:spPr bwMode="auto">
                  <a:xfrm>
                    <a:off x="2534" y="1853"/>
                    <a:ext cx="317" cy="134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DDDDDD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7663" name="Text Box 143"/>
              <p:cNvSpPr txBox="1">
                <a:spLocks noChangeArrowheads="1"/>
              </p:cNvSpPr>
              <p:nvPr/>
            </p:nvSpPr>
            <p:spPr bwMode="auto">
              <a:xfrm>
                <a:off x="3562" y="996"/>
                <a:ext cx="76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Verdana" charset="0"/>
                  </a:rPr>
                  <a:t>Miss handling</a:t>
                </a:r>
              </a:p>
            </p:txBody>
          </p:sp>
          <p:sp>
            <p:nvSpPr>
              <p:cNvPr id="107664" name="Line 144"/>
              <p:cNvSpPr>
                <a:spLocks noChangeShapeType="1"/>
              </p:cNvSpPr>
              <p:nvPr/>
            </p:nvSpPr>
            <p:spPr bwMode="auto">
              <a:xfrm>
                <a:off x="3370" y="1318"/>
                <a:ext cx="222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7665" name="Group 145"/>
            <p:cNvGrpSpPr>
              <a:grpSpLocks/>
            </p:cNvGrpSpPr>
            <p:nvPr/>
          </p:nvGrpSpPr>
          <p:grpSpPr bwMode="auto">
            <a:xfrm>
              <a:off x="4020" y="1320"/>
              <a:ext cx="1591" cy="1587"/>
              <a:chOff x="4020" y="1320"/>
              <a:chExt cx="1591" cy="1587"/>
            </a:xfrm>
          </p:grpSpPr>
          <p:sp>
            <p:nvSpPr>
              <p:cNvPr id="107666" name="Line 146"/>
              <p:cNvSpPr>
                <a:spLocks noChangeShapeType="1"/>
              </p:cNvSpPr>
              <p:nvPr/>
            </p:nvSpPr>
            <p:spPr bwMode="auto">
              <a:xfrm>
                <a:off x="4020" y="1320"/>
                <a:ext cx="630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67" name="Line 147"/>
              <p:cNvSpPr>
                <a:spLocks noChangeShapeType="1"/>
              </p:cNvSpPr>
              <p:nvPr/>
            </p:nvSpPr>
            <p:spPr bwMode="auto">
              <a:xfrm>
                <a:off x="4650" y="1320"/>
                <a:ext cx="0" cy="784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68" name="Line 148"/>
              <p:cNvSpPr>
                <a:spLocks noChangeShapeType="1"/>
              </p:cNvSpPr>
              <p:nvPr/>
            </p:nvSpPr>
            <p:spPr bwMode="auto">
              <a:xfrm>
                <a:off x="4648" y="2102"/>
                <a:ext cx="204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69" name="Line 149"/>
              <p:cNvSpPr>
                <a:spLocks noChangeShapeType="1"/>
              </p:cNvSpPr>
              <p:nvPr/>
            </p:nvSpPr>
            <p:spPr bwMode="auto">
              <a:xfrm>
                <a:off x="5088" y="2322"/>
                <a:ext cx="130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70" name="AutoShape 150"/>
              <p:cNvSpPr>
                <a:spLocks/>
              </p:cNvSpPr>
              <p:nvPr/>
            </p:nvSpPr>
            <p:spPr bwMode="auto">
              <a:xfrm>
                <a:off x="5226" y="1774"/>
                <a:ext cx="288" cy="1133"/>
              </a:xfrm>
              <a:prstGeom prst="leftBracket">
                <a:avLst>
                  <a:gd name="adj" fmla="val 32784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71" name="Text Box 151"/>
              <p:cNvSpPr txBox="1">
                <a:spLocks noChangeArrowheads="1"/>
              </p:cNvSpPr>
              <p:nvPr/>
            </p:nvSpPr>
            <p:spPr bwMode="auto">
              <a:xfrm rot="-5400000">
                <a:off x="5080" y="2137"/>
                <a:ext cx="696" cy="3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 b="1" i="1">
                    <a:solidFill>
                      <a:srgbClr val="FF3300"/>
                    </a:solidFill>
                    <a:latin typeface="Verdana" charset="0"/>
                  </a:rPr>
                  <a:t>L2 Req.</a:t>
                </a:r>
              </a:p>
              <a:p>
                <a:r>
                  <a:rPr lang="en-US" sz="1600" b="1" i="1">
                    <a:solidFill>
                      <a:srgbClr val="FF3300"/>
                    </a:solidFill>
                    <a:latin typeface="Verdana" charset="0"/>
                  </a:rPr>
                  <a:t>Channel</a:t>
                </a:r>
              </a:p>
            </p:txBody>
          </p:sp>
          <p:sp>
            <p:nvSpPr>
              <p:cNvPr id="107672" name="AutoShape 152"/>
              <p:cNvSpPr>
                <a:spLocks noChangeArrowheads="1"/>
              </p:cNvSpPr>
              <p:nvPr/>
            </p:nvSpPr>
            <p:spPr bwMode="auto">
              <a:xfrm rot="-5400000">
                <a:off x="4641" y="2193"/>
                <a:ext cx="660" cy="221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6600"/>
              </a:solidFill>
              <a:ln w="28575">
                <a:solidFill>
                  <a:srgbClr val="99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r>
                  <a:rPr lang="en-US" sz="1200">
                    <a:latin typeface="Verdana" charset="0"/>
                  </a:rPr>
                  <a:t>arb</a:t>
                </a:r>
              </a:p>
            </p:txBody>
          </p:sp>
        </p:grpSp>
      </p:grpSp>
      <p:grpSp>
        <p:nvGrpSpPr>
          <p:cNvPr id="107673" name="Group 153"/>
          <p:cNvGrpSpPr>
            <a:grpSpLocks/>
          </p:cNvGrpSpPr>
          <p:nvPr/>
        </p:nvGrpSpPr>
        <p:grpSpPr bwMode="auto">
          <a:xfrm>
            <a:off x="458788" y="1211263"/>
            <a:ext cx="7454900" cy="1590675"/>
            <a:chOff x="289" y="763"/>
            <a:chExt cx="4696" cy="1002"/>
          </a:xfrm>
        </p:grpSpPr>
        <p:grpSp>
          <p:nvGrpSpPr>
            <p:cNvPr id="107674" name="Group 154"/>
            <p:cNvGrpSpPr>
              <a:grpSpLocks/>
            </p:cNvGrpSpPr>
            <p:nvPr/>
          </p:nvGrpSpPr>
          <p:grpSpPr bwMode="auto">
            <a:xfrm>
              <a:off x="2430" y="1138"/>
              <a:ext cx="405" cy="383"/>
              <a:chOff x="2275" y="1138"/>
              <a:chExt cx="519" cy="519"/>
            </a:xfrm>
          </p:grpSpPr>
          <p:sp>
            <p:nvSpPr>
              <p:cNvPr id="107675" name="Rectangle 155"/>
              <p:cNvSpPr>
                <a:spLocks noChangeArrowheads="1"/>
              </p:cNvSpPr>
              <p:nvPr/>
            </p:nvSpPr>
            <p:spPr bwMode="auto">
              <a:xfrm>
                <a:off x="2275" y="1138"/>
                <a:ext cx="519" cy="519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7676" name="Group 156"/>
              <p:cNvGrpSpPr>
                <a:grpSpLocks/>
              </p:cNvGrpSpPr>
              <p:nvPr/>
            </p:nvGrpSpPr>
            <p:grpSpPr bwMode="auto">
              <a:xfrm>
                <a:off x="2583" y="1197"/>
                <a:ext cx="153" cy="392"/>
                <a:chOff x="2506" y="1450"/>
                <a:chExt cx="364" cy="556"/>
              </a:xfrm>
            </p:grpSpPr>
            <p:sp>
              <p:nvSpPr>
                <p:cNvPr id="107677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6" y="1450"/>
                  <a:ext cx="364" cy="556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78" name="AutoShape 158"/>
                <p:cNvSpPr>
                  <a:spLocks noChangeArrowheads="1"/>
                </p:cNvSpPr>
                <p:nvPr/>
              </p:nvSpPr>
              <p:spPr bwMode="auto">
                <a:xfrm>
                  <a:off x="2534" y="1853"/>
                  <a:ext cx="317" cy="13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679" name="Group 159"/>
            <p:cNvGrpSpPr>
              <a:grpSpLocks/>
            </p:cNvGrpSpPr>
            <p:nvPr/>
          </p:nvGrpSpPr>
          <p:grpSpPr bwMode="auto">
            <a:xfrm>
              <a:off x="2965" y="1138"/>
              <a:ext cx="405" cy="383"/>
              <a:chOff x="2275" y="1138"/>
              <a:chExt cx="519" cy="519"/>
            </a:xfrm>
          </p:grpSpPr>
          <p:sp>
            <p:nvSpPr>
              <p:cNvPr id="107680" name="Rectangle 160"/>
              <p:cNvSpPr>
                <a:spLocks noChangeArrowheads="1"/>
              </p:cNvSpPr>
              <p:nvPr/>
            </p:nvSpPr>
            <p:spPr bwMode="auto">
              <a:xfrm>
                <a:off x="2275" y="1138"/>
                <a:ext cx="519" cy="519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7681" name="Group 161"/>
              <p:cNvGrpSpPr>
                <a:grpSpLocks/>
              </p:cNvGrpSpPr>
              <p:nvPr/>
            </p:nvGrpSpPr>
            <p:grpSpPr bwMode="auto">
              <a:xfrm>
                <a:off x="2583" y="1197"/>
                <a:ext cx="153" cy="392"/>
                <a:chOff x="2506" y="1450"/>
                <a:chExt cx="364" cy="556"/>
              </a:xfrm>
            </p:grpSpPr>
            <p:sp>
              <p:nvSpPr>
                <p:cNvPr id="107682" name="Rectangle 162"/>
                <p:cNvSpPr>
                  <a:spLocks noChangeArrowheads="1"/>
                </p:cNvSpPr>
                <p:nvPr/>
              </p:nvSpPr>
              <p:spPr bwMode="auto">
                <a:xfrm>
                  <a:off x="2506" y="1450"/>
                  <a:ext cx="364" cy="556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83" name="AutoShape 163"/>
                <p:cNvSpPr>
                  <a:spLocks noChangeArrowheads="1"/>
                </p:cNvSpPr>
                <p:nvPr/>
              </p:nvSpPr>
              <p:spPr bwMode="auto">
                <a:xfrm>
                  <a:off x="2534" y="1853"/>
                  <a:ext cx="317" cy="13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7684" name="AutoShape 164"/>
            <p:cNvSpPr>
              <a:spLocks noChangeArrowheads="1"/>
            </p:cNvSpPr>
            <p:nvPr/>
          </p:nvSpPr>
          <p:spPr bwMode="auto">
            <a:xfrm rot="-5400000">
              <a:off x="1608" y="1324"/>
              <a:ext cx="660" cy="22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6600"/>
            </a:solidFill>
            <a:ln w="28575">
              <a:solidFill>
                <a:srgbClr val="99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r>
                <a:rPr lang="en-US" sz="1200">
                  <a:latin typeface="Verdana" charset="0"/>
                </a:rPr>
                <a:t>arb</a:t>
              </a:r>
            </a:p>
          </p:txBody>
        </p:sp>
        <p:grpSp>
          <p:nvGrpSpPr>
            <p:cNvPr id="107685" name="Group 165"/>
            <p:cNvGrpSpPr>
              <a:grpSpLocks/>
            </p:cNvGrpSpPr>
            <p:nvPr/>
          </p:nvGrpSpPr>
          <p:grpSpPr bwMode="auto">
            <a:xfrm>
              <a:off x="289" y="763"/>
              <a:ext cx="1517" cy="405"/>
              <a:chOff x="289" y="763"/>
              <a:chExt cx="1517" cy="405"/>
            </a:xfrm>
          </p:grpSpPr>
          <p:sp>
            <p:nvSpPr>
              <p:cNvPr id="107686" name="Line 166"/>
              <p:cNvSpPr>
                <a:spLocks noChangeShapeType="1"/>
              </p:cNvSpPr>
              <p:nvPr/>
            </p:nvSpPr>
            <p:spPr bwMode="auto">
              <a:xfrm>
                <a:off x="1580" y="878"/>
                <a:ext cx="90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87" name="Line 167"/>
              <p:cNvSpPr>
                <a:spLocks noChangeShapeType="1"/>
              </p:cNvSpPr>
              <p:nvPr/>
            </p:nvSpPr>
            <p:spPr bwMode="auto">
              <a:xfrm>
                <a:off x="1670" y="1168"/>
                <a:ext cx="13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7688" name="Group 168"/>
              <p:cNvGrpSpPr>
                <a:grpSpLocks/>
              </p:cNvGrpSpPr>
              <p:nvPr/>
            </p:nvGrpSpPr>
            <p:grpSpPr bwMode="auto">
              <a:xfrm>
                <a:off x="289" y="763"/>
                <a:ext cx="1381" cy="405"/>
                <a:chOff x="301" y="747"/>
                <a:chExt cx="1381" cy="405"/>
              </a:xfrm>
            </p:grpSpPr>
            <p:sp>
              <p:nvSpPr>
                <p:cNvPr id="107689" name="Rectangle 169"/>
                <p:cNvSpPr>
                  <a:spLocks noChangeArrowheads="1"/>
                </p:cNvSpPr>
                <p:nvPr/>
              </p:nvSpPr>
              <p:spPr bwMode="auto">
                <a:xfrm>
                  <a:off x="301" y="747"/>
                  <a:ext cx="1297" cy="15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8575">
                      <a:solidFill>
                        <a:schemeClr val="hlink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r"/>
                  <a:r>
                    <a:rPr lang="en-US" sz="1200" b="1" i="1">
                      <a:latin typeface="Verdana" charset="0"/>
                    </a:rPr>
                    <a:t>Load input from</a:t>
                  </a:r>
                </a:p>
                <a:p>
                  <a:pPr algn="r"/>
                  <a:r>
                    <a:rPr lang="en-US" sz="1200" b="1" i="1">
                      <a:latin typeface="Verdana" charset="0"/>
                    </a:rPr>
                    <a:t>E-Tile</a:t>
                  </a:r>
                </a:p>
              </p:txBody>
            </p:sp>
            <p:sp>
              <p:nvSpPr>
                <p:cNvPr id="107690" name="Line 170"/>
                <p:cNvSpPr>
                  <a:spLocks noChangeShapeType="1"/>
                </p:cNvSpPr>
                <p:nvPr/>
              </p:nvSpPr>
              <p:spPr bwMode="auto">
                <a:xfrm>
                  <a:off x="1682" y="860"/>
                  <a:ext cx="0" cy="292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7691" name="Group 171"/>
            <p:cNvGrpSpPr>
              <a:grpSpLocks/>
            </p:cNvGrpSpPr>
            <p:nvPr/>
          </p:nvGrpSpPr>
          <p:grpSpPr bwMode="auto">
            <a:xfrm>
              <a:off x="3370" y="781"/>
              <a:ext cx="1615" cy="413"/>
              <a:chOff x="3370" y="781"/>
              <a:chExt cx="1615" cy="413"/>
            </a:xfrm>
          </p:grpSpPr>
          <p:sp>
            <p:nvSpPr>
              <p:cNvPr id="107692" name="Rectangle 172"/>
              <p:cNvSpPr>
                <a:spLocks noChangeArrowheads="1"/>
              </p:cNvSpPr>
              <p:nvPr/>
            </p:nvSpPr>
            <p:spPr bwMode="auto">
              <a:xfrm>
                <a:off x="3572" y="781"/>
                <a:ext cx="1413" cy="1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r>
                  <a:rPr lang="en-US" sz="1200" b="1" i="1">
                    <a:latin typeface="Verdana" charset="0"/>
                  </a:rPr>
                  <a:t>Load output to</a:t>
                </a:r>
              </a:p>
              <a:p>
                <a:pPr algn="l"/>
                <a:r>
                  <a:rPr lang="en-US" sz="1200" b="1" i="1">
                    <a:latin typeface="Verdana" charset="0"/>
                  </a:rPr>
                  <a:t>E-Tile</a:t>
                </a:r>
              </a:p>
            </p:txBody>
          </p:sp>
          <p:sp>
            <p:nvSpPr>
              <p:cNvPr id="107693" name="Line 173"/>
              <p:cNvSpPr>
                <a:spLocks noChangeShapeType="1"/>
              </p:cNvSpPr>
              <p:nvPr/>
            </p:nvSpPr>
            <p:spPr bwMode="auto">
              <a:xfrm>
                <a:off x="3466" y="894"/>
                <a:ext cx="110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94" name="Line 174"/>
              <p:cNvSpPr>
                <a:spLocks noChangeShapeType="1"/>
              </p:cNvSpPr>
              <p:nvPr/>
            </p:nvSpPr>
            <p:spPr bwMode="auto">
              <a:xfrm>
                <a:off x="3370" y="1194"/>
                <a:ext cx="94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95" name="Line 175"/>
              <p:cNvSpPr>
                <a:spLocks noChangeShapeType="1"/>
              </p:cNvSpPr>
              <p:nvPr/>
            </p:nvSpPr>
            <p:spPr bwMode="auto">
              <a:xfrm flipV="1">
                <a:off x="3464" y="894"/>
                <a:ext cx="2" cy="30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7696" name="Group 176"/>
          <p:cNvGrpSpPr>
            <a:grpSpLocks/>
          </p:cNvGrpSpPr>
          <p:nvPr/>
        </p:nvGrpSpPr>
        <p:grpSpPr bwMode="auto">
          <a:xfrm>
            <a:off x="5362575" y="3962400"/>
            <a:ext cx="2336800" cy="2232025"/>
            <a:chOff x="3378" y="2496"/>
            <a:chExt cx="1472" cy="1406"/>
          </a:xfrm>
        </p:grpSpPr>
        <p:grpSp>
          <p:nvGrpSpPr>
            <p:cNvPr id="107697" name="Group 177"/>
            <p:cNvGrpSpPr>
              <a:grpSpLocks/>
            </p:cNvGrpSpPr>
            <p:nvPr/>
          </p:nvGrpSpPr>
          <p:grpSpPr bwMode="auto">
            <a:xfrm>
              <a:off x="3378" y="2496"/>
              <a:ext cx="1472" cy="1406"/>
              <a:chOff x="3378" y="2496"/>
              <a:chExt cx="1472" cy="1406"/>
            </a:xfrm>
          </p:grpSpPr>
          <p:sp>
            <p:nvSpPr>
              <p:cNvPr id="107698" name="Line 178"/>
              <p:cNvSpPr>
                <a:spLocks noChangeShapeType="1"/>
              </p:cNvSpPr>
              <p:nvPr/>
            </p:nvSpPr>
            <p:spPr bwMode="auto">
              <a:xfrm>
                <a:off x="3378" y="3100"/>
                <a:ext cx="8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99" name="Line 179"/>
              <p:cNvSpPr>
                <a:spLocks noChangeShapeType="1"/>
              </p:cNvSpPr>
              <p:nvPr/>
            </p:nvSpPr>
            <p:spPr bwMode="auto">
              <a:xfrm>
                <a:off x="3378" y="3321"/>
                <a:ext cx="8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00" name="Line 180"/>
              <p:cNvSpPr>
                <a:spLocks noChangeShapeType="1"/>
              </p:cNvSpPr>
              <p:nvPr/>
            </p:nvSpPr>
            <p:spPr bwMode="auto">
              <a:xfrm>
                <a:off x="4558" y="3506"/>
                <a:ext cx="78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01" name="Line 181"/>
              <p:cNvSpPr>
                <a:spLocks noChangeShapeType="1"/>
              </p:cNvSpPr>
              <p:nvPr/>
            </p:nvSpPr>
            <p:spPr bwMode="auto">
              <a:xfrm flipV="1">
                <a:off x="4636" y="2498"/>
                <a:ext cx="0" cy="101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02" name="Line 182"/>
              <p:cNvSpPr>
                <a:spLocks noChangeShapeType="1"/>
              </p:cNvSpPr>
              <p:nvPr/>
            </p:nvSpPr>
            <p:spPr bwMode="auto">
              <a:xfrm>
                <a:off x="4638" y="2496"/>
                <a:ext cx="212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7703" name="Group 183"/>
              <p:cNvGrpSpPr>
                <a:grpSpLocks/>
              </p:cNvGrpSpPr>
              <p:nvPr/>
            </p:nvGrpSpPr>
            <p:grpSpPr bwMode="auto">
              <a:xfrm>
                <a:off x="3602" y="3384"/>
                <a:ext cx="405" cy="383"/>
                <a:chOff x="2275" y="1138"/>
                <a:chExt cx="519" cy="519"/>
              </a:xfrm>
            </p:grpSpPr>
            <p:sp>
              <p:nvSpPr>
                <p:cNvPr id="107704" name="Rectangle 184"/>
                <p:cNvSpPr>
                  <a:spLocks noChangeArrowheads="1"/>
                </p:cNvSpPr>
                <p:nvPr/>
              </p:nvSpPr>
              <p:spPr bwMode="auto">
                <a:xfrm>
                  <a:off x="2275" y="1138"/>
                  <a:ext cx="519" cy="519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7705" name="Group 185"/>
                <p:cNvGrpSpPr>
                  <a:grpSpLocks/>
                </p:cNvGrpSpPr>
                <p:nvPr/>
              </p:nvGrpSpPr>
              <p:grpSpPr bwMode="auto">
                <a:xfrm>
                  <a:off x="2583" y="1197"/>
                  <a:ext cx="153" cy="392"/>
                  <a:chOff x="2506" y="1450"/>
                  <a:chExt cx="364" cy="556"/>
                </a:xfrm>
              </p:grpSpPr>
              <p:sp>
                <p:nvSpPr>
                  <p:cNvPr id="107706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2506" y="1450"/>
                    <a:ext cx="364" cy="556"/>
                  </a:xfrm>
                  <a:prstGeom prst="rect">
                    <a:avLst/>
                  </a:prstGeom>
                  <a:solidFill>
                    <a:srgbClr val="DDDDDD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707" name="AutoShape 187"/>
                  <p:cNvSpPr>
                    <a:spLocks noChangeArrowheads="1"/>
                  </p:cNvSpPr>
                  <p:nvPr/>
                </p:nvSpPr>
                <p:spPr bwMode="auto">
                  <a:xfrm>
                    <a:off x="2534" y="1853"/>
                    <a:ext cx="317" cy="134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DDDDDD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7708" name="Group 188"/>
              <p:cNvGrpSpPr>
                <a:grpSpLocks/>
              </p:cNvGrpSpPr>
              <p:nvPr/>
            </p:nvGrpSpPr>
            <p:grpSpPr bwMode="auto">
              <a:xfrm>
                <a:off x="3600" y="2793"/>
                <a:ext cx="405" cy="383"/>
                <a:chOff x="2275" y="1138"/>
                <a:chExt cx="519" cy="519"/>
              </a:xfrm>
            </p:grpSpPr>
            <p:sp>
              <p:nvSpPr>
                <p:cNvPr id="107709" name="Rectangle 189"/>
                <p:cNvSpPr>
                  <a:spLocks noChangeArrowheads="1"/>
                </p:cNvSpPr>
                <p:nvPr/>
              </p:nvSpPr>
              <p:spPr bwMode="auto">
                <a:xfrm>
                  <a:off x="2275" y="1138"/>
                  <a:ext cx="519" cy="519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7710" name="Group 190"/>
                <p:cNvGrpSpPr>
                  <a:grpSpLocks/>
                </p:cNvGrpSpPr>
                <p:nvPr/>
              </p:nvGrpSpPr>
              <p:grpSpPr bwMode="auto">
                <a:xfrm>
                  <a:off x="2583" y="1197"/>
                  <a:ext cx="153" cy="392"/>
                  <a:chOff x="2506" y="1450"/>
                  <a:chExt cx="364" cy="556"/>
                </a:xfrm>
              </p:grpSpPr>
              <p:sp>
                <p:nvSpPr>
                  <p:cNvPr id="107711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2506" y="1450"/>
                    <a:ext cx="364" cy="556"/>
                  </a:xfrm>
                  <a:prstGeom prst="rect">
                    <a:avLst/>
                  </a:prstGeom>
                  <a:solidFill>
                    <a:srgbClr val="DDDDDD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712" name="AutoShape 192"/>
                  <p:cNvSpPr>
                    <a:spLocks noChangeArrowheads="1"/>
                  </p:cNvSpPr>
                  <p:nvPr/>
                </p:nvSpPr>
                <p:spPr bwMode="auto">
                  <a:xfrm>
                    <a:off x="2534" y="1853"/>
                    <a:ext cx="317" cy="134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DDDDDD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7713" name="Group 193"/>
              <p:cNvGrpSpPr>
                <a:grpSpLocks/>
              </p:cNvGrpSpPr>
              <p:nvPr/>
            </p:nvGrpSpPr>
            <p:grpSpPr bwMode="auto">
              <a:xfrm>
                <a:off x="4145" y="3384"/>
                <a:ext cx="405" cy="383"/>
                <a:chOff x="2275" y="1138"/>
                <a:chExt cx="519" cy="519"/>
              </a:xfrm>
            </p:grpSpPr>
            <p:sp>
              <p:nvSpPr>
                <p:cNvPr id="107714" name="Rectangle 194"/>
                <p:cNvSpPr>
                  <a:spLocks noChangeArrowheads="1"/>
                </p:cNvSpPr>
                <p:nvPr/>
              </p:nvSpPr>
              <p:spPr bwMode="auto">
                <a:xfrm>
                  <a:off x="2275" y="1138"/>
                  <a:ext cx="519" cy="519"/>
                </a:xfrm>
                <a:prstGeom prst="rect">
                  <a:avLst/>
                </a:prstGeom>
                <a:solidFill>
                  <a:srgbClr val="DDDDDD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7715" name="Group 195"/>
                <p:cNvGrpSpPr>
                  <a:grpSpLocks/>
                </p:cNvGrpSpPr>
                <p:nvPr/>
              </p:nvGrpSpPr>
              <p:grpSpPr bwMode="auto">
                <a:xfrm>
                  <a:off x="2583" y="1197"/>
                  <a:ext cx="153" cy="392"/>
                  <a:chOff x="2506" y="1450"/>
                  <a:chExt cx="364" cy="556"/>
                </a:xfrm>
              </p:grpSpPr>
              <p:sp>
                <p:nvSpPr>
                  <p:cNvPr id="107716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2506" y="1450"/>
                    <a:ext cx="364" cy="556"/>
                  </a:xfrm>
                  <a:prstGeom prst="rect">
                    <a:avLst/>
                  </a:prstGeom>
                  <a:solidFill>
                    <a:srgbClr val="DDDDDD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717" name="AutoShape 197"/>
                  <p:cNvSpPr>
                    <a:spLocks noChangeArrowheads="1"/>
                  </p:cNvSpPr>
                  <p:nvPr/>
                </p:nvSpPr>
                <p:spPr bwMode="auto">
                  <a:xfrm>
                    <a:off x="2534" y="1853"/>
                    <a:ext cx="317" cy="134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DDDDDD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7718" name="Text Box 198"/>
              <p:cNvSpPr txBox="1">
                <a:spLocks noChangeArrowheads="1"/>
              </p:cNvSpPr>
              <p:nvPr/>
            </p:nvSpPr>
            <p:spPr bwMode="auto">
              <a:xfrm>
                <a:off x="3611" y="3729"/>
                <a:ext cx="86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Verdana" charset="0"/>
                  </a:rPr>
                  <a:t>Store miss pipe</a:t>
                </a:r>
              </a:p>
            </p:txBody>
          </p:sp>
          <p:sp>
            <p:nvSpPr>
              <p:cNvPr id="107719" name="Text Box 199"/>
              <p:cNvSpPr txBox="1">
                <a:spLocks noChangeArrowheads="1"/>
              </p:cNvSpPr>
              <p:nvPr/>
            </p:nvSpPr>
            <p:spPr bwMode="auto">
              <a:xfrm>
                <a:off x="3553" y="2636"/>
                <a:ext cx="535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Verdana" charset="0"/>
                  </a:rPr>
                  <a:t>Store hit</a:t>
                </a:r>
              </a:p>
            </p:txBody>
          </p:sp>
          <p:sp>
            <p:nvSpPr>
              <p:cNvPr id="107720" name="Line 200"/>
              <p:cNvSpPr>
                <a:spLocks noChangeShapeType="1"/>
              </p:cNvSpPr>
              <p:nvPr/>
            </p:nvSpPr>
            <p:spPr bwMode="auto">
              <a:xfrm flipV="1">
                <a:off x="3464" y="2970"/>
                <a:ext cx="0" cy="128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21" name="Line 201"/>
              <p:cNvSpPr>
                <a:spLocks noChangeShapeType="1"/>
              </p:cNvSpPr>
              <p:nvPr/>
            </p:nvSpPr>
            <p:spPr bwMode="auto">
              <a:xfrm>
                <a:off x="3466" y="2968"/>
                <a:ext cx="128" cy="2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22" name="Line 202"/>
              <p:cNvSpPr>
                <a:spLocks noChangeShapeType="1"/>
              </p:cNvSpPr>
              <p:nvPr/>
            </p:nvSpPr>
            <p:spPr bwMode="auto">
              <a:xfrm>
                <a:off x="3464" y="3321"/>
                <a:ext cx="0" cy="29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23" name="Line 203"/>
              <p:cNvSpPr>
                <a:spLocks noChangeShapeType="1"/>
              </p:cNvSpPr>
              <p:nvPr/>
            </p:nvSpPr>
            <p:spPr bwMode="auto">
              <a:xfrm>
                <a:off x="3464" y="3616"/>
                <a:ext cx="130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7724" name="Line 204"/>
            <p:cNvSpPr>
              <a:spLocks noChangeShapeType="1"/>
            </p:cNvSpPr>
            <p:nvPr/>
          </p:nvSpPr>
          <p:spPr bwMode="auto">
            <a:xfrm>
              <a:off x="4005" y="3616"/>
              <a:ext cx="14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725" name="Group 205"/>
          <p:cNvGrpSpPr>
            <a:grpSpLocks/>
          </p:cNvGrpSpPr>
          <p:nvPr/>
        </p:nvGrpSpPr>
        <p:grpSpPr bwMode="auto">
          <a:xfrm>
            <a:off x="3130550" y="1239838"/>
            <a:ext cx="5773738" cy="3595687"/>
            <a:chOff x="1972" y="781"/>
            <a:chExt cx="3637" cy="2265"/>
          </a:xfrm>
        </p:grpSpPr>
        <p:sp>
          <p:nvSpPr>
            <p:cNvPr id="107726" name="Text Box 206"/>
            <p:cNvSpPr txBox="1">
              <a:spLocks noChangeArrowheads="1"/>
            </p:cNvSpPr>
            <p:nvPr/>
          </p:nvSpPr>
          <p:spPr bwMode="auto">
            <a:xfrm>
              <a:off x="4566" y="781"/>
              <a:ext cx="1043" cy="293"/>
            </a:xfrm>
            <a:prstGeom prst="rect">
              <a:avLst/>
            </a:prstGeom>
            <a:noFill/>
            <a:ln w="6350">
              <a:solidFill>
                <a:schemeClr val="bg2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800">
                  <a:latin typeface="Verdana" charset="0"/>
                </a:rPr>
                <a:t>Costly resources are shared e.g. cache and LSQ ports, L2 bandwidth</a:t>
              </a:r>
            </a:p>
          </p:txBody>
        </p:sp>
        <p:sp>
          <p:nvSpPr>
            <p:cNvPr id="107727" name="Line 207"/>
            <p:cNvSpPr>
              <a:spLocks noChangeShapeType="1"/>
            </p:cNvSpPr>
            <p:nvPr/>
          </p:nvSpPr>
          <p:spPr bwMode="auto">
            <a:xfrm flipV="1">
              <a:off x="4985" y="1105"/>
              <a:ext cx="0" cy="936"/>
            </a:xfrm>
            <a:prstGeom prst="line">
              <a:avLst/>
            </a:prstGeom>
            <a:noFill/>
            <a:ln w="6350">
              <a:solidFill>
                <a:schemeClr val="folHlink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28" name="Line 208"/>
            <p:cNvSpPr>
              <a:spLocks noChangeShapeType="1"/>
            </p:cNvSpPr>
            <p:nvPr/>
          </p:nvSpPr>
          <p:spPr bwMode="auto">
            <a:xfrm flipV="1">
              <a:off x="1972" y="946"/>
              <a:ext cx="2578" cy="248"/>
            </a:xfrm>
            <a:prstGeom prst="line">
              <a:avLst/>
            </a:prstGeom>
            <a:noFill/>
            <a:ln w="6350">
              <a:solidFill>
                <a:schemeClr val="folHlink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29" name="Line 209"/>
            <p:cNvSpPr>
              <a:spLocks noChangeShapeType="1"/>
            </p:cNvSpPr>
            <p:nvPr/>
          </p:nvSpPr>
          <p:spPr bwMode="auto">
            <a:xfrm flipV="1">
              <a:off x="1972" y="1025"/>
              <a:ext cx="2586" cy="2021"/>
            </a:xfrm>
            <a:prstGeom prst="line">
              <a:avLst/>
            </a:prstGeom>
            <a:noFill/>
            <a:ln w="6350">
              <a:solidFill>
                <a:schemeClr val="folHlink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58788" y="6217947"/>
            <a:ext cx="73834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 cite: Design and Implementation of the TRIPS Primary Memory System, ICCD 2006</a:t>
            </a:r>
          </a:p>
          <a:p>
            <a:r>
              <a:rPr lang="en-US" sz="1600" dirty="0" smtClean="0"/>
              <a:t>Email: </a:t>
            </a:r>
            <a:r>
              <a:rPr lang="en-US" sz="1600" dirty="0" smtClean="0">
                <a:hlinkClick r:id="rId3"/>
              </a:rPr>
              <a:t>simha@cs.columbia.edu</a:t>
            </a:r>
            <a:r>
              <a:rPr lang="en-US" sz="1600" dirty="0" smtClean="0"/>
              <a:t>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69675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64624-1D3E-8740-8C3C-FE923608B93F}" type="slidenum">
              <a:rPr lang="en-US"/>
              <a:pPr/>
              <a:t>2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533400"/>
          </a:xfrm>
        </p:spPr>
        <p:txBody>
          <a:bodyPr>
            <a:normAutofit fontScale="90000"/>
          </a:bodyPr>
          <a:lstStyle/>
          <a:p>
            <a:r>
              <a:rPr lang="en-US"/>
              <a:t>Motivation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4800600"/>
          </a:xfrm>
        </p:spPr>
        <p:txBody>
          <a:bodyPr/>
          <a:lstStyle/>
          <a:p>
            <a:r>
              <a:rPr lang="en-US" sz="2000"/>
              <a:t>Trends</a:t>
            </a:r>
          </a:p>
          <a:p>
            <a:pPr lvl="1"/>
            <a:r>
              <a:rPr lang="en-US" sz="1800"/>
              <a:t>Wire-delay </a:t>
            </a:r>
            <a:r>
              <a:rPr lang="en-US" sz="1800">
                <a:sym typeface="Symbol" charset="0"/>
              </a:rPr>
              <a:t></a:t>
            </a:r>
            <a:r>
              <a:rPr lang="en-US" sz="1800"/>
              <a:t> partitioned microarchitecture </a:t>
            </a:r>
            <a:r>
              <a:rPr lang="en-US" sz="1800">
                <a:sym typeface="Symbol" charset="0"/>
              </a:rPr>
              <a:t></a:t>
            </a:r>
            <a:r>
              <a:rPr lang="en-US" sz="1800"/>
              <a:t> partitioned memory system</a:t>
            </a:r>
          </a:p>
          <a:p>
            <a:pPr lvl="1"/>
            <a:r>
              <a:rPr lang="en-US" sz="1800"/>
              <a:t>Memory-wall </a:t>
            </a:r>
            <a:r>
              <a:rPr lang="en-US" sz="1800">
                <a:sym typeface="Symbol" charset="0"/>
              </a:rPr>
              <a:t> </a:t>
            </a:r>
            <a:r>
              <a:rPr lang="en-US" sz="1800"/>
              <a:t>large-instruction windows </a:t>
            </a:r>
            <a:r>
              <a:rPr lang="en-US" sz="1800">
                <a:sym typeface="Symbol" charset="0"/>
              </a:rPr>
              <a:t></a:t>
            </a:r>
            <a:r>
              <a:rPr lang="en-US" sz="1800"/>
              <a:t> high-bandwidth memory system</a:t>
            </a:r>
          </a:p>
          <a:p>
            <a:endParaRPr lang="en-US" sz="2000"/>
          </a:p>
          <a:p>
            <a:r>
              <a:rPr lang="en-US" sz="2000"/>
              <a:t>Challenges</a:t>
            </a:r>
          </a:p>
          <a:p>
            <a:pPr lvl="1"/>
            <a:r>
              <a:rPr lang="en-US" sz="1800"/>
              <a:t>Maintain sequential memory semantics (inherently centralized)</a:t>
            </a:r>
          </a:p>
          <a:p>
            <a:pPr lvl="1"/>
            <a:r>
              <a:rPr lang="en-US" sz="1800"/>
              <a:t>Low-latency despite communication delays</a:t>
            </a:r>
          </a:p>
          <a:p>
            <a:pPr lvl="1"/>
            <a:r>
              <a:rPr lang="en-US" sz="1800"/>
              <a:t>High bandwidth despite sequential memory semantics</a:t>
            </a:r>
          </a:p>
          <a:p>
            <a:endParaRPr lang="en-US" sz="2000"/>
          </a:p>
          <a:p>
            <a:r>
              <a:rPr lang="en-US" sz="2000"/>
              <a:t>Solutions</a:t>
            </a:r>
          </a:p>
          <a:p>
            <a:pPr lvl="1"/>
            <a:r>
              <a:rPr lang="en-US" sz="1800"/>
              <a:t>Distributed LSQ</a:t>
            </a:r>
          </a:p>
          <a:p>
            <a:pPr lvl="1"/>
            <a:r>
              <a:rPr lang="en-US" sz="1800"/>
              <a:t>Memory-side dependence predictor</a:t>
            </a:r>
          </a:p>
          <a:p>
            <a:pPr lvl="1"/>
            <a:r>
              <a:rPr lang="en-US" sz="1800"/>
              <a:t>Address-interleaved LSQs, Caches and MSHRs</a:t>
            </a:r>
          </a:p>
        </p:txBody>
      </p:sp>
    </p:spTree>
    <p:extLst>
      <p:ext uri="{BB962C8B-B14F-4D97-AF65-F5344CB8AC3E}">
        <p14:creationId xmlns:p14="http://schemas.microsoft.com/office/powerpoint/2010/main" val="3576252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D7C0-B4A4-7147-9C9D-F540DEF4B2FF}" type="slidenum">
              <a:rPr lang="en-US"/>
              <a:pPr/>
              <a:t>3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533400"/>
          </a:xfrm>
        </p:spPr>
        <p:txBody>
          <a:bodyPr>
            <a:normAutofit fontScale="90000"/>
          </a:bodyPr>
          <a:lstStyle/>
          <a:p>
            <a:r>
              <a:rPr lang="en-US"/>
              <a:t>TRIPS Architectural Features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4800600"/>
          </a:xfrm>
        </p:spPr>
        <p:txBody>
          <a:bodyPr>
            <a:normAutofit lnSpcReduction="10000"/>
          </a:bodyPr>
          <a:lstStyle/>
          <a:p>
            <a:r>
              <a:rPr lang="en-US"/>
              <a:t>Load/Store Ordering (Sequential Semantics)</a:t>
            </a:r>
          </a:p>
          <a:p>
            <a:pPr lvl="1"/>
            <a:r>
              <a:rPr lang="en-US"/>
              <a:t>Track load/store dependences using LSIDs</a:t>
            </a:r>
          </a:p>
          <a:p>
            <a:pPr lvl="1"/>
            <a:r>
              <a:rPr lang="en-US"/>
              <a:t>Encoded in a 5-bit field as part of the instruction</a:t>
            </a:r>
          </a:p>
          <a:p>
            <a:endParaRPr lang="en-US"/>
          </a:p>
          <a:p>
            <a:r>
              <a:rPr lang="en-US"/>
              <a:t>TRIPS Block-atomic execution</a:t>
            </a:r>
          </a:p>
          <a:p>
            <a:pPr lvl="1"/>
            <a:r>
              <a:rPr lang="en-US"/>
              <a:t>Architecture state updated only when all register and memory outputs have been generated</a:t>
            </a:r>
          </a:p>
          <a:p>
            <a:pPr lvl="1"/>
            <a:r>
              <a:rPr lang="en-US"/>
              <a:t>Block header encodes number of store outputs per block</a:t>
            </a:r>
          </a:p>
          <a:p>
            <a:r>
              <a:rPr lang="en-US"/>
              <a:t>Weak Consistency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48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B03B2-4B91-FC43-B43A-8325CF40B3BB}" type="slidenum">
              <a:rPr lang="en-US"/>
              <a:pPr/>
              <a:t>4</a:t>
            </a:fld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533400"/>
          </a:xfrm>
        </p:spPr>
        <p:txBody>
          <a:bodyPr>
            <a:normAutofit fontScale="90000"/>
          </a:bodyPr>
          <a:lstStyle/>
          <a:p>
            <a:r>
              <a:rPr lang="en-US"/>
              <a:t>Major D-Tile Responsibilities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95275" y="1700213"/>
            <a:ext cx="8543925" cy="37258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/>
              <a:t>Provide D-cache access for arriving loads and stores</a:t>
            </a:r>
          </a:p>
          <a:p>
            <a:pPr>
              <a:lnSpc>
                <a:spcPct val="90000"/>
              </a:lnSpc>
            </a:pPr>
            <a:r>
              <a:rPr lang="en-US" sz="1800"/>
              <a:t>Perform address translation with DTLB</a:t>
            </a:r>
          </a:p>
          <a:p>
            <a:pPr>
              <a:lnSpc>
                <a:spcPct val="90000"/>
              </a:lnSpc>
            </a:pPr>
            <a:r>
              <a:rPr lang="en-US" sz="1800"/>
              <a:t>Handle cache misses with MSHRs</a:t>
            </a:r>
          </a:p>
          <a:p>
            <a:pPr>
              <a:lnSpc>
                <a:spcPct val="90000"/>
              </a:lnSpc>
            </a:pPr>
            <a:r>
              <a:rPr lang="en-US" sz="1800"/>
              <a:t>Perform dynamic memory disambiguation with load/store queues</a:t>
            </a:r>
          </a:p>
          <a:p>
            <a:pPr>
              <a:lnSpc>
                <a:spcPct val="90000"/>
              </a:lnSpc>
            </a:pPr>
            <a:r>
              <a:rPr lang="en-US" sz="1800"/>
              <a:t>Perform dependence prediction for aggressive load/store issue</a:t>
            </a:r>
          </a:p>
          <a:p>
            <a:pPr>
              <a:lnSpc>
                <a:spcPct val="90000"/>
              </a:lnSpc>
            </a:pPr>
            <a:r>
              <a:rPr lang="en-US" sz="1800"/>
              <a:t>Detect per-block store completion</a:t>
            </a:r>
          </a:p>
          <a:p>
            <a:pPr>
              <a:lnSpc>
                <a:spcPct val="90000"/>
              </a:lnSpc>
            </a:pPr>
            <a:r>
              <a:rPr lang="en-US" sz="1800"/>
              <a:t>Write stores to caches/memory upon commit</a:t>
            </a:r>
          </a:p>
          <a:p>
            <a:pPr>
              <a:lnSpc>
                <a:spcPct val="90000"/>
              </a:lnSpc>
            </a:pPr>
            <a:r>
              <a:rPr lang="en-US" sz="1800"/>
              <a:t>Store merging on L1 cache misses</a:t>
            </a:r>
          </a:p>
        </p:txBody>
      </p:sp>
    </p:spTree>
    <p:extLst>
      <p:ext uri="{BB962C8B-B14F-4D97-AF65-F5344CB8AC3E}">
        <p14:creationId xmlns:p14="http://schemas.microsoft.com/office/powerpoint/2010/main" val="1865463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D15F0-E70F-CC47-BFE2-428F737253A4}" type="slidenum">
              <a:rPr lang="en-US"/>
              <a:pPr/>
              <a:t>5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533400"/>
          </a:xfrm>
        </p:spPr>
        <p:txBody>
          <a:bodyPr>
            <a:normAutofit fontScale="90000"/>
          </a:bodyPr>
          <a:lstStyle/>
          <a:p>
            <a:r>
              <a:rPr lang="en-US"/>
              <a:t>Load Execution Scenarios</a:t>
            </a:r>
          </a:p>
        </p:txBody>
      </p:sp>
      <p:graphicFrame>
        <p:nvGraphicFramePr>
          <p:cNvPr id="100355" name="Group 3"/>
          <p:cNvGraphicFramePr>
            <a:graphicFrameLocks noGrp="1"/>
          </p:cNvGraphicFramePr>
          <p:nvPr>
            <p:ph sz="half" idx="1"/>
          </p:nvPr>
        </p:nvGraphicFramePr>
        <p:xfrm>
          <a:off x="511175" y="1527175"/>
          <a:ext cx="8170863" cy="3774122"/>
        </p:xfrm>
        <a:graphic>
          <a:graphicData uri="http://schemas.openxmlformats.org/drawingml/2006/table">
            <a:tbl>
              <a:tblPr/>
              <a:tblGrid>
                <a:gridCol w="936625"/>
                <a:gridCol w="1022350"/>
                <a:gridCol w="1225550"/>
                <a:gridCol w="1266825"/>
                <a:gridCol w="3719513"/>
              </a:tblGrid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TLB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Dep. Pr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LSQ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Cache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Response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Miss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Report TLB Exception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Hit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Wait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(Hit)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Defer load until all prior stores are received. Non deterministic latency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Hit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Miss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Miss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Hit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Forward data from L1 Cache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Hit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Miss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Miss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Miss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Forward data from L2 Cache (or memory)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Issue cache fill request (if cacheable)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Hit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Miss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Hit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Hit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Forward data from LSQ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Hit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Miss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Hit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Miss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Forward data from LSQ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Issue cache fill request (if cacheable)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5959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86AC-BAF1-AD4A-B270-115BE37CE41D}" type="slidenum">
              <a:rPr lang="en-US"/>
              <a:pPr/>
              <a:t>6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533400"/>
          </a:xfrm>
        </p:spPr>
        <p:txBody>
          <a:bodyPr>
            <a:normAutofit fontScale="90000"/>
          </a:bodyPr>
          <a:lstStyle/>
          <a:p>
            <a:r>
              <a:rPr lang="en-US"/>
              <a:t>Load Pipeline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588375" cy="3319463"/>
          </a:xfrm>
        </p:spPr>
        <p:txBody>
          <a:bodyPr/>
          <a:lstStyle/>
          <a:p>
            <a:r>
              <a:rPr lang="en-US" sz="2000"/>
              <a:t>Common case: 2 cycle load hit latency	</a:t>
            </a:r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For LSQ hits, load latency varies between 4 to n+3 cycles, where n is size of the load in bytes</a:t>
            </a:r>
          </a:p>
          <a:p>
            <a:pPr lvl="1"/>
            <a:r>
              <a:rPr lang="en-US" sz="1800"/>
              <a:t>Stalls all pipelines except forwarding stages (cycles 2 and 3)</a:t>
            </a:r>
          </a:p>
        </p:txBody>
      </p:sp>
      <p:grpSp>
        <p:nvGrpSpPr>
          <p:cNvPr id="101380" name="Group 4"/>
          <p:cNvGrpSpPr>
            <a:grpSpLocks/>
          </p:cNvGrpSpPr>
          <p:nvPr/>
        </p:nvGrpSpPr>
        <p:grpSpPr bwMode="auto">
          <a:xfrm>
            <a:off x="1541463" y="1882775"/>
            <a:ext cx="3898900" cy="1179513"/>
            <a:chOff x="429" y="1107"/>
            <a:chExt cx="2208" cy="672"/>
          </a:xfrm>
        </p:grpSpPr>
        <p:sp>
          <p:nvSpPr>
            <p:cNvPr id="101381" name="Text Box 5"/>
            <p:cNvSpPr txBox="1">
              <a:spLocks noChangeArrowheads="1"/>
            </p:cNvSpPr>
            <p:nvPr/>
          </p:nvSpPr>
          <p:spPr bwMode="auto">
            <a:xfrm>
              <a:off x="429" y="1107"/>
              <a:ext cx="576" cy="67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TLB Hit</a:t>
              </a:r>
            </a:p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DP Miss</a:t>
              </a:r>
            </a:p>
            <a:p>
              <a:pPr>
                <a:spcBef>
                  <a:spcPct val="50000"/>
                </a:spcBef>
              </a:pPr>
              <a:r>
                <a:rPr lang="en-US" sz="1200" b="1">
                  <a:latin typeface="Verdana" charset="0"/>
                </a:rPr>
                <a:t>Cache Hit</a:t>
              </a:r>
            </a:p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LSQ Miss</a:t>
              </a:r>
            </a:p>
          </p:txBody>
        </p:sp>
        <p:sp>
          <p:nvSpPr>
            <p:cNvPr id="101382" name="Line 6"/>
            <p:cNvSpPr>
              <a:spLocks noChangeShapeType="1"/>
            </p:cNvSpPr>
            <p:nvPr/>
          </p:nvSpPr>
          <p:spPr bwMode="auto">
            <a:xfrm>
              <a:off x="1101" y="1107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83" name="Text Box 7"/>
            <p:cNvSpPr txBox="1">
              <a:spLocks noChangeArrowheads="1"/>
            </p:cNvSpPr>
            <p:nvPr/>
          </p:nvSpPr>
          <p:spPr bwMode="auto">
            <a:xfrm>
              <a:off x="1149" y="1107"/>
              <a:ext cx="672" cy="156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Cycle 1</a:t>
              </a:r>
            </a:p>
          </p:txBody>
        </p:sp>
        <p:sp>
          <p:nvSpPr>
            <p:cNvPr id="101384" name="Line 8"/>
            <p:cNvSpPr>
              <a:spLocks noChangeShapeType="1"/>
            </p:cNvSpPr>
            <p:nvPr/>
          </p:nvSpPr>
          <p:spPr bwMode="auto">
            <a:xfrm>
              <a:off x="1869" y="1107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85" name="Text Box 9"/>
            <p:cNvSpPr txBox="1">
              <a:spLocks noChangeArrowheads="1"/>
            </p:cNvSpPr>
            <p:nvPr/>
          </p:nvSpPr>
          <p:spPr bwMode="auto">
            <a:xfrm>
              <a:off x="1197" y="1299"/>
              <a:ext cx="576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200">
                <a:latin typeface="Verdana" charset="0"/>
              </a:endParaRPr>
            </a:p>
          </p:txBody>
        </p:sp>
        <p:sp>
          <p:nvSpPr>
            <p:cNvPr id="101386" name="Text Box 10"/>
            <p:cNvSpPr txBox="1">
              <a:spLocks noChangeArrowheads="1"/>
            </p:cNvSpPr>
            <p:nvPr/>
          </p:nvSpPr>
          <p:spPr bwMode="auto">
            <a:xfrm>
              <a:off x="1149" y="1251"/>
              <a:ext cx="625" cy="4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>
                  <a:latin typeface="Verdana" charset="0"/>
                </a:rPr>
                <a:t>Access Cache, TLB, DP, and LSQ</a:t>
              </a:r>
            </a:p>
          </p:txBody>
        </p:sp>
        <p:sp>
          <p:nvSpPr>
            <p:cNvPr id="101387" name="Text Box 11"/>
            <p:cNvSpPr txBox="1">
              <a:spLocks noChangeArrowheads="1"/>
            </p:cNvSpPr>
            <p:nvPr/>
          </p:nvSpPr>
          <p:spPr bwMode="auto">
            <a:xfrm>
              <a:off x="1917" y="1107"/>
              <a:ext cx="672" cy="156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Cycle 2</a:t>
              </a:r>
            </a:p>
          </p:txBody>
        </p:sp>
        <p:sp>
          <p:nvSpPr>
            <p:cNvPr id="101388" name="Line 12"/>
            <p:cNvSpPr>
              <a:spLocks noChangeShapeType="1"/>
            </p:cNvSpPr>
            <p:nvPr/>
          </p:nvSpPr>
          <p:spPr bwMode="auto">
            <a:xfrm>
              <a:off x="2637" y="1107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89" name="Text Box 13"/>
            <p:cNvSpPr txBox="1">
              <a:spLocks noChangeArrowheads="1"/>
            </p:cNvSpPr>
            <p:nvPr/>
          </p:nvSpPr>
          <p:spPr bwMode="auto">
            <a:xfrm>
              <a:off x="1965" y="1299"/>
              <a:ext cx="576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200">
                <a:latin typeface="Verdana" charset="0"/>
              </a:endParaRPr>
            </a:p>
          </p:txBody>
        </p:sp>
        <p:sp>
          <p:nvSpPr>
            <p:cNvPr id="101390" name="Text Box 14"/>
            <p:cNvSpPr txBox="1">
              <a:spLocks noChangeArrowheads="1"/>
            </p:cNvSpPr>
            <p:nvPr/>
          </p:nvSpPr>
          <p:spPr bwMode="auto">
            <a:xfrm>
              <a:off x="1917" y="1251"/>
              <a:ext cx="625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>
                  <a:latin typeface="Verdana" charset="0"/>
                </a:rPr>
                <a:t>Load Reply</a:t>
              </a:r>
            </a:p>
          </p:txBody>
        </p:sp>
      </p:grpSp>
      <p:grpSp>
        <p:nvGrpSpPr>
          <p:cNvPr id="101391" name="Group 15"/>
          <p:cNvGrpSpPr>
            <a:grpSpLocks/>
          </p:cNvGrpSpPr>
          <p:nvPr/>
        </p:nvGrpSpPr>
        <p:grpSpPr bwMode="auto">
          <a:xfrm>
            <a:off x="1541463" y="4579938"/>
            <a:ext cx="6716712" cy="1433512"/>
            <a:chOff x="698" y="2885"/>
            <a:chExt cx="4231" cy="903"/>
          </a:xfrm>
        </p:grpSpPr>
        <p:sp>
          <p:nvSpPr>
            <p:cNvPr id="101392" name="Text Box 16"/>
            <p:cNvSpPr txBox="1">
              <a:spLocks noChangeArrowheads="1"/>
            </p:cNvSpPr>
            <p:nvPr/>
          </p:nvSpPr>
          <p:spPr bwMode="auto">
            <a:xfrm>
              <a:off x="698" y="2885"/>
              <a:ext cx="651" cy="90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TLB Hit</a:t>
              </a:r>
            </a:p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DP miss</a:t>
              </a:r>
            </a:p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Cache Hit/Miss</a:t>
              </a:r>
            </a:p>
            <a:p>
              <a:pPr>
                <a:spcBef>
                  <a:spcPct val="50000"/>
                </a:spcBef>
              </a:pPr>
              <a:r>
                <a:rPr lang="en-US" sz="1200" b="1">
                  <a:latin typeface="Verdana" charset="0"/>
                </a:rPr>
                <a:t>LSQ Hit</a:t>
              </a:r>
            </a:p>
          </p:txBody>
        </p:sp>
        <p:sp>
          <p:nvSpPr>
            <p:cNvPr id="101393" name="Line 17"/>
            <p:cNvSpPr>
              <a:spLocks noChangeShapeType="1"/>
            </p:cNvSpPr>
            <p:nvPr/>
          </p:nvSpPr>
          <p:spPr bwMode="auto">
            <a:xfrm>
              <a:off x="1457" y="2885"/>
              <a:ext cx="0" cy="8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94" name="Text Box 18"/>
            <p:cNvSpPr txBox="1">
              <a:spLocks noChangeArrowheads="1"/>
            </p:cNvSpPr>
            <p:nvPr/>
          </p:nvSpPr>
          <p:spPr bwMode="auto">
            <a:xfrm>
              <a:off x="1512" y="2885"/>
              <a:ext cx="759" cy="173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Cycle 1</a:t>
              </a:r>
            </a:p>
          </p:txBody>
        </p:sp>
        <p:sp>
          <p:nvSpPr>
            <p:cNvPr id="101395" name="Line 19"/>
            <p:cNvSpPr>
              <a:spLocks noChangeShapeType="1"/>
            </p:cNvSpPr>
            <p:nvPr/>
          </p:nvSpPr>
          <p:spPr bwMode="auto">
            <a:xfrm>
              <a:off x="2325" y="2885"/>
              <a:ext cx="0" cy="8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396" name="Text Box 20"/>
            <p:cNvSpPr txBox="1">
              <a:spLocks noChangeArrowheads="1"/>
            </p:cNvSpPr>
            <p:nvPr/>
          </p:nvSpPr>
          <p:spPr bwMode="auto">
            <a:xfrm>
              <a:off x="1566" y="3139"/>
              <a:ext cx="65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200">
                <a:latin typeface="Verdana" charset="0"/>
              </a:endParaRPr>
            </a:p>
          </p:txBody>
        </p:sp>
        <p:sp>
          <p:nvSpPr>
            <p:cNvPr id="101397" name="Text Box 21"/>
            <p:cNvSpPr txBox="1">
              <a:spLocks noChangeArrowheads="1"/>
            </p:cNvSpPr>
            <p:nvPr/>
          </p:nvSpPr>
          <p:spPr bwMode="auto">
            <a:xfrm>
              <a:off x="1512" y="3076"/>
              <a:ext cx="70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>
                  <a:latin typeface="Verdana" charset="0"/>
                </a:rPr>
                <a:t>Access Cache, TLB, DP, and LSQ</a:t>
              </a:r>
            </a:p>
          </p:txBody>
        </p:sp>
        <p:sp>
          <p:nvSpPr>
            <p:cNvPr id="101398" name="Text Box 22"/>
            <p:cNvSpPr txBox="1">
              <a:spLocks noChangeArrowheads="1"/>
            </p:cNvSpPr>
            <p:nvPr/>
          </p:nvSpPr>
          <p:spPr bwMode="auto">
            <a:xfrm>
              <a:off x="2380" y="2885"/>
              <a:ext cx="759" cy="173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Cycle 2</a:t>
              </a:r>
            </a:p>
          </p:txBody>
        </p:sp>
        <p:sp>
          <p:nvSpPr>
            <p:cNvPr id="101399" name="Line 23"/>
            <p:cNvSpPr>
              <a:spLocks noChangeShapeType="1"/>
            </p:cNvSpPr>
            <p:nvPr/>
          </p:nvSpPr>
          <p:spPr bwMode="auto">
            <a:xfrm>
              <a:off x="3193" y="2885"/>
              <a:ext cx="0" cy="8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400" name="Text Box 24"/>
            <p:cNvSpPr txBox="1">
              <a:spLocks noChangeArrowheads="1"/>
            </p:cNvSpPr>
            <p:nvPr/>
          </p:nvSpPr>
          <p:spPr bwMode="auto">
            <a:xfrm>
              <a:off x="2434" y="3139"/>
              <a:ext cx="65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200">
                <a:latin typeface="Verdana" charset="0"/>
              </a:endParaRPr>
            </a:p>
          </p:txBody>
        </p:sp>
        <p:sp>
          <p:nvSpPr>
            <p:cNvPr id="101401" name="Text Box 25"/>
            <p:cNvSpPr txBox="1">
              <a:spLocks noChangeArrowheads="1"/>
            </p:cNvSpPr>
            <p:nvPr/>
          </p:nvSpPr>
          <p:spPr bwMode="auto">
            <a:xfrm>
              <a:off x="2380" y="3076"/>
              <a:ext cx="706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>
                  <a:latin typeface="Verdana" charset="0"/>
                </a:rPr>
                <a:t>Identify Store in the LSQ</a:t>
              </a:r>
            </a:p>
          </p:txBody>
        </p:sp>
        <p:sp>
          <p:nvSpPr>
            <p:cNvPr id="101402" name="Text Box 26"/>
            <p:cNvSpPr txBox="1">
              <a:spLocks noChangeArrowheads="1"/>
            </p:cNvSpPr>
            <p:nvPr/>
          </p:nvSpPr>
          <p:spPr bwMode="auto">
            <a:xfrm>
              <a:off x="3247" y="2885"/>
              <a:ext cx="760" cy="173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Cycle 3</a:t>
              </a:r>
            </a:p>
          </p:txBody>
        </p:sp>
        <p:sp>
          <p:nvSpPr>
            <p:cNvPr id="101403" name="Line 27"/>
            <p:cNvSpPr>
              <a:spLocks noChangeShapeType="1"/>
            </p:cNvSpPr>
            <p:nvPr/>
          </p:nvSpPr>
          <p:spPr bwMode="auto">
            <a:xfrm>
              <a:off x="4061" y="2885"/>
              <a:ext cx="0" cy="8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404" name="Text Box 28"/>
            <p:cNvSpPr txBox="1">
              <a:spLocks noChangeArrowheads="1"/>
            </p:cNvSpPr>
            <p:nvPr/>
          </p:nvSpPr>
          <p:spPr bwMode="auto">
            <a:xfrm>
              <a:off x="3302" y="3139"/>
              <a:ext cx="65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200">
                <a:latin typeface="Verdana" charset="0"/>
              </a:endParaRPr>
            </a:p>
          </p:txBody>
        </p:sp>
        <p:sp>
          <p:nvSpPr>
            <p:cNvPr id="101405" name="Text Box 29"/>
            <p:cNvSpPr txBox="1">
              <a:spLocks noChangeArrowheads="1"/>
            </p:cNvSpPr>
            <p:nvPr/>
          </p:nvSpPr>
          <p:spPr bwMode="auto">
            <a:xfrm>
              <a:off x="3247" y="3076"/>
              <a:ext cx="7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>
                  <a:latin typeface="Verdana" charset="0"/>
                </a:rPr>
                <a:t>Read Store Data</a:t>
              </a:r>
            </a:p>
          </p:txBody>
        </p:sp>
        <p:sp>
          <p:nvSpPr>
            <p:cNvPr id="101406" name="Text Box 30"/>
            <p:cNvSpPr txBox="1">
              <a:spLocks noChangeArrowheads="1"/>
            </p:cNvSpPr>
            <p:nvPr/>
          </p:nvSpPr>
          <p:spPr bwMode="auto">
            <a:xfrm>
              <a:off x="4115" y="2885"/>
              <a:ext cx="760" cy="173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Cycle 4</a:t>
              </a:r>
            </a:p>
          </p:txBody>
        </p:sp>
        <p:sp>
          <p:nvSpPr>
            <p:cNvPr id="101407" name="Line 31"/>
            <p:cNvSpPr>
              <a:spLocks noChangeShapeType="1"/>
            </p:cNvSpPr>
            <p:nvPr/>
          </p:nvSpPr>
          <p:spPr bwMode="auto">
            <a:xfrm>
              <a:off x="4929" y="2885"/>
              <a:ext cx="0" cy="8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408" name="Text Box 32"/>
            <p:cNvSpPr txBox="1">
              <a:spLocks noChangeArrowheads="1"/>
            </p:cNvSpPr>
            <p:nvPr/>
          </p:nvSpPr>
          <p:spPr bwMode="auto">
            <a:xfrm>
              <a:off x="4170" y="3139"/>
              <a:ext cx="65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200">
                <a:latin typeface="Verdana" charset="0"/>
              </a:endParaRPr>
            </a:p>
          </p:txBody>
        </p:sp>
        <p:sp>
          <p:nvSpPr>
            <p:cNvPr id="101409" name="Text Box 33"/>
            <p:cNvSpPr txBox="1">
              <a:spLocks noChangeArrowheads="1"/>
            </p:cNvSpPr>
            <p:nvPr/>
          </p:nvSpPr>
          <p:spPr bwMode="auto">
            <a:xfrm>
              <a:off x="4115" y="3076"/>
              <a:ext cx="70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>
                  <a:latin typeface="Verdana" charset="0"/>
                </a:rPr>
                <a:t>Load Reply</a:t>
              </a:r>
            </a:p>
          </p:txBody>
        </p:sp>
        <p:sp>
          <p:nvSpPr>
            <p:cNvPr id="101410" name="Text Box 34"/>
            <p:cNvSpPr txBox="1">
              <a:spLocks noChangeArrowheads="1"/>
            </p:cNvSpPr>
            <p:nvPr/>
          </p:nvSpPr>
          <p:spPr bwMode="auto">
            <a:xfrm>
              <a:off x="2495" y="3567"/>
              <a:ext cx="565" cy="173"/>
            </a:xfrm>
            <a:prstGeom prst="rect">
              <a:avLst/>
            </a:prstGeom>
            <a:gradFill rotWithShape="1">
              <a:gsLst>
                <a:gs pos="0">
                  <a:srgbClr val="FF0066"/>
                </a:gs>
                <a:gs pos="100000">
                  <a:srgbClr val="FF0066">
                    <a:gamma/>
                    <a:tint val="8588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Verdana" charset="0"/>
                </a:rPr>
                <a:t>Stall Pipe</a:t>
              </a:r>
            </a:p>
          </p:txBody>
        </p:sp>
        <p:sp>
          <p:nvSpPr>
            <p:cNvPr id="101411" name="Text Box 35"/>
            <p:cNvSpPr txBox="1">
              <a:spLocks noChangeArrowheads="1"/>
            </p:cNvSpPr>
            <p:nvPr/>
          </p:nvSpPr>
          <p:spPr bwMode="auto">
            <a:xfrm>
              <a:off x="3365" y="3567"/>
              <a:ext cx="565" cy="173"/>
            </a:xfrm>
            <a:prstGeom prst="rect">
              <a:avLst/>
            </a:prstGeom>
            <a:gradFill rotWithShape="1">
              <a:gsLst>
                <a:gs pos="0">
                  <a:srgbClr val="FF0066"/>
                </a:gs>
                <a:gs pos="100000">
                  <a:srgbClr val="FF0066">
                    <a:gamma/>
                    <a:tint val="8588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Verdana" charset="0"/>
                </a:rPr>
                <a:t>Stall Pipe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6007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B4D4D-084D-9245-B591-46CF445BD801}" type="slidenum">
              <a:rPr lang="en-US"/>
              <a:pPr/>
              <a:t>7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533400"/>
          </a:xfrm>
        </p:spPr>
        <p:txBody>
          <a:bodyPr>
            <a:normAutofit fontScale="90000"/>
          </a:bodyPr>
          <a:lstStyle/>
          <a:p>
            <a:r>
              <a:rPr lang="en-US"/>
              <a:t>Deferred Load Pipeline</a:t>
            </a: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4848225" y="3070225"/>
            <a:ext cx="3878263" cy="35877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1200" b="1" i="1">
                <a:latin typeface="Verdana" charset="0"/>
              </a:rPr>
              <a:t>Deferred </a:t>
            </a:r>
            <a:r>
              <a:rPr lang="en-US" sz="1200">
                <a:latin typeface="Verdana" charset="0"/>
              </a:rPr>
              <a:t>Load Processing (a.k.a. Replay pipe)</a:t>
            </a:r>
            <a:endParaRPr lang="en-US" sz="1200" b="1">
              <a:latin typeface="Verdana" charset="0"/>
            </a:endParaRPr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>
            <a:off x="6021388" y="1355725"/>
            <a:ext cx="0" cy="1209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6107113" y="1355725"/>
            <a:ext cx="1196975" cy="27463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Verdana" charset="0"/>
              </a:rPr>
              <a:t>Cycle X+1</a:t>
            </a:r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>
            <a:off x="7389813" y="1355725"/>
            <a:ext cx="0" cy="1209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6192838" y="1701800"/>
            <a:ext cx="1025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Verdana" charset="0"/>
            </a:endParaRPr>
          </a:p>
        </p:txBody>
      </p:sp>
      <p:sp>
        <p:nvSpPr>
          <p:cNvPr id="103432" name="Text Box 8"/>
          <p:cNvSpPr txBox="1">
            <a:spLocks noChangeArrowheads="1"/>
          </p:cNvSpPr>
          <p:nvPr/>
        </p:nvSpPr>
        <p:spPr bwMode="auto">
          <a:xfrm>
            <a:off x="6107113" y="1714500"/>
            <a:ext cx="111283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>
                <a:latin typeface="Verdana" charset="0"/>
              </a:rPr>
              <a:t>Prepare Load for Replay</a:t>
            </a:r>
          </a:p>
        </p:txBody>
      </p:sp>
      <p:sp>
        <p:nvSpPr>
          <p:cNvPr id="103433" name="Text Box 9"/>
          <p:cNvSpPr txBox="1">
            <a:spLocks noChangeArrowheads="1"/>
          </p:cNvSpPr>
          <p:nvPr/>
        </p:nvSpPr>
        <p:spPr bwMode="auto">
          <a:xfrm>
            <a:off x="7475538" y="1355725"/>
            <a:ext cx="1196975" cy="27463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Verdana" charset="0"/>
              </a:rPr>
              <a:t>Cycle X+2</a:t>
            </a:r>
          </a:p>
        </p:txBody>
      </p:sp>
      <p:sp>
        <p:nvSpPr>
          <p:cNvPr id="103434" name="Line 10"/>
          <p:cNvSpPr>
            <a:spLocks noChangeShapeType="1"/>
          </p:cNvSpPr>
          <p:nvPr/>
        </p:nvSpPr>
        <p:spPr bwMode="auto">
          <a:xfrm>
            <a:off x="8758238" y="1355725"/>
            <a:ext cx="0" cy="1209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35" name="Text Box 11"/>
          <p:cNvSpPr txBox="1">
            <a:spLocks noChangeArrowheads="1"/>
          </p:cNvSpPr>
          <p:nvPr/>
        </p:nvSpPr>
        <p:spPr bwMode="auto">
          <a:xfrm>
            <a:off x="7559675" y="1701800"/>
            <a:ext cx="10271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Verdana" charset="0"/>
            </a:endParaRPr>
          </a:p>
        </p:txBody>
      </p: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7475538" y="1714500"/>
            <a:ext cx="111283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>
                <a:latin typeface="Verdana" charset="0"/>
              </a:rPr>
              <a:t>Re-execute</a:t>
            </a:r>
          </a:p>
          <a:p>
            <a:r>
              <a:rPr lang="en-US" sz="1200">
                <a:latin typeface="Verdana" charset="0"/>
              </a:rPr>
              <a:t>as if new load</a:t>
            </a:r>
          </a:p>
        </p:txBody>
      </p:sp>
      <p:sp>
        <p:nvSpPr>
          <p:cNvPr id="103437" name="Text Box 13"/>
          <p:cNvSpPr txBox="1">
            <a:spLocks noChangeArrowheads="1"/>
          </p:cNvSpPr>
          <p:nvPr/>
        </p:nvSpPr>
        <p:spPr bwMode="auto">
          <a:xfrm>
            <a:off x="544513" y="3057525"/>
            <a:ext cx="2597150" cy="37147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1200">
                <a:latin typeface="Verdana" charset="0"/>
              </a:rPr>
              <a:t>Dependence Predictor Hit</a:t>
            </a:r>
          </a:p>
        </p:txBody>
      </p:sp>
      <p:sp>
        <p:nvSpPr>
          <p:cNvPr id="103438" name="Line 14"/>
          <p:cNvSpPr>
            <a:spLocks noChangeShapeType="1"/>
          </p:cNvSpPr>
          <p:nvPr/>
        </p:nvSpPr>
        <p:spPr bwMode="auto">
          <a:xfrm>
            <a:off x="557213" y="1365250"/>
            <a:ext cx="0" cy="1209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39" name="Text Box 15"/>
          <p:cNvSpPr txBox="1">
            <a:spLocks noChangeArrowheads="1"/>
          </p:cNvSpPr>
          <p:nvPr/>
        </p:nvSpPr>
        <p:spPr bwMode="auto">
          <a:xfrm>
            <a:off x="642938" y="1365250"/>
            <a:ext cx="1196975" cy="27463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Verdana" charset="0"/>
              </a:rPr>
              <a:t>Cycle 1</a:t>
            </a:r>
          </a:p>
        </p:txBody>
      </p:sp>
      <p:sp>
        <p:nvSpPr>
          <p:cNvPr id="103440" name="Line 16"/>
          <p:cNvSpPr>
            <a:spLocks noChangeShapeType="1"/>
          </p:cNvSpPr>
          <p:nvPr/>
        </p:nvSpPr>
        <p:spPr bwMode="auto">
          <a:xfrm>
            <a:off x="1925638" y="1365250"/>
            <a:ext cx="0" cy="1209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41" name="Text Box 17"/>
          <p:cNvSpPr txBox="1">
            <a:spLocks noChangeArrowheads="1"/>
          </p:cNvSpPr>
          <p:nvPr/>
        </p:nvSpPr>
        <p:spPr bwMode="auto">
          <a:xfrm>
            <a:off x="728663" y="1711325"/>
            <a:ext cx="1025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Verdana" charset="0"/>
            </a:endParaRPr>
          </a:p>
        </p:txBody>
      </p:sp>
      <p:sp>
        <p:nvSpPr>
          <p:cNvPr id="103442" name="Text Box 18"/>
          <p:cNvSpPr txBox="1">
            <a:spLocks noChangeArrowheads="1"/>
          </p:cNvSpPr>
          <p:nvPr/>
        </p:nvSpPr>
        <p:spPr bwMode="auto">
          <a:xfrm>
            <a:off x="642938" y="1624013"/>
            <a:ext cx="11128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>
                <a:latin typeface="Verdana" charset="0"/>
              </a:rPr>
              <a:t>Access Cache, TLB, DP, and LSQ</a:t>
            </a:r>
          </a:p>
        </p:txBody>
      </p:sp>
      <p:sp>
        <p:nvSpPr>
          <p:cNvPr id="103443" name="Text Box 19"/>
          <p:cNvSpPr txBox="1">
            <a:spLocks noChangeArrowheads="1"/>
          </p:cNvSpPr>
          <p:nvPr/>
        </p:nvSpPr>
        <p:spPr bwMode="auto">
          <a:xfrm>
            <a:off x="2011363" y="1365250"/>
            <a:ext cx="1196975" cy="27463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Verdana" charset="0"/>
              </a:rPr>
              <a:t>Cycle 2</a:t>
            </a:r>
          </a:p>
        </p:txBody>
      </p:sp>
      <p:sp>
        <p:nvSpPr>
          <p:cNvPr id="103444" name="Line 20"/>
          <p:cNvSpPr>
            <a:spLocks noChangeShapeType="1"/>
          </p:cNvSpPr>
          <p:nvPr/>
        </p:nvSpPr>
        <p:spPr bwMode="auto">
          <a:xfrm>
            <a:off x="3294063" y="1365250"/>
            <a:ext cx="0" cy="1209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45" name="Text Box 21"/>
          <p:cNvSpPr txBox="1">
            <a:spLocks noChangeArrowheads="1"/>
          </p:cNvSpPr>
          <p:nvPr/>
        </p:nvSpPr>
        <p:spPr bwMode="auto">
          <a:xfrm>
            <a:off x="2095500" y="1711325"/>
            <a:ext cx="10271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Verdana" charset="0"/>
            </a:endParaRPr>
          </a:p>
        </p:txBody>
      </p:sp>
      <p:sp>
        <p:nvSpPr>
          <p:cNvPr id="103446" name="Text Box 22"/>
          <p:cNvSpPr txBox="1">
            <a:spLocks noChangeArrowheads="1"/>
          </p:cNvSpPr>
          <p:nvPr/>
        </p:nvSpPr>
        <p:spPr bwMode="auto">
          <a:xfrm>
            <a:off x="2011363" y="1806575"/>
            <a:ext cx="1112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>
                <a:latin typeface="Verdana" charset="0"/>
              </a:rPr>
              <a:t>Mark Load  Waiting</a:t>
            </a:r>
          </a:p>
        </p:txBody>
      </p:sp>
      <p:sp>
        <p:nvSpPr>
          <p:cNvPr id="103447" name="Line 23"/>
          <p:cNvSpPr>
            <a:spLocks noChangeShapeType="1"/>
          </p:cNvSpPr>
          <p:nvPr/>
        </p:nvSpPr>
        <p:spPr bwMode="auto">
          <a:xfrm>
            <a:off x="4660900" y="1365250"/>
            <a:ext cx="0" cy="1209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48" name="Text Box 24"/>
          <p:cNvSpPr txBox="1">
            <a:spLocks noChangeArrowheads="1"/>
          </p:cNvSpPr>
          <p:nvPr/>
        </p:nvSpPr>
        <p:spPr bwMode="auto">
          <a:xfrm>
            <a:off x="4746625" y="1365250"/>
            <a:ext cx="1196975" cy="27463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Verdana" charset="0"/>
              </a:rPr>
              <a:t>Cycle X</a:t>
            </a:r>
          </a:p>
        </p:txBody>
      </p:sp>
      <p:sp>
        <p:nvSpPr>
          <p:cNvPr id="103449" name="Text Box 25"/>
          <p:cNvSpPr txBox="1">
            <a:spLocks noChangeArrowheads="1"/>
          </p:cNvSpPr>
          <p:nvPr/>
        </p:nvSpPr>
        <p:spPr bwMode="auto">
          <a:xfrm>
            <a:off x="4832350" y="1711325"/>
            <a:ext cx="1025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>
              <a:latin typeface="Verdana" charset="0"/>
            </a:endParaRPr>
          </a:p>
        </p:txBody>
      </p:sp>
      <p:sp>
        <p:nvSpPr>
          <p:cNvPr id="103450" name="Text Box 26"/>
          <p:cNvSpPr txBox="1">
            <a:spLocks noChangeArrowheads="1"/>
          </p:cNvSpPr>
          <p:nvPr/>
        </p:nvSpPr>
        <p:spPr bwMode="auto">
          <a:xfrm>
            <a:off x="4746625" y="1714500"/>
            <a:ext cx="1112838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>
                <a:latin typeface="Verdana" charset="0"/>
              </a:rPr>
              <a:t>All Prior Stores Arrived </a:t>
            </a:r>
          </a:p>
        </p:txBody>
      </p:sp>
      <p:sp>
        <p:nvSpPr>
          <p:cNvPr id="103451" name="Line 27"/>
          <p:cNvSpPr>
            <a:spLocks noChangeShapeType="1"/>
          </p:cNvSpPr>
          <p:nvPr/>
        </p:nvSpPr>
        <p:spPr bwMode="auto">
          <a:xfrm>
            <a:off x="3892550" y="1970088"/>
            <a:ext cx="16986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52" name="Freeform 28"/>
          <p:cNvSpPr>
            <a:spLocks/>
          </p:cNvSpPr>
          <p:nvPr/>
        </p:nvSpPr>
        <p:spPr bwMode="auto">
          <a:xfrm>
            <a:off x="149225" y="2960688"/>
            <a:ext cx="2659063" cy="622300"/>
          </a:xfrm>
          <a:custGeom>
            <a:avLst/>
            <a:gdLst>
              <a:gd name="T0" fmla="*/ 1675 w 1675"/>
              <a:gd name="T1" fmla="*/ 411 h 411"/>
              <a:gd name="T2" fmla="*/ 230 w 1675"/>
              <a:gd name="T3" fmla="*/ 109 h 411"/>
              <a:gd name="T4" fmla="*/ 294 w 1675"/>
              <a:gd name="T5" fmla="*/ 0 h 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75" h="411">
                <a:moveTo>
                  <a:pt x="1675" y="411"/>
                </a:moveTo>
                <a:cubicBezTo>
                  <a:pt x="1067" y="294"/>
                  <a:pt x="460" y="177"/>
                  <a:pt x="230" y="109"/>
                </a:cubicBezTo>
                <a:cubicBezTo>
                  <a:pt x="0" y="41"/>
                  <a:pt x="147" y="20"/>
                  <a:pt x="294" y="0"/>
                </a:cubicBez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03453" name="Freeform 29"/>
          <p:cNvSpPr>
            <a:spLocks/>
          </p:cNvSpPr>
          <p:nvPr/>
        </p:nvSpPr>
        <p:spPr bwMode="auto">
          <a:xfrm>
            <a:off x="1992313" y="1746250"/>
            <a:ext cx="3024187" cy="757238"/>
          </a:xfrm>
          <a:custGeom>
            <a:avLst/>
            <a:gdLst>
              <a:gd name="T0" fmla="*/ 1905 w 1905"/>
              <a:gd name="T1" fmla="*/ 501 h 501"/>
              <a:gd name="T2" fmla="*/ 241 w 1905"/>
              <a:gd name="T3" fmla="*/ 117 h 501"/>
              <a:gd name="T4" fmla="*/ 461 w 1905"/>
              <a:gd name="T5" fmla="*/ 17 h 501"/>
              <a:gd name="T6" fmla="*/ 543 w 1905"/>
              <a:gd name="T7" fmla="*/ 17 h 5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5" h="501">
                <a:moveTo>
                  <a:pt x="1905" y="501"/>
                </a:moveTo>
                <a:cubicBezTo>
                  <a:pt x="1193" y="349"/>
                  <a:pt x="482" y="198"/>
                  <a:pt x="241" y="117"/>
                </a:cubicBezTo>
                <a:cubicBezTo>
                  <a:pt x="0" y="36"/>
                  <a:pt x="411" y="34"/>
                  <a:pt x="461" y="17"/>
                </a:cubicBezTo>
                <a:cubicBezTo>
                  <a:pt x="511" y="0"/>
                  <a:pt x="527" y="8"/>
                  <a:pt x="543" y="17"/>
                </a:cubicBez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03454" name="Freeform 30"/>
          <p:cNvSpPr>
            <a:spLocks/>
          </p:cNvSpPr>
          <p:nvPr/>
        </p:nvSpPr>
        <p:spPr bwMode="auto">
          <a:xfrm>
            <a:off x="2214563" y="1833563"/>
            <a:ext cx="3049587" cy="1431925"/>
          </a:xfrm>
          <a:custGeom>
            <a:avLst/>
            <a:gdLst>
              <a:gd name="T0" fmla="*/ 1921 w 1921"/>
              <a:gd name="T1" fmla="*/ 946 h 946"/>
              <a:gd name="T2" fmla="*/ 238 w 1921"/>
              <a:gd name="T3" fmla="*/ 151 h 946"/>
              <a:gd name="T4" fmla="*/ 494 w 1921"/>
              <a:gd name="T5" fmla="*/ 41 h 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1" h="946">
                <a:moveTo>
                  <a:pt x="1921" y="946"/>
                </a:moveTo>
                <a:cubicBezTo>
                  <a:pt x="1198" y="624"/>
                  <a:pt x="476" y="302"/>
                  <a:pt x="238" y="151"/>
                </a:cubicBezTo>
                <a:cubicBezTo>
                  <a:pt x="0" y="0"/>
                  <a:pt x="247" y="20"/>
                  <a:pt x="494" y="41"/>
                </a:cubicBez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03455" name="Text Box 31"/>
          <p:cNvSpPr txBox="1">
            <a:spLocks noChangeArrowheads="1"/>
          </p:cNvSpPr>
          <p:nvPr/>
        </p:nvSpPr>
        <p:spPr bwMode="auto">
          <a:xfrm>
            <a:off x="7583488" y="2530475"/>
            <a:ext cx="896937" cy="274638"/>
          </a:xfrm>
          <a:prstGeom prst="rect">
            <a:avLst/>
          </a:prstGeom>
          <a:gradFill rotWithShape="1">
            <a:gsLst>
              <a:gs pos="0">
                <a:srgbClr val="FF0066"/>
              </a:gs>
              <a:gs pos="100000">
                <a:srgbClr val="FF0066">
                  <a:gamma/>
                  <a:tint val="8588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latin typeface="Verdana" charset="0"/>
              </a:rPr>
              <a:t>Stall Pipe</a:t>
            </a:r>
          </a:p>
        </p:txBody>
      </p:sp>
      <p:sp>
        <p:nvSpPr>
          <p:cNvPr id="103456" name="Text Box 32"/>
          <p:cNvSpPr txBox="1">
            <a:spLocks noChangeArrowheads="1"/>
          </p:cNvSpPr>
          <p:nvPr/>
        </p:nvSpPr>
        <p:spPr bwMode="auto">
          <a:xfrm>
            <a:off x="6208713" y="2530475"/>
            <a:ext cx="896937" cy="274638"/>
          </a:xfrm>
          <a:prstGeom prst="rect">
            <a:avLst/>
          </a:prstGeom>
          <a:gradFill rotWithShape="1">
            <a:gsLst>
              <a:gs pos="0">
                <a:srgbClr val="FF0066"/>
              </a:gs>
              <a:gs pos="100000">
                <a:srgbClr val="FF0066">
                  <a:gamma/>
                  <a:tint val="8588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latin typeface="Verdana" charset="0"/>
              </a:rPr>
              <a:t>Stall Pipe</a:t>
            </a:r>
          </a:p>
        </p:txBody>
      </p:sp>
      <p:sp>
        <p:nvSpPr>
          <p:cNvPr id="103457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304800" y="3719513"/>
            <a:ext cx="8534400" cy="2436812"/>
          </a:xfrm>
        </p:spPr>
        <p:txBody>
          <a:bodyPr/>
          <a:lstStyle/>
          <a:p>
            <a:r>
              <a:rPr lang="en-US" sz="1800"/>
              <a:t>Deferred loads are woken up when all prior stores have arrived at D-tiles</a:t>
            </a:r>
          </a:p>
          <a:p>
            <a:pPr lvl="1"/>
            <a:r>
              <a:rPr lang="en-US" sz="1600"/>
              <a:t>Loads between two consecutive stores can be woken up out-of-order</a:t>
            </a:r>
          </a:p>
          <a:p>
            <a:r>
              <a:rPr lang="en-US" sz="1800"/>
              <a:t>Deferred loads are re-injected into the main pipeline, as if they were new load</a:t>
            </a:r>
          </a:p>
          <a:p>
            <a:pPr lvl="1"/>
            <a:r>
              <a:rPr lang="en-US" sz="1600"/>
              <a:t>During this phase, loads get the value from dependent loads, if any</a:t>
            </a:r>
          </a:p>
          <a:p>
            <a:r>
              <a:rPr lang="en-US" sz="1800"/>
              <a:t>Pipeline stall </a:t>
            </a:r>
          </a:p>
          <a:p>
            <a:pPr lvl="1"/>
            <a:r>
              <a:rPr lang="en-US" sz="1600"/>
              <a:t>When deferred load in cycle X+2 cannot be re-injected into the main pipeline</a:t>
            </a:r>
          </a:p>
          <a:p>
            <a:pPr lvl="1"/>
            <a:r>
              <a:rPr lang="en-US" sz="1600"/>
              <a:t>Load cannot be prepared in cycle X+1 because of resource conflicts in the LSQ</a:t>
            </a:r>
          </a:p>
        </p:txBody>
      </p:sp>
    </p:spTree>
    <p:extLst>
      <p:ext uri="{BB962C8B-B14F-4D97-AF65-F5344CB8AC3E}">
        <p14:creationId xmlns:p14="http://schemas.microsoft.com/office/powerpoint/2010/main" val="2420132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CC65-0E02-7E48-818B-3940E17EE50C}" type="slidenum">
              <a:rPr lang="en-US"/>
              <a:pPr/>
              <a:t>8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533400"/>
          </a:xfrm>
        </p:spPr>
        <p:txBody>
          <a:bodyPr>
            <a:normAutofit fontScale="90000"/>
          </a:bodyPr>
          <a:lstStyle/>
          <a:p>
            <a:r>
              <a:rPr lang="en-US"/>
              <a:t> Store Commit Pipeline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723900" y="3200400"/>
            <a:ext cx="8043863" cy="2782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Stores are committed in LSID and block order at each D-tile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Written into L1 cache or bypassed on a cache miss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One store committed per D-tile per cycle</a:t>
            </a:r>
          </a:p>
          <a:p>
            <a:pPr lvl="2">
              <a:lnSpc>
                <a:spcPct val="90000"/>
              </a:lnSpc>
            </a:pPr>
            <a:r>
              <a:rPr lang="en-US" sz="1200"/>
              <a:t>Up to four stores total can be committed every cycle, possibly out-of-order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T-morph: Store commits from different threads are not interleaved</a:t>
            </a:r>
          </a:p>
          <a:p>
            <a:pPr>
              <a:lnSpc>
                <a:spcPct val="90000"/>
              </a:lnSpc>
            </a:pPr>
            <a:r>
              <a:rPr lang="en-US" sz="2000"/>
              <a:t>On a cache miss, stores are inserted into the merge buffer</a:t>
            </a:r>
          </a:p>
          <a:p>
            <a:pPr>
              <a:lnSpc>
                <a:spcPct val="90000"/>
              </a:lnSpc>
            </a:pPr>
            <a:r>
              <a:rPr lang="en-US" sz="2000"/>
              <a:t>Commit pipe stalls when cache ports are busy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Fills from missed loads take up cache write ports</a:t>
            </a:r>
          </a:p>
        </p:txBody>
      </p:sp>
      <p:grpSp>
        <p:nvGrpSpPr>
          <p:cNvPr id="105476" name="Group 4"/>
          <p:cNvGrpSpPr>
            <a:grpSpLocks/>
          </p:cNvGrpSpPr>
          <p:nvPr/>
        </p:nvGrpSpPr>
        <p:grpSpPr bwMode="auto">
          <a:xfrm>
            <a:off x="955675" y="1495425"/>
            <a:ext cx="7345363" cy="1374775"/>
            <a:chOff x="476" y="1032"/>
            <a:chExt cx="4627" cy="866"/>
          </a:xfrm>
        </p:grpSpPr>
        <p:sp>
          <p:nvSpPr>
            <p:cNvPr id="105477" name="Text Box 5"/>
            <p:cNvSpPr txBox="1">
              <a:spLocks noChangeArrowheads="1"/>
            </p:cNvSpPr>
            <p:nvPr/>
          </p:nvSpPr>
          <p:spPr bwMode="auto">
            <a:xfrm>
              <a:off x="476" y="1032"/>
              <a:ext cx="590" cy="821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spcBef>
                  <a:spcPct val="50000"/>
                </a:spcBef>
              </a:pPr>
              <a:r>
                <a:rPr lang="en-US" sz="1200" b="1">
                  <a:latin typeface="Verdana" charset="0"/>
                </a:rPr>
                <a:t>Store </a:t>
              </a:r>
            </a:p>
            <a:p>
              <a:pPr>
                <a:spcBef>
                  <a:spcPct val="50000"/>
                </a:spcBef>
              </a:pPr>
              <a:r>
                <a:rPr lang="en-US" sz="1200" b="1">
                  <a:latin typeface="Verdana" charset="0"/>
                </a:rPr>
                <a:t>Commit</a:t>
              </a:r>
            </a:p>
          </p:txBody>
        </p:sp>
        <p:sp>
          <p:nvSpPr>
            <p:cNvPr id="105478" name="Line 6"/>
            <p:cNvSpPr>
              <a:spLocks noChangeShapeType="1"/>
            </p:cNvSpPr>
            <p:nvPr/>
          </p:nvSpPr>
          <p:spPr bwMode="auto">
            <a:xfrm>
              <a:off x="1164" y="1032"/>
              <a:ext cx="0" cy="8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79" name="Text Box 7"/>
            <p:cNvSpPr txBox="1">
              <a:spLocks noChangeArrowheads="1"/>
            </p:cNvSpPr>
            <p:nvPr/>
          </p:nvSpPr>
          <p:spPr bwMode="auto">
            <a:xfrm>
              <a:off x="1213" y="1032"/>
              <a:ext cx="688" cy="173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Cycle 1</a:t>
              </a:r>
            </a:p>
          </p:txBody>
        </p:sp>
        <p:sp>
          <p:nvSpPr>
            <p:cNvPr id="105480" name="Line 8"/>
            <p:cNvSpPr>
              <a:spLocks noChangeShapeType="1"/>
            </p:cNvSpPr>
            <p:nvPr/>
          </p:nvSpPr>
          <p:spPr bwMode="auto">
            <a:xfrm>
              <a:off x="1950" y="1032"/>
              <a:ext cx="0" cy="8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1" name="Text Box 9"/>
            <p:cNvSpPr txBox="1">
              <a:spLocks noChangeArrowheads="1"/>
            </p:cNvSpPr>
            <p:nvPr/>
          </p:nvSpPr>
          <p:spPr bwMode="auto">
            <a:xfrm>
              <a:off x="1262" y="1263"/>
              <a:ext cx="5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200">
                <a:latin typeface="Verdana" charset="0"/>
              </a:endParaRPr>
            </a:p>
          </p:txBody>
        </p:sp>
        <p:sp>
          <p:nvSpPr>
            <p:cNvPr id="105482" name="Text Box 10"/>
            <p:cNvSpPr txBox="1">
              <a:spLocks noChangeArrowheads="1"/>
            </p:cNvSpPr>
            <p:nvPr/>
          </p:nvSpPr>
          <p:spPr bwMode="auto">
            <a:xfrm>
              <a:off x="1213" y="1205"/>
              <a:ext cx="6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>
                  <a:latin typeface="Verdana" charset="0"/>
                </a:rPr>
                <a:t>Pick Store </a:t>
              </a:r>
            </a:p>
            <a:p>
              <a:r>
                <a:rPr lang="en-US" sz="1200">
                  <a:latin typeface="Verdana" charset="0"/>
                </a:rPr>
                <a:t>to commit</a:t>
              </a:r>
            </a:p>
          </p:txBody>
        </p:sp>
        <p:sp>
          <p:nvSpPr>
            <p:cNvPr id="105483" name="Text Box 11"/>
            <p:cNvSpPr txBox="1">
              <a:spLocks noChangeArrowheads="1"/>
            </p:cNvSpPr>
            <p:nvPr/>
          </p:nvSpPr>
          <p:spPr bwMode="auto">
            <a:xfrm>
              <a:off x="1999" y="1032"/>
              <a:ext cx="688" cy="173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Cycle 2</a:t>
              </a:r>
            </a:p>
          </p:txBody>
        </p:sp>
        <p:sp>
          <p:nvSpPr>
            <p:cNvPr id="105484" name="Line 12"/>
            <p:cNvSpPr>
              <a:spLocks noChangeShapeType="1"/>
            </p:cNvSpPr>
            <p:nvPr/>
          </p:nvSpPr>
          <p:spPr bwMode="auto">
            <a:xfrm>
              <a:off x="2736" y="1032"/>
              <a:ext cx="0" cy="8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5" name="Text Box 13"/>
            <p:cNvSpPr txBox="1">
              <a:spLocks noChangeArrowheads="1"/>
            </p:cNvSpPr>
            <p:nvPr/>
          </p:nvSpPr>
          <p:spPr bwMode="auto">
            <a:xfrm>
              <a:off x="2048" y="1263"/>
              <a:ext cx="5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200">
                <a:latin typeface="Verdana" charset="0"/>
              </a:endParaRPr>
            </a:p>
          </p:txBody>
        </p:sp>
        <p:sp>
          <p:nvSpPr>
            <p:cNvPr id="105486" name="Text Box 14"/>
            <p:cNvSpPr txBox="1">
              <a:spLocks noChangeArrowheads="1"/>
            </p:cNvSpPr>
            <p:nvPr/>
          </p:nvSpPr>
          <p:spPr bwMode="auto">
            <a:xfrm>
              <a:off x="1999" y="1205"/>
              <a:ext cx="640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>
                  <a:latin typeface="Verdana" charset="0"/>
                </a:rPr>
                <a:t>Read Store data from LSQ</a:t>
              </a:r>
            </a:p>
          </p:txBody>
        </p:sp>
        <p:sp>
          <p:nvSpPr>
            <p:cNvPr id="105487" name="Text Box 15"/>
            <p:cNvSpPr txBox="1">
              <a:spLocks noChangeArrowheads="1"/>
            </p:cNvSpPr>
            <p:nvPr/>
          </p:nvSpPr>
          <p:spPr bwMode="auto">
            <a:xfrm>
              <a:off x="2785" y="1032"/>
              <a:ext cx="688" cy="173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Cycle 3</a:t>
              </a:r>
            </a:p>
          </p:txBody>
        </p:sp>
        <p:sp>
          <p:nvSpPr>
            <p:cNvPr id="105488" name="Line 16"/>
            <p:cNvSpPr>
              <a:spLocks noChangeShapeType="1"/>
            </p:cNvSpPr>
            <p:nvPr/>
          </p:nvSpPr>
          <p:spPr bwMode="auto">
            <a:xfrm>
              <a:off x="3522" y="1032"/>
              <a:ext cx="0" cy="8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9" name="Text Box 17"/>
            <p:cNvSpPr txBox="1">
              <a:spLocks noChangeArrowheads="1"/>
            </p:cNvSpPr>
            <p:nvPr/>
          </p:nvSpPr>
          <p:spPr bwMode="auto">
            <a:xfrm>
              <a:off x="2834" y="1263"/>
              <a:ext cx="5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200">
                <a:latin typeface="Verdana" charset="0"/>
              </a:endParaRPr>
            </a:p>
          </p:txBody>
        </p:sp>
        <p:sp>
          <p:nvSpPr>
            <p:cNvPr id="105490" name="Text Box 18"/>
            <p:cNvSpPr txBox="1">
              <a:spLocks noChangeArrowheads="1"/>
            </p:cNvSpPr>
            <p:nvPr/>
          </p:nvSpPr>
          <p:spPr bwMode="auto">
            <a:xfrm>
              <a:off x="2785" y="1205"/>
              <a:ext cx="640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>
                  <a:latin typeface="Verdana" charset="0"/>
                </a:rPr>
                <a:t>Access cache</a:t>
              </a:r>
            </a:p>
            <a:p>
              <a:r>
                <a:rPr lang="en-US" sz="1200">
                  <a:latin typeface="Verdana" charset="0"/>
                </a:rPr>
                <a:t>tags</a:t>
              </a:r>
            </a:p>
          </p:txBody>
        </p:sp>
        <p:sp>
          <p:nvSpPr>
            <p:cNvPr id="105491" name="Text Box 19"/>
            <p:cNvSpPr txBox="1">
              <a:spLocks noChangeArrowheads="1"/>
            </p:cNvSpPr>
            <p:nvPr/>
          </p:nvSpPr>
          <p:spPr bwMode="auto">
            <a:xfrm>
              <a:off x="3571" y="1032"/>
              <a:ext cx="688" cy="173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Cycle 4</a:t>
              </a:r>
            </a:p>
          </p:txBody>
        </p:sp>
        <p:sp>
          <p:nvSpPr>
            <p:cNvPr id="105492" name="Line 20"/>
            <p:cNvSpPr>
              <a:spLocks noChangeShapeType="1"/>
            </p:cNvSpPr>
            <p:nvPr/>
          </p:nvSpPr>
          <p:spPr bwMode="auto">
            <a:xfrm>
              <a:off x="4308" y="1032"/>
              <a:ext cx="0" cy="8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3" name="Text Box 21"/>
            <p:cNvSpPr txBox="1">
              <a:spLocks noChangeArrowheads="1"/>
            </p:cNvSpPr>
            <p:nvPr/>
          </p:nvSpPr>
          <p:spPr bwMode="auto">
            <a:xfrm>
              <a:off x="3620" y="1263"/>
              <a:ext cx="59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1200">
                <a:latin typeface="Verdana" charset="0"/>
              </a:endParaRPr>
            </a:p>
          </p:txBody>
        </p:sp>
        <p:sp>
          <p:nvSpPr>
            <p:cNvPr id="105494" name="Text Box 22"/>
            <p:cNvSpPr txBox="1">
              <a:spLocks noChangeArrowheads="1"/>
            </p:cNvSpPr>
            <p:nvPr/>
          </p:nvSpPr>
          <p:spPr bwMode="auto">
            <a:xfrm>
              <a:off x="3571" y="1205"/>
              <a:ext cx="640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>
                  <a:latin typeface="Verdana" charset="0"/>
                </a:rPr>
                <a:t>Check for hit</a:t>
              </a:r>
            </a:p>
            <a:p>
              <a:r>
                <a:rPr lang="en-US" sz="1200">
                  <a:latin typeface="Verdana" charset="0"/>
                </a:rPr>
                <a:t>or miss</a:t>
              </a:r>
            </a:p>
          </p:txBody>
        </p:sp>
        <p:sp>
          <p:nvSpPr>
            <p:cNvPr id="105495" name="Text Box 23"/>
            <p:cNvSpPr txBox="1">
              <a:spLocks noChangeArrowheads="1"/>
            </p:cNvSpPr>
            <p:nvPr/>
          </p:nvSpPr>
          <p:spPr bwMode="auto">
            <a:xfrm>
              <a:off x="2085" y="1725"/>
              <a:ext cx="565" cy="173"/>
            </a:xfrm>
            <a:prstGeom prst="rect">
              <a:avLst/>
            </a:prstGeom>
            <a:gradFill rotWithShape="1">
              <a:gsLst>
                <a:gs pos="0">
                  <a:srgbClr val="FF0066"/>
                </a:gs>
                <a:gs pos="100000">
                  <a:srgbClr val="FF0066">
                    <a:gamma/>
                    <a:tint val="8588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Verdana" charset="0"/>
                </a:rPr>
                <a:t>Stall Pipe</a:t>
              </a:r>
            </a:p>
          </p:txBody>
        </p:sp>
        <p:sp>
          <p:nvSpPr>
            <p:cNvPr id="105496" name="Text Box 24"/>
            <p:cNvSpPr txBox="1">
              <a:spLocks noChangeArrowheads="1"/>
            </p:cNvSpPr>
            <p:nvPr/>
          </p:nvSpPr>
          <p:spPr bwMode="auto">
            <a:xfrm>
              <a:off x="4415" y="1039"/>
              <a:ext cx="688" cy="173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latin typeface="Verdana" charset="0"/>
                </a:rPr>
                <a:t>Cycle 5</a:t>
              </a:r>
            </a:p>
          </p:txBody>
        </p:sp>
        <p:sp>
          <p:nvSpPr>
            <p:cNvPr id="105497" name="Text Box 25"/>
            <p:cNvSpPr txBox="1">
              <a:spLocks noChangeArrowheads="1"/>
            </p:cNvSpPr>
            <p:nvPr/>
          </p:nvSpPr>
          <p:spPr bwMode="auto">
            <a:xfrm>
              <a:off x="4434" y="1223"/>
              <a:ext cx="63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200">
                  <a:latin typeface="Verdana" charset="0"/>
                </a:rPr>
                <a:t>Write to </a:t>
              </a:r>
            </a:p>
            <a:p>
              <a:r>
                <a:rPr lang="en-US" sz="1200">
                  <a:latin typeface="Verdana" charset="0"/>
                </a:rPr>
                <a:t>Cache or</a:t>
              </a:r>
            </a:p>
            <a:p>
              <a:r>
                <a:rPr lang="en-US" sz="1200">
                  <a:latin typeface="Verdana" charset="0"/>
                </a:rPr>
                <a:t>Merge buffer</a:t>
              </a:r>
            </a:p>
          </p:txBody>
        </p:sp>
        <p:sp>
          <p:nvSpPr>
            <p:cNvPr id="105498" name="Text Box 26"/>
            <p:cNvSpPr txBox="1">
              <a:spLocks noChangeArrowheads="1"/>
            </p:cNvSpPr>
            <p:nvPr/>
          </p:nvSpPr>
          <p:spPr bwMode="auto">
            <a:xfrm>
              <a:off x="1244" y="1725"/>
              <a:ext cx="565" cy="173"/>
            </a:xfrm>
            <a:prstGeom prst="rect">
              <a:avLst/>
            </a:prstGeom>
            <a:gradFill rotWithShape="1">
              <a:gsLst>
                <a:gs pos="0">
                  <a:srgbClr val="FF0066"/>
                </a:gs>
                <a:gs pos="100000">
                  <a:srgbClr val="FF0066">
                    <a:gamma/>
                    <a:tint val="8588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Verdana" charset="0"/>
                </a:rPr>
                <a:t>Stall Pipe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890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98C7C-39F3-6A45-BB69-156D90EB5531}" type="slidenum">
              <a:rPr lang="en-US"/>
              <a:pPr/>
              <a:t>9</a:t>
            </a:fld>
            <a:endParaRPr lang="en-US"/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5495925" y="4676775"/>
            <a:ext cx="1281113" cy="1287463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533400"/>
          </a:xfrm>
        </p:spPr>
        <p:txBody>
          <a:bodyPr>
            <a:normAutofit fontScale="90000"/>
          </a:bodyPr>
          <a:lstStyle/>
          <a:p>
            <a:r>
              <a:rPr lang="en-US"/>
              <a:t> Store Tracking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8938" y="1319213"/>
            <a:ext cx="5414962" cy="4797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Need to share store arrival information between D-tiles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Block completion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Waking up deferred loads</a:t>
            </a: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Data Status Network (DSN) is used to communicate store arrival information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Multi-hop broadcast network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Each link carries store FrameID and store LSID</a:t>
            </a:r>
          </a:p>
          <a:p>
            <a:pPr>
              <a:lnSpc>
                <a:spcPct val="80000"/>
              </a:lnSpc>
            </a:pPr>
            <a:r>
              <a:rPr lang="en-US" sz="2000"/>
              <a:t>DSN Operation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Store arrival initiates transfer on DSN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All tiles know about the store arrival after 3 cycles</a:t>
            </a:r>
          </a:p>
          <a:p>
            <a:pPr>
              <a:lnSpc>
                <a:spcPct val="80000"/>
              </a:lnSpc>
            </a:pPr>
            <a:r>
              <a:rPr lang="en-US" sz="2000"/>
              <a:t>GSN Operation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Completion can be detected at any D-tile but special processing in done in D-tile0 before sending it to G-tile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Messages sent on DSN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5635625" y="3316288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i="1">
                <a:latin typeface="Arial" charset="0"/>
              </a:rPr>
              <a:t>Store arrival</a:t>
            </a:r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7005638" y="5181600"/>
            <a:ext cx="958850" cy="66675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Verdana" charset="0"/>
              </a:rPr>
              <a:t>DT3</a:t>
            </a:r>
          </a:p>
        </p:txBody>
      </p:sp>
      <p:sp>
        <p:nvSpPr>
          <p:cNvPr id="104455" name="Line 7"/>
          <p:cNvSpPr>
            <a:spLocks noChangeShapeType="1"/>
          </p:cNvSpPr>
          <p:nvPr/>
        </p:nvSpPr>
        <p:spPr bwMode="auto">
          <a:xfrm>
            <a:off x="7143750" y="2574925"/>
            <a:ext cx="0" cy="423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6" name="Line 8"/>
          <p:cNvSpPr>
            <a:spLocks noChangeShapeType="1"/>
          </p:cNvSpPr>
          <p:nvPr/>
        </p:nvSpPr>
        <p:spPr bwMode="auto">
          <a:xfrm>
            <a:off x="7143750" y="3665538"/>
            <a:ext cx="0" cy="425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7" name="Line 9"/>
          <p:cNvSpPr>
            <a:spLocks noChangeShapeType="1"/>
          </p:cNvSpPr>
          <p:nvPr/>
        </p:nvSpPr>
        <p:spPr bwMode="auto">
          <a:xfrm>
            <a:off x="7143750" y="4757738"/>
            <a:ext cx="0" cy="423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8" name="Line 10"/>
          <p:cNvSpPr>
            <a:spLocks noChangeShapeType="1"/>
          </p:cNvSpPr>
          <p:nvPr/>
        </p:nvSpPr>
        <p:spPr bwMode="auto">
          <a:xfrm>
            <a:off x="7289800" y="3665538"/>
            <a:ext cx="0" cy="42545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9" name="Line 11"/>
          <p:cNvSpPr>
            <a:spLocks noChangeShapeType="1"/>
          </p:cNvSpPr>
          <p:nvPr/>
        </p:nvSpPr>
        <p:spPr bwMode="auto">
          <a:xfrm>
            <a:off x="7289800" y="4757738"/>
            <a:ext cx="0" cy="423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0" name="Line 12"/>
          <p:cNvSpPr>
            <a:spLocks noChangeShapeType="1"/>
          </p:cNvSpPr>
          <p:nvPr/>
        </p:nvSpPr>
        <p:spPr bwMode="auto">
          <a:xfrm>
            <a:off x="7434263" y="4757738"/>
            <a:ext cx="0" cy="423862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1" name="Line 13"/>
          <p:cNvSpPr>
            <a:spLocks noChangeShapeType="1"/>
          </p:cNvSpPr>
          <p:nvPr/>
        </p:nvSpPr>
        <p:spPr bwMode="auto">
          <a:xfrm flipV="1">
            <a:off x="7615238" y="4757738"/>
            <a:ext cx="0" cy="423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2" name="Line 14"/>
          <p:cNvSpPr>
            <a:spLocks noChangeShapeType="1"/>
          </p:cNvSpPr>
          <p:nvPr/>
        </p:nvSpPr>
        <p:spPr bwMode="auto">
          <a:xfrm flipV="1">
            <a:off x="7615238" y="3665538"/>
            <a:ext cx="0" cy="425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3" name="Line 15"/>
          <p:cNvSpPr>
            <a:spLocks noChangeShapeType="1"/>
          </p:cNvSpPr>
          <p:nvPr/>
        </p:nvSpPr>
        <p:spPr bwMode="auto">
          <a:xfrm flipV="1">
            <a:off x="7434263" y="3665538"/>
            <a:ext cx="0" cy="425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4" name="Line 16"/>
          <p:cNvSpPr>
            <a:spLocks noChangeShapeType="1"/>
          </p:cNvSpPr>
          <p:nvPr/>
        </p:nvSpPr>
        <p:spPr bwMode="auto">
          <a:xfrm flipV="1">
            <a:off x="7615238" y="2574925"/>
            <a:ext cx="0" cy="423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5" name="Line 17"/>
          <p:cNvSpPr>
            <a:spLocks noChangeShapeType="1"/>
          </p:cNvSpPr>
          <p:nvPr/>
        </p:nvSpPr>
        <p:spPr bwMode="auto">
          <a:xfrm flipV="1">
            <a:off x="7434263" y="2574925"/>
            <a:ext cx="0" cy="423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 flipV="1">
            <a:off x="7289800" y="2574925"/>
            <a:ext cx="0" cy="423863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4467" name="AutoShape 19"/>
          <p:cNvCxnSpPr>
            <a:cxnSpLocks noChangeShapeType="1"/>
          </p:cNvCxnSpPr>
          <p:nvPr/>
        </p:nvCxnSpPr>
        <p:spPr bwMode="auto">
          <a:xfrm flipV="1">
            <a:off x="6680200" y="3298825"/>
            <a:ext cx="317500" cy="1588"/>
          </a:xfrm>
          <a:prstGeom prst="straightConnector1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4468" name="Text Box 20"/>
          <p:cNvSpPr txBox="1">
            <a:spLocks noChangeArrowheads="1"/>
          </p:cNvSpPr>
          <p:nvPr/>
        </p:nvSpPr>
        <p:spPr bwMode="auto">
          <a:xfrm>
            <a:off x="5807075" y="3154363"/>
            <a:ext cx="8270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i="1">
                <a:latin typeface="Arial" charset="0"/>
              </a:rPr>
              <a:t>CYCLE 0</a:t>
            </a:r>
          </a:p>
        </p:txBody>
      </p:sp>
      <p:sp>
        <p:nvSpPr>
          <p:cNvPr id="104469" name="Text Box 21"/>
          <p:cNvSpPr txBox="1">
            <a:spLocks noChangeArrowheads="1"/>
          </p:cNvSpPr>
          <p:nvPr/>
        </p:nvSpPr>
        <p:spPr bwMode="auto">
          <a:xfrm>
            <a:off x="7966075" y="2103438"/>
            <a:ext cx="8270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i="1">
                <a:latin typeface="Arial" charset="0"/>
              </a:rPr>
              <a:t>CYCLE 1</a:t>
            </a:r>
          </a:p>
        </p:txBody>
      </p:sp>
      <p:sp>
        <p:nvSpPr>
          <p:cNvPr id="104470" name="Text Box 22"/>
          <p:cNvSpPr txBox="1">
            <a:spLocks noChangeArrowheads="1"/>
          </p:cNvSpPr>
          <p:nvPr/>
        </p:nvSpPr>
        <p:spPr bwMode="auto">
          <a:xfrm>
            <a:off x="7966075" y="4286250"/>
            <a:ext cx="8270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i="1">
                <a:latin typeface="Arial" charset="0"/>
              </a:rPr>
              <a:t>CYCLE 1</a:t>
            </a:r>
          </a:p>
        </p:txBody>
      </p:sp>
      <p:sp>
        <p:nvSpPr>
          <p:cNvPr id="104471" name="Text Box 23"/>
          <p:cNvSpPr txBox="1">
            <a:spLocks noChangeArrowheads="1"/>
          </p:cNvSpPr>
          <p:nvPr/>
        </p:nvSpPr>
        <p:spPr bwMode="auto">
          <a:xfrm>
            <a:off x="8105775" y="5378450"/>
            <a:ext cx="8270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i="1">
                <a:latin typeface="Arial" charset="0"/>
              </a:rPr>
              <a:t>CYCLE 2</a:t>
            </a:r>
          </a:p>
        </p:txBody>
      </p:sp>
      <p:sp>
        <p:nvSpPr>
          <p:cNvPr id="104472" name="Text Box 24"/>
          <p:cNvSpPr txBox="1">
            <a:spLocks noChangeArrowheads="1"/>
          </p:cNvSpPr>
          <p:nvPr/>
        </p:nvSpPr>
        <p:spPr bwMode="auto">
          <a:xfrm>
            <a:off x="6591300" y="952500"/>
            <a:ext cx="24749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>
                <a:latin typeface="Arial" charset="0"/>
              </a:rPr>
              <a:t>Block Completion </a:t>
            </a:r>
          </a:p>
          <a:p>
            <a:r>
              <a:rPr lang="en-US" sz="1400">
                <a:latin typeface="Arial" charset="0"/>
              </a:rPr>
              <a:t>Signal</a:t>
            </a:r>
          </a:p>
        </p:txBody>
      </p:sp>
      <p:sp>
        <p:nvSpPr>
          <p:cNvPr id="104473" name="Rectangle 25"/>
          <p:cNvSpPr>
            <a:spLocks noChangeArrowheads="1"/>
          </p:cNvSpPr>
          <p:nvPr/>
        </p:nvSpPr>
        <p:spPr bwMode="auto">
          <a:xfrm>
            <a:off x="7005638" y="4106863"/>
            <a:ext cx="958850" cy="66675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Verdana" charset="0"/>
              </a:rPr>
              <a:t>DT2</a:t>
            </a:r>
          </a:p>
        </p:txBody>
      </p:sp>
      <p:sp>
        <p:nvSpPr>
          <p:cNvPr id="104474" name="Rectangle 26"/>
          <p:cNvSpPr>
            <a:spLocks noChangeArrowheads="1"/>
          </p:cNvSpPr>
          <p:nvPr/>
        </p:nvSpPr>
        <p:spPr bwMode="auto">
          <a:xfrm>
            <a:off x="7005638" y="2998788"/>
            <a:ext cx="958850" cy="66675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Verdana" charset="0"/>
              </a:rPr>
              <a:t>DT1</a:t>
            </a:r>
          </a:p>
        </p:txBody>
      </p:sp>
      <p:sp>
        <p:nvSpPr>
          <p:cNvPr id="104475" name="Rectangle 27"/>
          <p:cNvSpPr>
            <a:spLocks noChangeArrowheads="1"/>
          </p:cNvSpPr>
          <p:nvPr/>
        </p:nvSpPr>
        <p:spPr bwMode="auto">
          <a:xfrm>
            <a:off x="7005638" y="1893888"/>
            <a:ext cx="958850" cy="66675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Verdana" charset="0"/>
              </a:rPr>
              <a:t>DT0</a:t>
            </a:r>
          </a:p>
        </p:txBody>
      </p:sp>
      <p:sp>
        <p:nvSpPr>
          <p:cNvPr id="104476" name="Oval 28"/>
          <p:cNvSpPr>
            <a:spLocks noChangeArrowheads="1"/>
          </p:cNvSpPr>
          <p:nvPr/>
        </p:nvSpPr>
        <p:spPr bwMode="auto">
          <a:xfrm>
            <a:off x="7683500" y="5233988"/>
            <a:ext cx="230188" cy="230187"/>
          </a:xfrm>
          <a:prstGeom prst="ellipse">
            <a:avLst/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77" name="Oval 29"/>
          <p:cNvSpPr>
            <a:spLocks noChangeArrowheads="1"/>
          </p:cNvSpPr>
          <p:nvPr/>
        </p:nvSpPr>
        <p:spPr bwMode="auto">
          <a:xfrm>
            <a:off x="7683500" y="4159250"/>
            <a:ext cx="230188" cy="230188"/>
          </a:xfrm>
          <a:prstGeom prst="ellipse">
            <a:avLst/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78" name="Oval 30"/>
          <p:cNvSpPr>
            <a:spLocks noChangeArrowheads="1"/>
          </p:cNvSpPr>
          <p:nvPr/>
        </p:nvSpPr>
        <p:spPr bwMode="auto">
          <a:xfrm>
            <a:off x="7683500" y="3044825"/>
            <a:ext cx="230188" cy="230188"/>
          </a:xfrm>
          <a:prstGeom prst="ellipse">
            <a:avLst/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79" name="Oval 31"/>
          <p:cNvSpPr>
            <a:spLocks noChangeArrowheads="1"/>
          </p:cNvSpPr>
          <p:nvPr/>
        </p:nvSpPr>
        <p:spPr bwMode="auto">
          <a:xfrm>
            <a:off x="7683500" y="1930400"/>
            <a:ext cx="230188" cy="230188"/>
          </a:xfrm>
          <a:prstGeom prst="ellipse">
            <a:avLst/>
          </a:prstGeom>
          <a:solidFill>
            <a:schemeClr val="accent2"/>
          </a:solidFill>
          <a:ln w="6350">
            <a:solidFill>
              <a:schemeClr val="tx1"/>
            </a:solidFill>
            <a:round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80" name="Line 32"/>
          <p:cNvSpPr>
            <a:spLocks noChangeShapeType="1"/>
          </p:cNvSpPr>
          <p:nvPr/>
        </p:nvSpPr>
        <p:spPr bwMode="auto">
          <a:xfrm flipV="1">
            <a:off x="7797800" y="4773613"/>
            <a:ext cx="0" cy="407987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81" name="Line 33"/>
          <p:cNvSpPr>
            <a:spLocks noChangeShapeType="1"/>
          </p:cNvSpPr>
          <p:nvPr/>
        </p:nvSpPr>
        <p:spPr bwMode="auto">
          <a:xfrm flipV="1">
            <a:off x="7797800" y="3673475"/>
            <a:ext cx="0" cy="407988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82" name="Line 34"/>
          <p:cNvSpPr>
            <a:spLocks noChangeShapeType="1"/>
          </p:cNvSpPr>
          <p:nvPr/>
        </p:nvSpPr>
        <p:spPr bwMode="auto">
          <a:xfrm flipV="1">
            <a:off x="7797800" y="2560638"/>
            <a:ext cx="0" cy="407987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83" name="Line 35"/>
          <p:cNvSpPr>
            <a:spLocks noChangeShapeType="1"/>
          </p:cNvSpPr>
          <p:nvPr/>
        </p:nvSpPr>
        <p:spPr bwMode="auto">
          <a:xfrm flipV="1">
            <a:off x="7797800" y="1446213"/>
            <a:ext cx="0" cy="407987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84" name="Text Box 36"/>
          <p:cNvSpPr txBox="1">
            <a:spLocks noChangeArrowheads="1"/>
          </p:cNvSpPr>
          <p:nvPr/>
        </p:nvSpPr>
        <p:spPr bwMode="auto">
          <a:xfrm>
            <a:off x="8015288" y="3236913"/>
            <a:ext cx="1128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latin typeface="Verdana" charset="0"/>
              </a:rPr>
              <a:t>Store count </a:t>
            </a:r>
          </a:p>
          <a:p>
            <a:r>
              <a:rPr lang="en-US" sz="1200">
                <a:latin typeface="Verdana" charset="0"/>
              </a:rPr>
              <a:t>counter</a:t>
            </a:r>
          </a:p>
        </p:txBody>
      </p:sp>
      <p:sp>
        <p:nvSpPr>
          <p:cNvPr id="104485" name="Line 37"/>
          <p:cNvSpPr>
            <a:spLocks noChangeShapeType="1"/>
          </p:cNvSpPr>
          <p:nvPr/>
        </p:nvSpPr>
        <p:spPr bwMode="auto">
          <a:xfrm flipH="1" flipV="1">
            <a:off x="7797800" y="3154363"/>
            <a:ext cx="538163" cy="1206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86" name="Line 38"/>
          <p:cNvSpPr>
            <a:spLocks noChangeShapeType="1"/>
          </p:cNvSpPr>
          <p:nvPr/>
        </p:nvSpPr>
        <p:spPr bwMode="auto">
          <a:xfrm flipH="1">
            <a:off x="7797800" y="3665538"/>
            <a:ext cx="692150" cy="620712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87" name="Line 39"/>
          <p:cNvSpPr>
            <a:spLocks noChangeShapeType="1"/>
          </p:cNvSpPr>
          <p:nvPr/>
        </p:nvSpPr>
        <p:spPr bwMode="auto">
          <a:xfrm rot="5400000" flipV="1">
            <a:off x="6057107" y="5606256"/>
            <a:ext cx="0" cy="407987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88" name="Text Box 40"/>
          <p:cNvSpPr txBox="1">
            <a:spLocks noChangeArrowheads="1"/>
          </p:cNvSpPr>
          <p:nvPr/>
        </p:nvSpPr>
        <p:spPr bwMode="auto">
          <a:xfrm>
            <a:off x="5762625" y="5497513"/>
            <a:ext cx="520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latin typeface="Verdana" charset="0"/>
              </a:rPr>
              <a:t>GSN</a:t>
            </a:r>
          </a:p>
        </p:txBody>
      </p:sp>
      <p:sp>
        <p:nvSpPr>
          <p:cNvPr id="104489" name="Line 41"/>
          <p:cNvSpPr>
            <a:spLocks noChangeShapeType="1"/>
          </p:cNvSpPr>
          <p:nvPr/>
        </p:nvSpPr>
        <p:spPr bwMode="auto">
          <a:xfrm rot="-5400000">
            <a:off x="6049169" y="5176044"/>
            <a:ext cx="0" cy="423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90" name="Text Box 42"/>
          <p:cNvSpPr txBox="1">
            <a:spLocks noChangeArrowheads="1"/>
          </p:cNvSpPr>
          <p:nvPr/>
        </p:nvSpPr>
        <p:spPr bwMode="auto">
          <a:xfrm>
            <a:off x="5497513" y="5075238"/>
            <a:ext cx="11874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latin typeface="Verdana" charset="0"/>
              </a:rPr>
              <a:t>Inactive DSN</a:t>
            </a:r>
          </a:p>
        </p:txBody>
      </p:sp>
      <p:sp>
        <p:nvSpPr>
          <p:cNvPr id="104491" name="Line 43"/>
          <p:cNvSpPr>
            <a:spLocks noChangeShapeType="1"/>
          </p:cNvSpPr>
          <p:nvPr/>
        </p:nvSpPr>
        <p:spPr bwMode="auto">
          <a:xfrm rot="5400000" flipV="1">
            <a:off x="6012657" y="4753768"/>
            <a:ext cx="0" cy="423863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92" name="Text Box 44"/>
          <p:cNvSpPr txBox="1">
            <a:spLocks noChangeArrowheads="1"/>
          </p:cNvSpPr>
          <p:nvPr/>
        </p:nvSpPr>
        <p:spPr bwMode="auto">
          <a:xfrm>
            <a:off x="5572125" y="4691063"/>
            <a:ext cx="10398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latin typeface="Verdana" charset="0"/>
              </a:rPr>
              <a:t>Active DSN</a:t>
            </a:r>
          </a:p>
        </p:txBody>
      </p:sp>
    </p:spTree>
    <p:extLst>
      <p:ext uri="{BB962C8B-B14F-4D97-AF65-F5344CB8AC3E}">
        <p14:creationId xmlns:p14="http://schemas.microsoft.com/office/powerpoint/2010/main" val="1836497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1009</Words>
  <Application>Microsoft Macintosh PowerPoint</Application>
  <PresentationFormat>On-screen Show (4:3)</PresentationFormat>
  <Paragraphs>250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TRIPS Primary Memory System</vt:lpstr>
      <vt:lpstr>Motivation</vt:lpstr>
      <vt:lpstr>TRIPS Architectural Features</vt:lpstr>
      <vt:lpstr>Major D-Tile Responsibilities</vt:lpstr>
      <vt:lpstr>Load Execution Scenarios</vt:lpstr>
      <vt:lpstr>Load Pipeline</vt:lpstr>
      <vt:lpstr>Deferred Load Pipeline</vt:lpstr>
      <vt:lpstr> Store Commit Pipeline</vt:lpstr>
      <vt:lpstr> Store Tracking</vt:lpstr>
      <vt:lpstr>Load and Store Miss Handling</vt:lpstr>
      <vt:lpstr>D-Tile Pipelines Block Diagram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TRIPS Primary Memory System</dc:title>
  <dc:creator>Simha Sethumadhavan</dc:creator>
  <cp:lastModifiedBy>Simha Sethumadhavan</cp:lastModifiedBy>
  <cp:revision>1</cp:revision>
  <dcterms:created xsi:type="dcterms:W3CDTF">2013-03-27T20:03:36Z</dcterms:created>
  <dcterms:modified xsi:type="dcterms:W3CDTF">2013-03-27T20:09:56Z</dcterms:modified>
</cp:coreProperties>
</file>